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8" r:id="rId2"/>
    <p:sldId id="277" r:id="rId3"/>
    <p:sldId id="279" r:id="rId4"/>
    <p:sldId id="292" r:id="rId5"/>
    <p:sldId id="293" r:id="rId6"/>
    <p:sldId id="280" r:id="rId7"/>
    <p:sldId id="294" r:id="rId8"/>
    <p:sldId id="282" r:id="rId9"/>
    <p:sldId id="283" r:id="rId10"/>
    <p:sldId id="295" r:id="rId11"/>
    <p:sldId id="297" r:id="rId12"/>
    <p:sldId id="296" r:id="rId13"/>
  </p:sldIdLst>
  <p:sldSz cx="9144000" cy="6858000" type="screen4x3"/>
  <p:notesSz cx="7099300" cy="10234613"/>
  <p:custDataLst>
    <p:tags r:id="rId16"/>
  </p:custDataLst>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DA6C8099-34F0-4BC1-B171-18A47468622F}">
          <p14:sldIdLst>
            <p14:sldId id="278"/>
            <p14:sldId id="277"/>
            <p14:sldId id="279"/>
            <p14:sldId id="292"/>
            <p14:sldId id="293"/>
            <p14:sldId id="280"/>
            <p14:sldId id="294"/>
            <p14:sldId id="282"/>
            <p14:sldId id="283"/>
            <p14:sldId id="295"/>
            <p14:sldId id="297"/>
            <p14:sldId id="2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DDDDDD"/>
    <a:srgbClr val="000000"/>
    <a:srgbClr val="99CC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88435" autoAdjust="0"/>
  </p:normalViewPr>
  <p:slideViewPr>
    <p:cSldViewPr snapToGrid="0">
      <p:cViewPr varScale="1">
        <p:scale>
          <a:sx n="112" d="100"/>
          <a:sy n="112" d="100"/>
        </p:scale>
        <p:origin x="2184" y="20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00" d="100"/>
          <a:sy n="100" d="100"/>
        </p:scale>
        <p:origin x="1552" y="-40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GB" altLang="en-US" dirty="0"/>
          </a:p>
        </p:txBody>
      </p:sp>
      <p:sp>
        <p:nvSpPr>
          <p:cNvPr id="7171"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GB" altLang="en-US" dirty="0"/>
          </a:p>
        </p:txBody>
      </p:sp>
      <p:sp>
        <p:nvSpPr>
          <p:cNvPr id="7172"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GB" altLang="en-US" dirty="0"/>
          </a:p>
        </p:txBody>
      </p:sp>
      <p:sp>
        <p:nvSpPr>
          <p:cNvPr id="7173"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1C1F7406-688A-4E9B-9758-2005E4F931A6}" type="slidenum">
              <a:rPr lang="en-GB" altLang="en-US"/>
              <a:pPr>
                <a:defRPr/>
              </a:pPr>
              <a:t>‹#›</a:t>
            </a:fld>
            <a:endParaRPr lang="en-GB" altLang="en-US" dirty="0"/>
          </a:p>
        </p:txBody>
      </p:sp>
    </p:spTree>
    <p:extLst>
      <p:ext uri="{BB962C8B-B14F-4D97-AF65-F5344CB8AC3E}">
        <p14:creationId xmlns:p14="http://schemas.microsoft.com/office/powerpoint/2010/main" val="3292512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dirty="0"/>
          </a:p>
        </p:txBody>
      </p:sp>
      <p:sp>
        <p:nvSpPr>
          <p:cNvPr id="63491"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dirty="0"/>
          </a:p>
        </p:txBody>
      </p:sp>
      <p:sp>
        <p:nvSpPr>
          <p:cNvPr id="1946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3"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3494"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dirty="0"/>
          </a:p>
        </p:txBody>
      </p:sp>
      <p:sp>
        <p:nvSpPr>
          <p:cNvPr id="63495"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4B14613-423B-46B5-9D24-293906675006}" type="slidenum">
              <a:rPr lang="en-US" altLang="en-US"/>
              <a:pPr>
                <a:defRPr/>
              </a:pPr>
              <a:t>‹#›</a:t>
            </a:fld>
            <a:endParaRPr lang="en-US" altLang="en-US" dirty="0"/>
          </a:p>
        </p:txBody>
      </p:sp>
    </p:spTree>
    <p:extLst>
      <p:ext uri="{BB962C8B-B14F-4D97-AF65-F5344CB8AC3E}">
        <p14:creationId xmlns:p14="http://schemas.microsoft.com/office/powerpoint/2010/main" val="2005302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marL="171450" indent="-171450" eaLnBrk="1" hangingPunct="1">
              <a:buFont typeface="Arial" panose="020B0604020202020204" pitchFamily="34" charset="0"/>
              <a:buChar char="•"/>
            </a:pPr>
            <a:r>
              <a:rPr lang="en-US" altLang="en-US" dirty="0"/>
              <a:t>Firstly, remember to ‘read the label’ as not all rodenticides are authorized for burrow baiting.</a:t>
            </a:r>
          </a:p>
          <a:p>
            <a:pPr marL="171450" indent="-171450" eaLnBrk="1" hangingPunct="1">
              <a:buFont typeface="Arial" panose="020B0604020202020204" pitchFamily="34" charset="0"/>
              <a:buChar char="•"/>
            </a:pPr>
            <a:r>
              <a:rPr lang="en-US" altLang="en-US" dirty="0"/>
              <a:t>For those that are, careful justification is needed prior to application, as well as appropriate risk mitigation measures taken.</a:t>
            </a:r>
          </a:p>
          <a:p>
            <a:pPr marL="171450" indent="-171450" eaLnBrk="1" hangingPunct="1">
              <a:buFont typeface="Arial" panose="020B0604020202020204" pitchFamily="34" charset="0"/>
              <a:buChar char="•"/>
            </a:pPr>
            <a:r>
              <a:rPr lang="en-US" altLang="en-US" dirty="0"/>
              <a:t>This presentation will provide users with up-to-date information about appropriate justification and mitigation measures regarding direct bait application in burrows a.k.a. ‘burrow baiting’</a:t>
            </a:r>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1</a:t>
            </a:fld>
            <a:endParaRPr lang="en-US" altLang="en-US" dirty="0"/>
          </a:p>
        </p:txBody>
      </p:sp>
    </p:spTree>
    <p:extLst>
      <p:ext uri="{BB962C8B-B14F-4D97-AF65-F5344CB8AC3E}">
        <p14:creationId xmlns:p14="http://schemas.microsoft.com/office/powerpoint/2010/main" val="2316041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xfrm>
            <a:off x="709613" y="4860925"/>
            <a:ext cx="5680075" cy="4605338"/>
          </a:xfrm>
          <a:noFill/>
        </p:spPr>
        <p:txBody>
          <a:bodyPr/>
          <a:lstStyle/>
          <a:p>
            <a:pPr marL="171450" indent="-171450" eaLnBrk="1" hangingPunct="1">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Deep baiting should be carried out with a long handled spoon or other suitable implement.</a:t>
            </a:r>
          </a:p>
          <a:p>
            <a:pPr marL="171450" indent="-171450" eaLnBrk="1" hangingPunct="1">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Note that baiting buckets should be labeled with a copy of the </a:t>
            </a:r>
            <a:r>
              <a:rPr lang="en-US" altLang="en-US" sz="1000">
                <a:latin typeface="Arial" panose="020B0604020202020204" pitchFamily="34" charset="0"/>
                <a:cs typeface="Arial" panose="020B0604020202020204" pitchFamily="34" charset="0"/>
              </a:rPr>
              <a:t>rodenticide product label.</a:t>
            </a:r>
            <a:endParaRPr lang="en-US" altLang="en-US" sz="100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en-GB" altLang="en-US" sz="100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en-US" altLang="en-US" sz="100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en-US" altLang="en-US" sz="1000" dirty="0">
              <a:latin typeface="Arial" panose="020B0604020202020204" pitchFamily="34" charset="0"/>
              <a:cs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10</a:t>
            </a:fld>
            <a:endParaRPr lang="en-US" altLang="en-US" dirty="0"/>
          </a:p>
        </p:txBody>
      </p:sp>
    </p:spTree>
    <p:extLst>
      <p:ext uri="{BB962C8B-B14F-4D97-AF65-F5344CB8AC3E}">
        <p14:creationId xmlns:p14="http://schemas.microsoft.com/office/powerpoint/2010/main" val="2578265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xfrm>
            <a:off x="709613" y="4860925"/>
            <a:ext cx="5680075" cy="4605338"/>
          </a:xfrm>
          <a:noFill/>
        </p:spPr>
        <p:txBody>
          <a:bodyPr/>
          <a:lstStyle/>
          <a:p>
            <a:pPr marL="171450" indent="-171450" eaLnBrk="1" hangingPunct="1">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Lightly block burrows - use hay/straw/grass, or where practicable corrugated sheets, wooden boards or similar materials from the surrounding area) and inspect the following day to determine which burrows are active</a:t>
            </a:r>
          </a:p>
          <a:p>
            <a:pPr marL="171450" indent="-171450" eaLnBrk="1" hangingPunct="1">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Identify active burrows also by smooth edges and lack of cobwebs</a:t>
            </a:r>
          </a:p>
          <a:p>
            <a:pPr marL="171450" indent="-171450" eaLnBrk="1" hangingPunct="1">
              <a:buFont typeface="Arial" panose="020B0604020202020204" pitchFamily="34" charset="0"/>
              <a:buChar char="•"/>
            </a:pPr>
            <a:r>
              <a:rPr lang="en-GB" altLang="en-US" sz="1000" dirty="0">
                <a:latin typeface="Arial" panose="020B0604020202020204" pitchFamily="34" charset="0"/>
                <a:cs typeface="Arial" panose="020B0604020202020204" pitchFamily="34" charset="0"/>
              </a:rPr>
              <a:t>Avoid overfilling or blocking the entrance with heavy objects as the burrow may be abandoned before any bait is eaten.</a:t>
            </a:r>
            <a:endParaRPr lang="en-US" altLang="en-US" sz="100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GB" altLang="en-US" sz="1000" dirty="0">
                <a:latin typeface="Arial" panose="020B0604020202020204" pitchFamily="34" charset="0"/>
                <a:cs typeface="Arial" panose="020B0604020202020204" pitchFamily="34" charset="0"/>
              </a:rPr>
              <a:t>Where bait is placed in areas of public access it is now a regulatory requirement that areas treated must be marked during the treatment period and a notice explaining the risk of primary and secondary poisoning must be made available alongside the baits.</a:t>
            </a:r>
          </a:p>
          <a:p>
            <a:pPr marL="171450" indent="-171450" eaLnBrk="1" hangingPunct="1">
              <a:buFont typeface="Arial" panose="020B0604020202020204" pitchFamily="34" charset="0"/>
              <a:buChar char="•"/>
            </a:pPr>
            <a:r>
              <a:rPr lang="en-GB" altLang="en-US" sz="1000" dirty="0">
                <a:latin typeface="Arial" panose="020B0604020202020204" pitchFamily="34" charset="0"/>
                <a:cs typeface="Arial" panose="020B0604020202020204" pitchFamily="34" charset="0"/>
              </a:rPr>
              <a:t>Place baits directly into active burrows, especially in areas where the public has restricted access, such as islands on a lake. Loose grain, pelleted or sachet / pack formulations may be suitable for such purposes. Cover all treated holes, and regularly monitor for evidence of bait consumption, spillage or disturbance.</a:t>
            </a:r>
          </a:p>
          <a:p>
            <a:pPr marL="171450" indent="-171450" eaLnBrk="1" hangingPunct="1">
              <a:buFont typeface="Arial" panose="020B0604020202020204" pitchFamily="34" charset="0"/>
              <a:buChar char="•"/>
            </a:pPr>
            <a:r>
              <a:rPr lang="en-GB" altLang="en-US" sz="1000" dirty="0">
                <a:latin typeface="Arial" panose="020B0604020202020204" pitchFamily="34" charset="0"/>
                <a:cs typeface="Arial" panose="020B0604020202020204" pitchFamily="34" charset="0"/>
              </a:rPr>
              <a:t>When re-inspecting baited burrows try to do this in the early morning</a:t>
            </a:r>
          </a:p>
          <a:p>
            <a:pPr marL="171450" indent="-171450" eaLnBrk="1" hangingPunct="1">
              <a:buFont typeface="Arial" panose="020B0604020202020204" pitchFamily="34" charset="0"/>
              <a:buChar char="•"/>
            </a:pPr>
            <a:r>
              <a:rPr lang="en-GB" altLang="en-US" sz="1000" dirty="0">
                <a:latin typeface="Arial" panose="020B0604020202020204" pitchFamily="34" charset="0"/>
                <a:cs typeface="Arial" panose="020B0604020202020204" pitchFamily="34" charset="0"/>
              </a:rPr>
              <a:t>The reason for marking / recording treated burrows is to allow them to be easily found and inspected during revisits.</a:t>
            </a:r>
            <a:endParaRPr lang="en-US" altLang="en-US" sz="100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Record all of the treatment process details.</a:t>
            </a:r>
          </a:p>
          <a:p>
            <a:pPr marL="171450" indent="-171450" eaLnBrk="1" hangingPunct="1">
              <a:buFont typeface="Arial" panose="020B0604020202020204" pitchFamily="34" charset="0"/>
              <a:buChar char="•"/>
            </a:pPr>
            <a:endParaRPr lang="en-US" altLang="en-US" sz="1000" dirty="0">
              <a:latin typeface="Arial" panose="020B0604020202020204" pitchFamily="34" charset="0"/>
              <a:cs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11</a:t>
            </a:fld>
            <a:endParaRPr lang="en-US" altLang="en-US" dirty="0"/>
          </a:p>
        </p:txBody>
      </p:sp>
    </p:spTree>
    <p:extLst>
      <p:ext uri="{BB962C8B-B14F-4D97-AF65-F5344CB8AC3E}">
        <p14:creationId xmlns:p14="http://schemas.microsoft.com/office/powerpoint/2010/main" val="1532072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marL="171450" indent="-171450" eaLnBrk="1" hangingPunct="1">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This is useful for traceability and also accountability – keep records of visits. The responsible party should make all efforts to ensure the treatment is as safe as possible and carried out in a responsible manner.</a:t>
            </a:r>
          </a:p>
          <a:p>
            <a:pPr marL="171450" indent="-171450" eaLnBrk="1" hangingPunct="1">
              <a:buFont typeface="Arial" panose="020B0604020202020204" pitchFamily="34" charset="0"/>
              <a:buChar char="•"/>
            </a:pPr>
            <a:r>
              <a:rPr lang="en-GB" altLang="en-US" sz="1000" dirty="0">
                <a:latin typeface="Arial" panose="020B0604020202020204" pitchFamily="34" charset="0"/>
                <a:cs typeface="Arial" panose="020B0604020202020204" pitchFamily="34" charset="0"/>
              </a:rPr>
              <a:t>Sites where burrow baiting is used should be visited more frequently than those where secure bait boxes are employed because of the greater likelihood of bait coming out of the burrows and being taken by non-target animals.</a:t>
            </a:r>
            <a:endParaRPr lang="en-US" altLang="en-US" sz="100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CRRU Code of Best Practice: </a:t>
            </a:r>
            <a:r>
              <a:rPr lang="en-GB" altLang="en-US" sz="1000" dirty="0">
                <a:latin typeface="Arial" panose="020B0604020202020204" pitchFamily="34" charset="0"/>
                <a:cs typeface="Arial" panose="020B0604020202020204" pitchFamily="34" charset="0"/>
              </a:rPr>
              <a:t>In order to deter rodent infestations, sites should be cleared of all debris, rubbish, old machinery and equipment, unwanted stores of straw and hay, etc. Vegetation should be cleared around buildings to provide an open perimeter and immediate surroundings, so that natural predators can take rodents. If possible, areas around buildings may be laid to concrete, or other hard surfaces, to prevent rodent burrowing.</a:t>
            </a:r>
            <a:endParaRPr lang="en-US" altLang="en-US" sz="1000" dirty="0">
              <a:latin typeface="Arial" panose="020B0604020202020204" pitchFamily="34" charset="0"/>
              <a:cs typeface="Arial" panose="020B0604020202020204" pitchFamily="34" charset="0"/>
            </a:endParaRPr>
          </a:p>
          <a:p>
            <a:pPr eaLnBrk="1" hangingPunct="1"/>
            <a:endParaRPr lang="en-US" altLang="en-US" sz="1200" dirty="0"/>
          </a:p>
          <a:p>
            <a:pPr eaLnBrk="1" hangingPunct="1"/>
            <a:endParaRPr lang="en-US" altLang="en-US" dirty="0"/>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12</a:t>
            </a:fld>
            <a:endParaRPr lang="en-US" altLang="en-US" dirty="0"/>
          </a:p>
        </p:txBody>
      </p:sp>
    </p:spTree>
    <p:extLst>
      <p:ext uri="{BB962C8B-B14F-4D97-AF65-F5344CB8AC3E}">
        <p14:creationId xmlns:p14="http://schemas.microsoft.com/office/powerpoint/2010/main" val="371137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sz="1000" b="0" i="0" u="none" strike="noStrike" kern="1200" baseline="0" dirty="0">
                <a:solidFill>
                  <a:schemeClr val="tx1"/>
                </a:solidFill>
                <a:latin typeface="Arial" panose="020B0604020202020204" pitchFamily="34" charset="0"/>
                <a:ea typeface="Segoe UI Historic" panose="020B0502040204020203" pitchFamily="34" charset="0"/>
                <a:cs typeface="Arial" panose="020B0604020202020204" pitchFamily="34" charset="0"/>
              </a:rPr>
              <a:t>We are all aware of the significant risk to public health created by rodents and measures should always be taken to minimize the risk in an effective way, carried out in a manner which is as safe and responsible as possible. For example, rodents can spread leptospirosis as well as many other pathogens.</a:t>
            </a:r>
          </a:p>
          <a:p>
            <a:pPr marL="171450" indent="-171450">
              <a:buFont typeface="Arial" panose="020B0604020202020204" pitchFamily="34" charset="0"/>
              <a:buChar char="•"/>
            </a:pPr>
            <a:r>
              <a:rPr lang="en-US" sz="1000" b="0" i="0" u="none" strike="noStrike" kern="1200" baseline="0" dirty="0">
                <a:solidFill>
                  <a:schemeClr val="tx1"/>
                </a:solidFill>
                <a:latin typeface="Arial" panose="020B0604020202020204" pitchFamily="34" charset="0"/>
                <a:ea typeface="Segoe UI Historic" panose="020B0502040204020203" pitchFamily="34" charset="0"/>
                <a:cs typeface="Arial" panose="020B0604020202020204" pitchFamily="34" charset="0"/>
              </a:rPr>
              <a:t>Standard control measures involve bait stations or boxes which can initiate neophobia adding to the expected treatment time frame. </a:t>
            </a:r>
          </a:p>
          <a:p>
            <a:pPr marL="171450" indent="-171450">
              <a:buFont typeface="Arial" panose="020B0604020202020204" pitchFamily="34" charset="0"/>
              <a:buChar char="•"/>
            </a:pPr>
            <a:endParaRPr lang="en-GB" sz="1000" b="0" i="0" u="none" strike="noStrike" kern="1200" baseline="0" dirty="0">
              <a:solidFill>
                <a:schemeClr val="tx1"/>
              </a:solidFill>
              <a:latin typeface="Arial" panose="020B0604020202020204" pitchFamily="34" charset="0"/>
              <a:ea typeface="Segoe UI Historic" panose="020B0502040204020203" pitchFamily="34" charset="0"/>
              <a:cs typeface="Arial" panose="020B0604020202020204" pitchFamily="34" charset="0"/>
            </a:endParaRPr>
          </a:p>
          <a:p>
            <a:pPr marL="171450" indent="-171450">
              <a:buFont typeface="Arial" panose="020B0604020202020204" pitchFamily="34" charset="0"/>
              <a:buChar char="•"/>
            </a:pPr>
            <a:r>
              <a:rPr lang="en-GB" sz="1000" b="0" i="0" u="none" strike="noStrike" kern="1200" baseline="0" dirty="0" err="1">
                <a:solidFill>
                  <a:schemeClr val="tx1"/>
                </a:solidFill>
                <a:latin typeface="Arial" panose="020B0604020202020204" pitchFamily="34" charset="0"/>
                <a:ea typeface="Segoe UI Historic" panose="020B0502040204020203" pitchFamily="34" charset="0"/>
                <a:cs typeface="Arial" panose="020B0604020202020204" pitchFamily="34" charset="0"/>
              </a:rPr>
              <a:t>Battersby</a:t>
            </a:r>
            <a:r>
              <a:rPr lang="en-GB" sz="1000" b="0" i="0" u="none" strike="noStrike" kern="1200" baseline="0" dirty="0">
                <a:solidFill>
                  <a:schemeClr val="tx1"/>
                </a:solidFill>
                <a:latin typeface="Arial" panose="020B0604020202020204" pitchFamily="34" charset="0"/>
                <a:ea typeface="Segoe UI Historic" panose="020B0502040204020203" pitchFamily="34" charset="0"/>
                <a:cs typeface="Arial" panose="020B0604020202020204" pitchFamily="34" charset="0"/>
              </a:rPr>
              <a:t>, S.A. (2015). Rodents as Carriers of Disease. Chapter 4 in: Rodent Pests and their Control (A. P. Buckle and R. H. Smith eds.). CAB International, Wallingford, Oxon, UK. pp 81-100.</a:t>
            </a:r>
            <a:endParaRPr lang="en-US" sz="1000" b="0" i="0" u="none" strike="noStrike" kern="1200" baseline="0" dirty="0">
              <a:solidFill>
                <a:schemeClr val="tx1"/>
              </a:solidFill>
              <a:latin typeface="Arial" panose="020B0604020202020204" pitchFamily="34" charset="0"/>
              <a:ea typeface="Segoe UI Historic" panose="020B0502040204020203" pitchFamily="34" charset="0"/>
              <a:cs typeface="Arial" panose="020B0604020202020204" pitchFamily="34" charset="0"/>
            </a:endParaRPr>
          </a:p>
          <a:p>
            <a:pPr marL="171450" indent="-171450">
              <a:buFont typeface="Arial" panose="020B0604020202020204" pitchFamily="34" charset="0"/>
              <a:buChar char="•"/>
            </a:pPr>
            <a:r>
              <a:rPr lang="en-GB" sz="1000" b="0" i="0" u="none" strike="noStrike" kern="1200" baseline="0" dirty="0">
                <a:solidFill>
                  <a:schemeClr val="tx1"/>
                </a:solidFill>
                <a:latin typeface="Arial" panose="020B0604020202020204" pitchFamily="34" charset="0"/>
                <a:ea typeface="Segoe UI Historic" panose="020B0502040204020203" pitchFamily="34" charset="0"/>
                <a:cs typeface="Arial" panose="020B0604020202020204" pitchFamily="34" charset="0"/>
              </a:rPr>
              <a:t>DEFRA (2018). Rats: Control of Rats with Rodenticides - A Complete Guide to Best Practice. Department for Food and Rural Affairs. Available from: http://adlib.everysite.co.uk/adlib/defra/content.aspx?id=000HK277ZX.0B4M93RRD547JA. Date accessed: 16.01.18. </a:t>
            </a:r>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marL="171450" indent="-171450" eaLnBrk="1" hangingPunct="1">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Widely known in the UK pest control industry, burrow baiting brings the rodenticide to the rodent, as opposed to the expectation that the rodent will actively consume rodenticide contained within tamper-resistant bait boxes.</a:t>
            </a:r>
          </a:p>
          <a:p>
            <a:pPr marL="171450" indent="-171450" eaLnBrk="1" hangingPunct="1">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Neophobia (fear of new things) is one of the most challenging of all the Norway rat (</a:t>
            </a:r>
            <a:r>
              <a:rPr lang="en-US" altLang="en-US" sz="1000" i="1" dirty="0" err="1">
                <a:latin typeface="Arial" panose="020B0604020202020204" pitchFamily="34" charset="0"/>
                <a:cs typeface="Arial" panose="020B0604020202020204" pitchFamily="34" charset="0"/>
              </a:rPr>
              <a:t>Rattus</a:t>
            </a:r>
            <a:r>
              <a:rPr lang="en-US" altLang="en-US" sz="1000" i="1" dirty="0">
                <a:latin typeface="Arial" panose="020B0604020202020204" pitchFamily="34" charset="0"/>
                <a:cs typeface="Arial" panose="020B0604020202020204" pitchFamily="34" charset="0"/>
              </a:rPr>
              <a:t> </a:t>
            </a:r>
            <a:r>
              <a:rPr lang="en-US" altLang="en-US" sz="1000" i="1" dirty="0" err="1">
                <a:latin typeface="Arial" panose="020B0604020202020204" pitchFamily="34" charset="0"/>
                <a:cs typeface="Arial" panose="020B0604020202020204" pitchFamily="34" charset="0"/>
              </a:rPr>
              <a:t>norvegicus</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behavioural</a:t>
            </a:r>
            <a:r>
              <a:rPr lang="en-US" altLang="en-US" sz="1000" dirty="0">
                <a:latin typeface="Arial" panose="020B0604020202020204" pitchFamily="34" charset="0"/>
                <a:cs typeface="Arial" panose="020B0604020202020204" pitchFamily="34" charset="0"/>
              </a:rPr>
              <a:t> traits. This is exhibited towards the equipment containing the bait, such as the tamper resistant boxes. </a:t>
            </a:r>
          </a:p>
          <a:p>
            <a:pPr marL="171450" indent="-171450" eaLnBrk="1" hangingPunct="1">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Neophobia </a:t>
            </a:r>
            <a:r>
              <a:rPr lang="en-GB" altLang="en-US" sz="1000" dirty="0">
                <a:latin typeface="Arial" panose="020B0604020202020204" pitchFamily="34" charset="0"/>
                <a:cs typeface="Arial" panose="020B0604020202020204" pitchFamily="34" charset="0"/>
              </a:rPr>
              <a:t>is the exceptional wariness of unfamiliar food, or familiar food in unfamiliar places</a:t>
            </a:r>
            <a:endParaRPr lang="en-US" altLang="en-US" sz="100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Burrow baiting can bypass the rat’s neophobic response towards tamper resistant bait stations, thus shortening bait uptake time.</a:t>
            </a:r>
          </a:p>
          <a:p>
            <a:endParaRPr lang="en-US" alt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tLang="en-US" sz="1000" dirty="0">
                <a:latin typeface="Arial" panose="020B0604020202020204" pitchFamily="34" charset="0"/>
                <a:cs typeface="Arial" panose="020B0604020202020204" pitchFamily="34" charset="0"/>
              </a:rPr>
              <a:t>DEFRA (2018). Rats: Control of Rats with Rodenticides - A Complete Guide to Best Practice. Department for Food and Rural Affairs. Available from: http://adlib.everysite.co.uk/adlib/defra/content.aspx?id=000HK277ZX.0B4M93RRD547JA. Date accessed: 16.01.18.</a:t>
            </a:r>
          </a:p>
          <a:p>
            <a:pPr marL="171450" indent="-171450">
              <a:buFont typeface="Arial" panose="020B0604020202020204" pitchFamily="34" charset="0"/>
              <a:buChar char="•"/>
            </a:pPr>
            <a:r>
              <a:rPr lang="en-GB" sz="1000" b="0" i="0" u="none" strike="noStrike" kern="1200" baseline="0" dirty="0" err="1">
                <a:solidFill>
                  <a:schemeClr val="tx1"/>
                </a:solidFill>
                <a:latin typeface="Arial" panose="020B0604020202020204" pitchFamily="34" charset="0"/>
                <a:ea typeface="+mn-ea"/>
                <a:cs typeface="Arial" panose="020B0604020202020204" pitchFamily="34" charset="0"/>
              </a:rPr>
              <a:t>Quy</a:t>
            </a:r>
            <a:r>
              <a:rPr lang="en-GB" sz="1000" b="0" i="0" u="none" strike="noStrike" kern="1200" baseline="0" dirty="0">
                <a:solidFill>
                  <a:schemeClr val="tx1"/>
                </a:solidFill>
                <a:latin typeface="Arial" panose="020B0604020202020204" pitchFamily="34" charset="0"/>
                <a:ea typeface="+mn-ea"/>
                <a:cs typeface="Arial" panose="020B0604020202020204" pitchFamily="34" charset="0"/>
              </a:rPr>
              <a:t> R.J. (2011) Review of the use of bait boxes during operations to control Norway rats, </a:t>
            </a:r>
            <a:r>
              <a:rPr lang="en-GB" sz="1000" b="0" i="1" u="none" strike="noStrike" kern="1200" baseline="0" dirty="0" err="1">
                <a:solidFill>
                  <a:schemeClr val="tx1"/>
                </a:solidFill>
                <a:latin typeface="Arial" panose="020B0604020202020204" pitchFamily="34" charset="0"/>
                <a:ea typeface="+mn-ea"/>
                <a:cs typeface="Arial" panose="020B0604020202020204" pitchFamily="34" charset="0"/>
              </a:rPr>
              <a:t>Rattus</a:t>
            </a:r>
            <a:r>
              <a:rPr lang="en-GB" sz="10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GB" sz="1000" b="0" i="1" u="none" strike="noStrike" kern="1200" baseline="0" dirty="0" err="1">
                <a:solidFill>
                  <a:schemeClr val="tx1"/>
                </a:solidFill>
                <a:latin typeface="Arial" panose="020B0604020202020204" pitchFamily="34" charset="0"/>
                <a:ea typeface="+mn-ea"/>
                <a:cs typeface="Arial" panose="020B0604020202020204" pitchFamily="34" charset="0"/>
              </a:rPr>
              <a:t>norvegicus</a:t>
            </a:r>
            <a:r>
              <a:rPr lang="en-GB" sz="10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GB" sz="1000" b="0" i="0" u="none" strike="noStrike" kern="1200" baseline="0" dirty="0">
                <a:solidFill>
                  <a:schemeClr val="tx1"/>
                </a:solidFill>
                <a:latin typeface="Arial" panose="020B0604020202020204" pitchFamily="34" charset="0"/>
                <a:ea typeface="+mn-ea"/>
                <a:cs typeface="Arial" panose="020B0604020202020204" pitchFamily="34" charset="0"/>
              </a:rPr>
              <a:t>– a report to CIEH. Chartered Institute of Environmental Health (CIEH), London, UK. 11 pp. Available from: http://www.urbanpestsbook.com/downloads/CIEH_Rodent_Procedures_Roger_Quy.pdf. Date accessed: 12 August 2015. </a:t>
            </a:r>
            <a:endParaRPr lang="en-US" altLang="en-US" sz="100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US" altLang="en-US" dirty="0"/>
              <a:t>Macdonald, D.W., Fenn, M.G.P. and Gelling, M. (2015). The Natural History of Rodents: </a:t>
            </a:r>
            <a:r>
              <a:rPr lang="en-US" altLang="en-US" dirty="0" err="1"/>
              <a:t>Preadpatations</a:t>
            </a:r>
            <a:r>
              <a:rPr lang="en-US" altLang="en-US" dirty="0"/>
              <a:t> to Pestilence. Chapter 1 in: Rodent Pests and their control (A. P. Buckle and R. H. Smith eds.). CAB International, Wallingford, Oxon, UK. pp 1-18.</a:t>
            </a:r>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3</a:t>
            </a:fld>
            <a:endParaRPr lang="en-US" altLang="en-US" dirty="0"/>
          </a:p>
        </p:txBody>
      </p:sp>
    </p:spTree>
    <p:extLst>
      <p:ext uri="{BB962C8B-B14F-4D97-AF65-F5344CB8AC3E}">
        <p14:creationId xmlns:p14="http://schemas.microsoft.com/office/powerpoint/2010/main" val="4270912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marL="171450" indent="-171450" eaLnBrk="1" hangingPunct="1">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Area of use – ‘open areas’ and ‘in and around buildings’ are generally where rat burrows are found.</a:t>
            </a:r>
          </a:p>
          <a:p>
            <a:pPr marL="171450" indent="-171450" eaLnBrk="1" hangingPunct="1">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We know the rodent is there (in an active burrow) and it is certainly active and will encounter the rodenticide.</a:t>
            </a:r>
          </a:p>
          <a:p>
            <a:pPr marL="171450" indent="-171450" eaLnBrk="1" hangingPunct="1">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Burrows are the </a:t>
            </a:r>
            <a:r>
              <a:rPr lang="en-US" altLang="en-US" sz="1000" dirty="0" err="1">
                <a:latin typeface="Arial" panose="020B0604020202020204" pitchFamily="34" charset="0"/>
                <a:cs typeface="Arial" panose="020B0604020202020204" pitchFamily="34" charset="0"/>
              </a:rPr>
              <a:t>centre</a:t>
            </a:r>
            <a:r>
              <a:rPr lang="en-US" altLang="en-US" sz="1000" dirty="0">
                <a:latin typeface="Arial" panose="020B0604020202020204" pitchFamily="34" charset="0"/>
                <a:cs typeface="Arial" panose="020B0604020202020204" pitchFamily="34" charset="0"/>
              </a:rPr>
              <a:t> of the home range of the rodent, increasing likelihood of bait consumption</a:t>
            </a:r>
          </a:p>
          <a:p>
            <a:pPr marL="171450" indent="-171450" eaLnBrk="1" hangingPunct="1">
              <a:buFont typeface="Arial" panose="020B0604020202020204" pitchFamily="34" charset="0"/>
              <a:buChar char="•"/>
            </a:pPr>
            <a:r>
              <a:rPr lang="en-GB" altLang="en-US" sz="1000" dirty="0">
                <a:latin typeface="Arial" panose="020B0604020202020204" pitchFamily="34" charset="0"/>
                <a:cs typeface="Arial" panose="020B0604020202020204" pitchFamily="34" charset="0"/>
              </a:rPr>
              <a:t>So long as the bait remains in the burrow it is relatively protected from other non-target animals, such as field mice and voles, because these animals are likely to avoid places where animals that prey on them, such as rats, are active.</a:t>
            </a:r>
            <a:endParaRPr lang="en-US" altLang="en-US" sz="1000" dirty="0">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000" dirty="0">
                <a:latin typeface="Arial" panose="020B0604020202020204" pitchFamily="34" charset="0"/>
                <a:cs typeface="Arial" panose="020B0604020202020204" pitchFamily="34" charset="0"/>
              </a:rPr>
              <a:t>Reduction in the poisoned bait accessibility period means lower risk to humans, non-target species and the environment.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sz="1000" kern="0" dirty="0">
                <a:latin typeface="Arial" panose="020B0604020202020204" pitchFamily="34" charset="0"/>
                <a:cs typeface="Arial" panose="020B0604020202020204" pitchFamily="34" charset="0"/>
              </a:rPr>
              <a:t>Quicker results will be achieved by transferring bait from containers to active rat burrows – there is a </a:t>
            </a:r>
            <a:r>
              <a:rPr lang="en-US" altLang="en-US" sz="1000" kern="0" dirty="0">
                <a:latin typeface="Arial" panose="020B0604020202020204" pitchFamily="34" charset="0"/>
                <a:cs typeface="Arial" panose="020B0604020202020204" pitchFamily="34" charset="0"/>
              </a:rPr>
              <a:t>reduction in treatment time period due to a decreased neophobic response.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sz="1000" kern="0" dirty="0">
                <a:latin typeface="Arial" panose="020B0604020202020204" pitchFamily="34" charset="0"/>
                <a:cs typeface="Arial" panose="020B0604020202020204" pitchFamily="34" charset="0"/>
              </a:rPr>
              <a:t>Studies show that using bait boxes has resulted in a 28% reduction of rat population versus burrow baiting giving a 72% reduction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sz="1000" kern="0" dirty="0">
                <a:latin typeface="Arial" panose="020B0604020202020204" pitchFamily="34" charset="0"/>
                <a:cs typeface="Arial" panose="020B0604020202020204" pitchFamily="34" charset="0"/>
              </a:rPr>
              <a:t>Faster results and therefore reduction in the rodent population mean a reduced impact on public and animal health e.g. less likely to spread rodent-borne disease</a:t>
            </a:r>
            <a:endParaRPr lang="en-US" altLang="en-US" sz="1000" kern="0" dirty="0">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sz="1000" kern="0" dirty="0">
                <a:latin typeface="Arial" panose="020B0604020202020204" pitchFamily="34" charset="0"/>
                <a:cs typeface="Arial" panose="020B0604020202020204" pitchFamily="34" charset="0"/>
              </a:rPr>
              <a:t>Placing bait directly into a rat’s burrow may make feeding ‘safer’ for the occupant, but unfortunately it does not stop visitors ‘stealing’ bait particles.</a:t>
            </a:r>
            <a:endParaRPr lang="en-US" altLang="en-US" sz="1000" kern="0" dirty="0">
              <a:latin typeface="Arial" panose="020B0604020202020204" pitchFamily="34" charset="0"/>
              <a:cs typeface="Arial" panose="020B0604020202020204" pitchFamily="34" charset="0"/>
            </a:endParaRPr>
          </a:p>
          <a:p>
            <a:pPr eaLnBrk="1" hangingPunct="1"/>
            <a:endParaRPr lang="en-US" altLang="en-US" dirty="0"/>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4</a:t>
            </a:fld>
            <a:endParaRPr lang="en-US" altLang="en-US" dirty="0"/>
          </a:p>
        </p:txBody>
      </p:sp>
    </p:spTree>
    <p:extLst>
      <p:ext uri="{BB962C8B-B14F-4D97-AF65-F5344CB8AC3E}">
        <p14:creationId xmlns:p14="http://schemas.microsoft.com/office/powerpoint/2010/main" val="4020942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eaLnBrk="1" hangingPunct="1"/>
            <a:r>
              <a:rPr lang="en-US" altLang="en-US" sz="1000" dirty="0">
                <a:latin typeface="Arial" panose="020B0604020202020204" pitchFamily="34" charset="0"/>
                <a:cs typeface="Arial" panose="020B0604020202020204" pitchFamily="34" charset="0"/>
              </a:rPr>
              <a:t>*</a:t>
            </a:r>
            <a:r>
              <a:rPr lang="en-GB" sz="1000" b="0" i="0" u="none" strike="noStrike" kern="1200" baseline="0" dirty="0">
                <a:solidFill>
                  <a:schemeClr val="tx1"/>
                </a:solidFill>
                <a:latin typeface="Arial" panose="020B0604020202020204" pitchFamily="34" charset="0"/>
                <a:cs typeface="Arial" panose="020B0604020202020204" pitchFamily="34" charset="0"/>
              </a:rPr>
              <a:t>CIEH (2015). Pest control procedures in the food industry. The Chartered Institute of Environmental Health, Chadwick Court, London. October 2015. 52 pp. Available from: http://www.cieh.org/policy/pest_control_food_industry.html. Date accessed: 16.01.18. </a:t>
            </a:r>
            <a:endParaRPr lang="en-US" altLang="en-US" sz="1000" dirty="0">
              <a:latin typeface="Arial" panose="020B0604020202020204" pitchFamily="34" charset="0"/>
              <a:cs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5</a:t>
            </a:fld>
            <a:endParaRPr lang="en-US" altLang="en-US" dirty="0"/>
          </a:p>
        </p:txBody>
      </p:sp>
    </p:spTree>
    <p:extLst>
      <p:ext uri="{BB962C8B-B14F-4D97-AF65-F5344CB8AC3E}">
        <p14:creationId xmlns:p14="http://schemas.microsoft.com/office/powerpoint/2010/main" val="2050218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marL="171450" indent="-171450" eaLnBrk="1" hangingPunct="1">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Bait ejection – bait becomes available to non-target species as rats ‘kick out’ bait from their burrows</a:t>
            </a:r>
          </a:p>
          <a:p>
            <a:pPr marL="171450" indent="-171450" eaLnBrk="1" hangingPunct="1">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In one study, bait was ejected from 56 out of 160 treated burrows</a:t>
            </a:r>
          </a:p>
          <a:p>
            <a:pPr marL="171450" indent="-171450" eaLnBrk="1" hangingPunct="1">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How do we prevent bait ejection? We can cover the bait as per the standard procedure (</a:t>
            </a:r>
            <a:r>
              <a:rPr lang="en-GB" altLang="en-US" sz="1000" dirty="0">
                <a:latin typeface="Arial" panose="020B0604020202020204" pitchFamily="34" charset="0"/>
                <a:cs typeface="Arial" panose="020B0604020202020204" pitchFamily="34" charset="0"/>
              </a:rPr>
              <a:t>cover the entrances of baited burrows to reduce the risks of bait being ejected and spilled or lightly block the burrow with a twist of straw or grass</a:t>
            </a:r>
            <a:r>
              <a:rPr lang="en-US" altLang="en-US" sz="1000" dirty="0">
                <a:latin typeface="Arial" panose="020B0604020202020204" pitchFamily="34" charset="0"/>
                <a:cs typeface="Arial" panose="020B0604020202020204" pitchFamily="34" charset="0"/>
              </a:rPr>
              <a:t>). </a:t>
            </a:r>
          </a:p>
          <a:p>
            <a:pPr marL="171450" indent="-171450" eaLnBrk="1" hangingPunct="1">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Furthermore, lessen the time any rodenticide is available to non-target species – i.e. more regular follow ups, use of wildlife cameras for monitoring and of course search for and remove rodent bodies and any spent or unconsumed bait.</a:t>
            </a:r>
          </a:p>
          <a:p>
            <a:pPr marL="171450" indent="-171450" eaLnBrk="1" hangingPunct="1">
              <a:buFont typeface="Arial" panose="020B0604020202020204" pitchFamily="34" charset="0"/>
              <a:buChar char="•"/>
            </a:pPr>
            <a:r>
              <a:rPr lang="en-GB" altLang="en-US" sz="1000" dirty="0">
                <a:latin typeface="Arial" panose="020B0604020202020204" pitchFamily="34" charset="0"/>
                <a:cs typeface="Arial" panose="020B0604020202020204" pitchFamily="34" charset="0"/>
              </a:rPr>
              <a:t>When baiting burrows, treated grain is less likely to be kicked out of burrows by rats than wax blocks.</a:t>
            </a:r>
          </a:p>
          <a:p>
            <a:pPr marL="171450" indent="-171450" eaLnBrk="1" hangingPunct="1">
              <a:buFont typeface="Arial" panose="020B0604020202020204" pitchFamily="34" charset="0"/>
              <a:buChar char="•"/>
            </a:pPr>
            <a:r>
              <a:rPr lang="en-GB" altLang="en-US" sz="1000" dirty="0">
                <a:latin typeface="Arial" panose="020B0604020202020204" pitchFamily="34" charset="0"/>
                <a:cs typeface="Arial" panose="020B0604020202020204" pitchFamily="34" charset="0"/>
              </a:rPr>
              <a:t>Burrow baiting will not normally be employed when safer methods of bait application, such as the use of tamper-resistant bait stations or covered and protected bait stations, are practicable and expected to be equally effective.</a:t>
            </a:r>
            <a:endParaRPr lang="en-US" altLang="en-US" sz="1000" dirty="0">
              <a:latin typeface="Arial" panose="020B0604020202020204" pitchFamily="34" charset="0"/>
              <a:cs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6</a:t>
            </a:fld>
            <a:endParaRPr lang="en-US" altLang="en-US" dirty="0"/>
          </a:p>
        </p:txBody>
      </p:sp>
    </p:spTree>
    <p:extLst>
      <p:ext uri="{BB962C8B-B14F-4D97-AF65-F5344CB8AC3E}">
        <p14:creationId xmlns:p14="http://schemas.microsoft.com/office/powerpoint/2010/main" val="3525183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eaLnBrk="1" hangingPunct="1"/>
            <a:r>
              <a:rPr lang="en-US" altLang="en-US" sz="1000" dirty="0">
                <a:latin typeface="Arial" panose="020B0604020202020204" pitchFamily="34" charset="0"/>
                <a:cs typeface="Arial" panose="020B0604020202020204" pitchFamily="34" charset="0"/>
              </a:rPr>
              <a:t>So to re-iterate:</a:t>
            </a:r>
          </a:p>
          <a:p>
            <a:pPr eaLnBrk="1" hangingPunct="1"/>
            <a:r>
              <a:rPr lang="en-US" altLang="en-US" sz="1000" dirty="0">
                <a:latin typeface="Arial" panose="020B0604020202020204" pitchFamily="34" charset="0"/>
                <a:cs typeface="Arial" panose="020B0604020202020204" pitchFamily="34" charset="0"/>
              </a:rPr>
              <a:t>Risk Hierarchy – beginning with proofing, denial of food/water, removal of harborage, progressing to trapping, (</a:t>
            </a:r>
            <a:r>
              <a:rPr lang="en-US" altLang="en-US" sz="1000" dirty="0" err="1">
                <a:latin typeface="Arial" panose="020B0604020202020204" pitchFamily="34" charset="0"/>
                <a:cs typeface="Arial" panose="020B0604020202020204" pitchFamily="34" charset="0"/>
              </a:rPr>
              <a:t>Alphachloralose</a:t>
            </a:r>
            <a:r>
              <a:rPr lang="en-US" altLang="en-US" sz="1000" dirty="0">
                <a:latin typeface="Arial" panose="020B0604020202020204" pitchFamily="34" charset="0"/>
                <a:cs typeface="Arial" panose="020B0604020202020204" pitchFamily="34" charset="0"/>
              </a:rPr>
              <a:t> – mice only), phosphine gas, FGARs, SGARs.</a:t>
            </a:r>
          </a:p>
          <a:p>
            <a:pPr marL="171450" indent="-171450" eaLnBrk="1" hangingPunct="1">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Picture of Environmental Risk Assessment template (from CRRU website)</a:t>
            </a:r>
          </a:p>
          <a:p>
            <a:pPr marL="171450" indent="-171450" eaLnBrk="1" hangingPunct="1">
              <a:buFont typeface="Arial" panose="020B0604020202020204" pitchFamily="34" charset="0"/>
              <a:buChar char="•"/>
            </a:pPr>
            <a:endParaRPr lang="en-US" altLang="en-US" sz="100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GB" altLang="en-US" sz="1000" dirty="0">
                <a:latin typeface="Arial" panose="020B0604020202020204" pitchFamily="34" charset="0"/>
                <a:cs typeface="Arial" panose="020B0604020202020204" pitchFamily="34" charset="0"/>
              </a:rPr>
              <a:t>CRRU (2017). CRRU Environmental Risk Assessment. The Campaign for Responsible Rodenticide Use (CRRU) UK. April 2017. 12 pp. Available at: http://www.thinkwildlife.org/downloads/. Date accessed: 16.01.18.</a:t>
            </a:r>
          </a:p>
          <a:p>
            <a:pPr marL="171450" indent="-171450" eaLnBrk="1" hangingPunct="1">
              <a:buFont typeface="Arial" panose="020B0604020202020204" pitchFamily="34" charset="0"/>
              <a:buChar char="•"/>
            </a:pPr>
            <a:endParaRPr lang="en-US" altLang="en-US" sz="1000" dirty="0">
              <a:latin typeface="Arial" panose="020B0604020202020204" pitchFamily="34" charset="0"/>
              <a:cs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7</a:t>
            </a:fld>
            <a:endParaRPr lang="en-US" altLang="en-US" dirty="0"/>
          </a:p>
        </p:txBody>
      </p:sp>
    </p:spTree>
    <p:extLst>
      <p:ext uri="{BB962C8B-B14F-4D97-AF65-F5344CB8AC3E}">
        <p14:creationId xmlns:p14="http://schemas.microsoft.com/office/powerpoint/2010/main" val="1715799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marL="171450" indent="-171450" eaLnBrk="1" hangingPunct="1">
              <a:buFont typeface="Arial" panose="020B0604020202020204" pitchFamily="34" charset="0"/>
              <a:buChar char="•"/>
            </a:pPr>
            <a:r>
              <a:rPr lang="en-GB" sz="1000" b="0" i="0" u="none" strike="noStrike" kern="1200" baseline="0" dirty="0">
                <a:solidFill>
                  <a:schemeClr val="tx1"/>
                </a:solidFill>
                <a:latin typeface="Arial" panose="020B0604020202020204" pitchFamily="34" charset="0"/>
                <a:cs typeface="Arial" panose="020B0604020202020204" pitchFamily="34" charset="0"/>
              </a:rPr>
              <a:t>Most rat burrows are found outdoors where the condition of the substrate permits rats to excavate soil, and other material, to construct a burrow system. Therefore, it is likely that non-target animals will be present at many sites where burrow baiting is employed. </a:t>
            </a:r>
          </a:p>
          <a:p>
            <a:pPr marL="171450" indent="-171450" eaLnBrk="1" hangingPunct="1">
              <a:buFont typeface="Arial" panose="020B0604020202020204" pitchFamily="34" charset="0"/>
              <a:buChar char="•"/>
            </a:pPr>
            <a:r>
              <a:rPr lang="en-GB" sz="1000" b="0" i="0" u="none" strike="noStrike" kern="1200" baseline="0" dirty="0">
                <a:solidFill>
                  <a:schemeClr val="tx1"/>
                </a:solidFill>
                <a:latin typeface="Arial" panose="020B0604020202020204" pitchFamily="34" charset="0"/>
                <a:cs typeface="Arial" panose="020B0604020202020204" pitchFamily="34" charset="0"/>
              </a:rPr>
              <a:t>All who carry out burrow baiting should recognise its risks and set these against any potential benefits that may be provided by the application, in terms of human and animal health protection. </a:t>
            </a:r>
          </a:p>
          <a:p>
            <a:pPr marL="171450" indent="-171450" eaLnBrk="1" hangingPunct="1">
              <a:buFont typeface="Arial" panose="020B0604020202020204" pitchFamily="34" charset="0"/>
              <a:buChar char="•"/>
            </a:pPr>
            <a:r>
              <a:rPr lang="en-GB" sz="1000" b="0" i="0" u="none" strike="noStrike" kern="1200" baseline="0" dirty="0">
                <a:solidFill>
                  <a:schemeClr val="tx1"/>
                </a:solidFill>
                <a:latin typeface="Arial" panose="020B0604020202020204" pitchFamily="34" charset="0"/>
                <a:cs typeface="Arial" panose="020B0604020202020204" pitchFamily="34" charset="0"/>
              </a:rPr>
              <a:t>An environmental risk assessment is carried out where there is any evidence of risk to the environment and this is likely in the use of burrow baiting. </a:t>
            </a:r>
          </a:p>
          <a:p>
            <a:pPr marL="171450" indent="-171450" eaLnBrk="1" hangingPunct="1">
              <a:buFont typeface="Arial" panose="020B0604020202020204" pitchFamily="34" charset="0"/>
              <a:buChar char="•"/>
            </a:pPr>
            <a:r>
              <a:rPr lang="en-GB" altLang="en-US" sz="1000" dirty="0">
                <a:latin typeface="Arial" panose="020B0604020202020204" pitchFamily="34" charset="0"/>
                <a:cs typeface="Arial" panose="020B0604020202020204" pitchFamily="34" charset="0"/>
              </a:rPr>
              <a:t>Care should be taken to identify rabbit burrows (as well as the burrows of other non-target species e.g. water voles) versus rat burrows before applying rodenticide</a:t>
            </a:r>
          </a:p>
          <a:p>
            <a:pPr marL="171450" indent="-171450" eaLnBrk="1" hangingPunct="1">
              <a:buFont typeface="Arial" panose="020B0604020202020204" pitchFamily="34" charset="0"/>
              <a:buChar char="•"/>
            </a:pPr>
            <a:endParaRPr lang="en-US" altLang="en-US" sz="1000" dirty="0">
              <a:latin typeface="Arial" panose="020B0604020202020204" pitchFamily="34" charset="0"/>
              <a:cs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8</a:t>
            </a:fld>
            <a:endParaRPr lang="en-US" altLang="en-US" dirty="0"/>
          </a:p>
        </p:txBody>
      </p:sp>
    </p:spTree>
    <p:extLst>
      <p:ext uri="{BB962C8B-B14F-4D97-AF65-F5344CB8AC3E}">
        <p14:creationId xmlns:p14="http://schemas.microsoft.com/office/powerpoint/2010/main" val="3539368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marL="171450" indent="-171450" eaLnBrk="1" hangingPunct="1">
              <a:buFont typeface="Arial" panose="020B0604020202020204" pitchFamily="34" charset="0"/>
              <a:buChar char="•"/>
            </a:pPr>
            <a:r>
              <a:rPr lang="en-US" altLang="en-US" sz="1000" dirty="0">
                <a:latin typeface="Arial" panose="020B0604020202020204" pitchFamily="34" charset="0"/>
                <a:cs typeface="Arial" panose="020B0604020202020204" pitchFamily="34" charset="0"/>
              </a:rPr>
              <a:t>Bystanders – any other person potentially in the treated area i.e. labelling may be required. </a:t>
            </a:r>
          </a:p>
          <a:p>
            <a:pPr marL="171450" indent="-171450" eaLnBrk="1" hangingPunct="1">
              <a:buFont typeface="Arial" panose="020B0604020202020204" pitchFamily="34" charset="0"/>
              <a:buChar char="•"/>
            </a:pPr>
            <a:endParaRPr lang="en-US" altLang="en-US" sz="1000" dirty="0">
              <a:latin typeface="Arial" panose="020B0604020202020204" pitchFamily="34" charset="0"/>
              <a:cs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0C75A9-E72B-4FD7-90EC-C4C8E2719A43}" type="slidenum">
              <a:rPr lang="en-US" altLang="en-US" smtClean="0"/>
              <a:pPr eaLnBrk="1" hangingPunct="1">
                <a:spcBef>
                  <a:spcPct val="0"/>
                </a:spcBef>
              </a:pPr>
              <a:t>9</a:t>
            </a:fld>
            <a:endParaRPr lang="en-US" altLang="en-US" dirty="0"/>
          </a:p>
        </p:txBody>
      </p:sp>
    </p:spTree>
    <p:extLst>
      <p:ext uri="{BB962C8B-B14F-4D97-AF65-F5344CB8AC3E}">
        <p14:creationId xmlns:p14="http://schemas.microsoft.com/office/powerpoint/2010/main" val="3890864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66800"/>
            <a:ext cx="7772400" cy="2238375"/>
          </a:xfrm>
          <a:effectLst>
            <a:outerShdw dist="35921" dir="2700000" algn="ctr" rotWithShape="0">
              <a:schemeClr val="bg2"/>
            </a:outerShdw>
          </a:effectLst>
        </p:spPr>
        <p:txBody>
          <a:bodyPr/>
          <a:lstStyle>
            <a:lvl1pPr algn="ctr">
              <a:defRPr sz="3600">
                <a:solidFill>
                  <a:schemeClr val="tx2"/>
                </a:solidFill>
                <a:effectLst/>
              </a:defRPr>
            </a:lvl1pPr>
          </a:lstStyle>
          <a:p>
            <a:pPr lvl="0"/>
            <a:r>
              <a:rPr lang="en-GB" altLang="en-US" noProof="0"/>
              <a:t>Click to edit Master title style</a:t>
            </a:r>
          </a:p>
        </p:txBody>
      </p:sp>
      <p:sp>
        <p:nvSpPr>
          <p:cNvPr id="3075" name="Rectangle 3"/>
          <p:cNvSpPr>
            <a:spLocks noGrp="1" noChangeArrowheads="1"/>
          </p:cNvSpPr>
          <p:nvPr>
            <p:ph type="subTitle" idx="1"/>
          </p:nvPr>
        </p:nvSpPr>
        <p:spPr>
          <a:xfrm>
            <a:off x="1371600" y="3771900"/>
            <a:ext cx="6400800" cy="1752600"/>
          </a:xfrm>
        </p:spPr>
        <p:txBody>
          <a:bodyPr/>
          <a:lstStyle>
            <a:lvl1pPr marL="0" indent="0" algn="ctr">
              <a:buFont typeface="Wingdings 2" pitchFamily="18" charset="2"/>
              <a:buNone/>
              <a:defRPr/>
            </a:lvl1pPr>
          </a:lstStyle>
          <a:p>
            <a:pPr lvl="0"/>
            <a:r>
              <a:rPr lang="en-GB" altLang="en-US" noProof="0"/>
              <a:t>Click to edit Master subtitle style</a:t>
            </a:r>
          </a:p>
        </p:txBody>
      </p:sp>
    </p:spTree>
    <p:extLst>
      <p:ext uri="{BB962C8B-B14F-4D97-AF65-F5344CB8AC3E}">
        <p14:creationId xmlns:p14="http://schemas.microsoft.com/office/powerpoint/2010/main" val="2834564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719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700" y="-71438"/>
            <a:ext cx="2103438" cy="61166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04800" y="-71438"/>
            <a:ext cx="6159500" cy="6116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1804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71438"/>
            <a:ext cx="7772400" cy="1143001"/>
          </a:xfrm>
        </p:spPr>
        <p:txBody>
          <a:bodyPr/>
          <a:lstStyle/>
          <a:p>
            <a:r>
              <a:rPr lang="en-US"/>
              <a:t>Click to edit Master title style</a:t>
            </a:r>
            <a:endParaRPr lang="en-GB"/>
          </a:p>
        </p:txBody>
      </p:sp>
      <p:sp>
        <p:nvSpPr>
          <p:cNvPr id="3" name="Content Placeholder 2"/>
          <p:cNvSpPr>
            <a:spLocks noGrp="1"/>
          </p:cNvSpPr>
          <p:nvPr>
            <p:ph sz="quarter" idx="1"/>
          </p:nvPr>
        </p:nvSpPr>
        <p:spPr>
          <a:xfrm>
            <a:off x="385763" y="1409700"/>
            <a:ext cx="4090987" cy="224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385763" y="3803650"/>
            <a:ext cx="4090987" cy="224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4629150" y="1409700"/>
            <a:ext cx="4090988"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6092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71438"/>
            <a:ext cx="7772400" cy="1143001"/>
          </a:xfrm>
        </p:spPr>
        <p:txBody>
          <a:bodyPr/>
          <a:lstStyle/>
          <a:p>
            <a:r>
              <a:rPr lang="en-US"/>
              <a:t>Click to edit Master title style</a:t>
            </a:r>
            <a:endParaRPr lang="en-GB"/>
          </a:p>
        </p:txBody>
      </p:sp>
      <p:sp>
        <p:nvSpPr>
          <p:cNvPr id="3" name="Content Placeholder 2"/>
          <p:cNvSpPr>
            <a:spLocks noGrp="1"/>
          </p:cNvSpPr>
          <p:nvPr>
            <p:ph sz="half" idx="1"/>
          </p:nvPr>
        </p:nvSpPr>
        <p:spPr>
          <a:xfrm>
            <a:off x="385763" y="1409700"/>
            <a:ext cx="4090987"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29150" y="1409700"/>
            <a:ext cx="4090988"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2819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84432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4217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5763" y="1409700"/>
            <a:ext cx="4090987"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409700"/>
            <a:ext cx="4090988"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267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685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52606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091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9513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5661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1438"/>
            <a:ext cx="77724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385763" y="1409700"/>
            <a:ext cx="8334375" cy="463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endParaRPr lang="en-GB" altLang="en-US"/>
          </a:p>
          <a:p>
            <a:pPr lvl="1"/>
            <a:endParaRPr lang="en-GB" altLang="en-US"/>
          </a:p>
          <a:p>
            <a:pPr lvl="1"/>
            <a:endParaRPr lang="en-GB" altLang="en-US"/>
          </a:p>
          <a:p>
            <a:pPr lvl="1"/>
            <a:endParaRPr lang="en-GB" altLang="en-US"/>
          </a:p>
        </p:txBody>
      </p:sp>
    </p:spTree>
  </p:cSld>
  <p:clrMap bg1="dk2" tx1="lt1" bg2="dk1" tx2="lt2" accent1="accent1" accent2="accent2" accent3="accent3" accent4="accent4" accent5="accent5" accent6="accent6" hlink="hlink" folHlink="folHlink"/>
  <p:sldLayoutIdLst>
    <p:sldLayoutId id="2147483703"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defRPr>
      </a:lvl9pPr>
    </p:titleStyle>
    <p:bodyStyle>
      <a:lvl1pPr marL="476250" indent="-476250" algn="l" rtl="0" eaLnBrk="0" fontAlgn="base" hangingPunct="0">
        <a:spcBef>
          <a:spcPct val="0"/>
        </a:spcBef>
        <a:spcAft>
          <a:spcPct val="50000"/>
        </a:spcAft>
        <a:buClr>
          <a:schemeClr val="tx2"/>
        </a:buClr>
        <a:buSzPct val="85000"/>
        <a:buFont typeface="Wingdings 2" pitchFamily="18" charset="2"/>
        <a:buChar char="¢"/>
        <a:defRPr sz="2800" b="1">
          <a:solidFill>
            <a:schemeClr val="tx1"/>
          </a:solidFill>
          <a:latin typeface="+mn-lt"/>
          <a:ea typeface="+mn-ea"/>
          <a:cs typeface="+mn-cs"/>
        </a:defRPr>
      </a:lvl1pPr>
      <a:lvl2pPr marL="952500" indent="-285750" algn="l" rtl="0" eaLnBrk="0" fontAlgn="base" hangingPunct="0">
        <a:spcBef>
          <a:spcPct val="0"/>
        </a:spcBef>
        <a:spcAft>
          <a:spcPct val="50000"/>
        </a:spcAft>
        <a:buChar char="–"/>
        <a:defRPr sz="2800" b="1">
          <a:solidFill>
            <a:schemeClr val="tx1"/>
          </a:solidFill>
          <a:latin typeface="+mn-lt"/>
        </a:defRPr>
      </a:lvl2pPr>
      <a:lvl3pPr marL="1371600" indent="-228600" algn="l" rtl="0" eaLnBrk="0" fontAlgn="base" hangingPunct="0">
        <a:spcBef>
          <a:spcPct val="20000"/>
        </a:spcBef>
        <a:spcAft>
          <a:spcPct val="0"/>
        </a:spcAft>
        <a:buChar char="•"/>
        <a:defRPr sz="2400">
          <a:solidFill>
            <a:schemeClr val="tx1"/>
          </a:solidFill>
          <a:latin typeface="+mn-lt"/>
        </a:defRPr>
      </a:lvl3pPr>
      <a:lvl4pPr marL="1790700" indent="-228600" algn="l" rtl="0" eaLnBrk="0" fontAlgn="base" hangingPunct="0">
        <a:spcBef>
          <a:spcPct val="20000"/>
        </a:spcBef>
        <a:spcAft>
          <a:spcPct val="0"/>
        </a:spcAft>
        <a:buChar char="–"/>
        <a:defRPr sz="2000">
          <a:solidFill>
            <a:schemeClr val="tx1"/>
          </a:solidFill>
          <a:latin typeface="+mn-lt"/>
        </a:defRPr>
      </a:lvl4pPr>
      <a:lvl5pPr marL="2209800" indent="-228600" algn="l" rtl="0" eaLnBrk="0" fontAlgn="base" hangingPunct="0">
        <a:spcBef>
          <a:spcPct val="20000"/>
        </a:spcBef>
        <a:spcAft>
          <a:spcPct val="0"/>
        </a:spcAft>
        <a:buChar char="»"/>
        <a:defRPr sz="2000">
          <a:solidFill>
            <a:schemeClr val="tx1"/>
          </a:solidFill>
          <a:latin typeface="+mn-lt"/>
        </a:defRPr>
      </a:lvl5pPr>
      <a:lvl6pPr marL="2667000" indent="-228600" algn="l" rtl="0" fontAlgn="base">
        <a:spcBef>
          <a:spcPct val="20000"/>
        </a:spcBef>
        <a:spcAft>
          <a:spcPct val="0"/>
        </a:spcAft>
        <a:buChar char="»"/>
        <a:defRPr sz="2000">
          <a:solidFill>
            <a:schemeClr val="tx1"/>
          </a:solidFill>
          <a:latin typeface="+mn-lt"/>
        </a:defRPr>
      </a:lvl6pPr>
      <a:lvl7pPr marL="3124200" indent="-228600" algn="l" rtl="0" fontAlgn="base">
        <a:spcBef>
          <a:spcPct val="20000"/>
        </a:spcBef>
        <a:spcAft>
          <a:spcPct val="0"/>
        </a:spcAft>
        <a:buChar char="»"/>
        <a:defRPr sz="2000">
          <a:solidFill>
            <a:schemeClr val="tx1"/>
          </a:solidFill>
          <a:latin typeface="+mn-lt"/>
        </a:defRPr>
      </a:lvl7pPr>
      <a:lvl8pPr marL="3581400" indent="-228600" algn="l" rtl="0" fontAlgn="base">
        <a:spcBef>
          <a:spcPct val="20000"/>
        </a:spcBef>
        <a:spcAft>
          <a:spcPct val="0"/>
        </a:spcAft>
        <a:buChar char="»"/>
        <a:defRPr sz="2000">
          <a:solidFill>
            <a:schemeClr val="tx1"/>
          </a:solidFill>
          <a:latin typeface="+mn-lt"/>
        </a:defRPr>
      </a:lvl8pPr>
      <a:lvl9pPr marL="40386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71438"/>
            <a:ext cx="8839200" cy="1143001"/>
          </a:xfrm>
        </p:spPr>
        <p:txBody>
          <a:bodyPr/>
          <a:lstStyle/>
          <a:p>
            <a:pPr algn="ctr" eaLnBrk="1" hangingPunct="1">
              <a:defRPr/>
            </a:pPr>
            <a:r>
              <a:rPr lang="en-US" dirty="0"/>
              <a:t>Direct Bait Application in Burrows</a:t>
            </a:r>
            <a:endParaRPr lang="en-GB" dirty="0"/>
          </a:p>
        </p:txBody>
      </p:sp>
      <p:sp>
        <p:nvSpPr>
          <p:cNvPr id="7171" name="Content Placeholder 5"/>
          <p:cNvSpPr>
            <a:spLocks noGrp="1"/>
          </p:cNvSpPr>
          <p:nvPr>
            <p:ph idx="1"/>
          </p:nvPr>
        </p:nvSpPr>
        <p:spPr>
          <a:xfrm>
            <a:off x="404812" y="1340687"/>
            <a:ext cx="8334375" cy="652306"/>
          </a:xfrm>
        </p:spPr>
        <p:txBody>
          <a:bodyPr/>
          <a:lstStyle/>
          <a:p>
            <a:pPr marL="0" indent="0" algn="ctr" eaLnBrk="1" hangingPunct="1">
              <a:buNone/>
            </a:pPr>
            <a:r>
              <a:rPr lang="en-US" altLang="en-US" dirty="0"/>
              <a:t>Justification and Mitigation Measures</a:t>
            </a:r>
            <a:endParaRPr lang="en-GB" altLang="en-US" dirty="0"/>
          </a:p>
          <a:p>
            <a:pPr marL="0" indent="0" algn="ctr" eaLnBrk="1" hangingPunct="1">
              <a:buNone/>
            </a:pPr>
            <a:endParaRPr lang="en-GB" altLang="en-US" dirty="0"/>
          </a:p>
          <a:p>
            <a:pPr algn="ctr" eaLnBrk="1" hangingPunct="1"/>
            <a:endParaRPr lang="en-GB" altLang="en-US" dirty="0"/>
          </a:p>
          <a:p>
            <a:pPr algn="ctr" eaLnBrk="1" hangingPunct="1"/>
            <a:endParaRPr lang="en-US" altLang="en-US" dirty="0"/>
          </a:p>
          <a:p>
            <a:pPr marL="0" indent="0" algn="ctr" eaLnBrk="1" hangingPunct="1">
              <a:buNone/>
            </a:pPr>
            <a:endParaRPr lang="en-GB" altLang="en-US" dirty="0"/>
          </a:p>
          <a:p>
            <a:pPr marL="0" indent="0" algn="ctr" eaLnBrk="1" hangingPunct="1">
              <a:buNone/>
            </a:pPr>
            <a:endParaRPr lang="en-GB" altLang="en-US" sz="2400" dirty="0"/>
          </a:p>
        </p:txBody>
      </p:sp>
      <p:grpSp>
        <p:nvGrpSpPr>
          <p:cNvPr id="8" name="Group 7">
            <a:extLst>
              <a:ext uri="{FF2B5EF4-FFF2-40B4-BE49-F238E27FC236}">
                <a16:creationId xmlns:a16="http://schemas.microsoft.com/office/drawing/2014/main" id="{DA28BC6C-86EE-4235-B550-0CA08D90557A}"/>
              </a:ext>
            </a:extLst>
          </p:cNvPr>
          <p:cNvGrpSpPr>
            <a:grpSpLocks noChangeAspect="1"/>
          </p:cNvGrpSpPr>
          <p:nvPr/>
        </p:nvGrpSpPr>
        <p:grpSpPr>
          <a:xfrm>
            <a:off x="1613877" y="2266768"/>
            <a:ext cx="5916245" cy="1924569"/>
            <a:chOff x="1079292" y="1607253"/>
            <a:chExt cx="6722903" cy="2186977"/>
          </a:xfrm>
        </p:grpSpPr>
        <p:pic>
          <p:nvPicPr>
            <p:cNvPr id="2" name="Picture 1">
              <a:extLst>
                <a:ext uri="{FF2B5EF4-FFF2-40B4-BE49-F238E27FC236}">
                  <a16:creationId xmlns:a16="http://schemas.microsoft.com/office/drawing/2014/main" id="{25F377C8-4BF0-4635-A4F4-6E05782950EB}"/>
                </a:ext>
              </a:extLst>
            </p:cNvPr>
            <p:cNvPicPr>
              <a:picLocks noChangeAspect="1"/>
            </p:cNvPicPr>
            <p:nvPr/>
          </p:nvPicPr>
          <p:blipFill rotWithShape="1">
            <a:blip r:embed="rId3"/>
            <a:srcRect l="1824" t="4611" r="1791" b="6255"/>
            <a:stretch/>
          </p:blipFill>
          <p:spPr>
            <a:xfrm>
              <a:off x="1079292" y="1607253"/>
              <a:ext cx="3322891" cy="2186977"/>
            </a:xfrm>
            <a:prstGeom prst="rect">
              <a:avLst/>
            </a:prstGeom>
          </p:spPr>
        </p:pic>
        <p:pic>
          <p:nvPicPr>
            <p:cNvPr id="6" name="Picture 5">
              <a:extLst>
                <a:ext uri="{FF2B5EF4-FFF2-40B4-BE49-F238E27FC236}">
                  <a16:creationId xmlns:a16="http://schemas.microsoft.com/office/drawing/2014/main" id="{7E8EE748-DD46-4176-BF8A-094C31665C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200" t="488" r="15801" b="1243"/>
            <a:stretch/>
          </p:blipFill>
          <p:spPr>
            <a:xfrm rot="5400000">
              <a:off x="5082109" y="1074145"/>
              <a:ext cx="2186977" cy="3253194"/>
            </a:xfrm>
            <a:prstGeom prst="rect">
              <a:avLst/>
            </a:prstGeom>
          </p:spPr>
        </p:pic>
      </p:grpSp>
      <p:sp>
        <p:nvSpPr>
          <p:cNvPr id="7" name="TextBox 6">
            <a:extLst>
              <a:ext uri="{FF2B5EF4-FFF2-40B4-BE49-F238E27FC236}">
                <a16:creationId xmlns:a16="http://schemas.microsoft.com/office/drawing/2014/main" id="{D59CE904-F583-4B5A-A05E-F8C36425EB7A}"/>
              </a:ext>
            </a:extLst>
          </p:cNvPr>
          <p:cNvSpPr txBox="1"/>
          <p:nvPr/>
        </p:nvSpPr>
        <p:spPr>
          <a:xfrm>
            <a:off x="895456" y="4465112"/>
            <a:ext cx="7285220" cy="1261884"/>
          </a:xfrm>
          <a:prstGeom prst="rect">
            <a:avLst/>
          </a:prstGeom>
          <a:noFill/>
        </p:spPr>
        <p:txBody>
          <a:bodyPr wrap="square" rtlCol="0">
            <a:spAutoFit/>
          </a:bodyPr>
          <a:lstStyle/>
          <a:p>
            <a:pPr marL="0" indent="0" algn="ctr" eaLnBrk="1" hangingPunct="1">
              <a:buNone/>
            </a:pPr>
            <a:r>
              <a:rPr lang="en-GB" altLang="en-US" sz="2800" b="1" dirty="0">
                <a:latin typeface="Arial" panose="020B0604020202020204" pitchFamily="34" charset="0"/>
                <a:cs typeface="Arial" panose="020B0604020202020204" pitchFamily="34" charset="0"/>
              </a:rPr>
              <a:t>CRRU UK </a:t>
            </a:r>
          </a:p>
          <a:p>
            <a:pPr marL="0" indent="0" algn="ctr" eaLnBrk="1" hangingPunct="1">
              <a:buNone/>
            </a:pPr>
            <a:r>
              <a:rPr lang="en-GB" altLang="en-US" b="1" dirty="0">
                <a:latin typeface="Arial" panose="020B0604020202020204" pitchFamily="34" charset="0"/>
                <a:cs typeface="Arial" panose="020B0604020202020204" pitchFamily="34" charset="0"/>
              </a:rPr>
              <a:t>A training resource for:  </a:t>
            </a:r>
          </a:p>
          <a:p>
            <a:pPr marL="0" indent="0" algn="ctr" eaLnBrk="1" hangingPunct="1">
              <a:buNone/>
            </a:pPr>
            <a:r>
              <a:rPr lang="en-GB" altLang="en-US" b="1" dirty="0">
                <a:latin typeface="Arial" panose="020B0604020202020204" pitchFamily="34" charset="0"/>
                <a:cs typeface="Arial" panose="020B0604020202020204" pitchFamily="34" charset="0"/>
              </a:rPr>
              <a:t>Continuing Professional Development</a:t>
            </a:r>
          </a:p>
        </p:txBody>
      </p:sp>
      <p:pic>
        <p:nvPicPr>
          <p:cNvPr id="3" name="Picture 2">
            <a:extLst>
              <a:ext uri="{FF2B5EF4-FFF2-40B4-BE49-F238E27FC236}">
                <a16:creationId xmlns:a16="http://schemas.microsoft.com/office/drawing/2014/main" id="{193B5B73-FE17-4674-9610-C12F46B245F6}"/>
              </a:ext>
            </a:extLst>
          </p:cNvPr>
          <p:cNvPicPr>
            <a:picLocks noChangeAspect="1"/>
          </p:cNvPicPr>
          <p:nvPr/>
        </p:nvPicPr>
        <p:blipFill>
          <a:blip r:embed="rId5"/>
          <a:stretch>
            <a:fillRect/>
          </a:stretch>
        </p:blipFill>
        <p:spPr>
          <a:xfrm>
            <a:off x="0" y="6038850"/>
            <a:ext cx="9144000" cy="609600"/>
          </a:xfrm>
          <a:prstGeom prst="rect">
            <a:avLst/>
          </a:prstGeom>
        </p:spPr>
      </p:pic>
    </p:spTree>
    <p:extLst>
      <p:ext uri="{BB962C8B-B14F-4D97-AF65-F5344CB8AC3E}">
        <p14:creationId xmlns:p14="http://schemas.microsoft.com/office/powerpoint/2010/main" val="113065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71438"/>
            <a:ext cx="8839200" cy="1143001"/>
          </a:xfrm>
        </p:spPr>
        <p:txBody>
          <a:bodyPr/>
          <a:lstStyle/>
          <a:p>
            <a:pPr eaLnBrk="1" hangingPunct="1">
              <a:defRPr/>
            </a:pPr>
            <a:r>
              <a:rPr lang="en-US" dirty="0"/>
              <a:t>Risk Mitigation</a:t>
            </a:r>
            <a:endParaRPr lang="en-GB" dirty="0"/>
          </a:p>
        </p:txBody>
      </p:sp>
      <p:sp>
        <p:nvSpPr>
          <p:cNvPr id="7171" name="Content Placeholder 5"/>
          <p:cNvSpPr>
            <a:spLocks noGrp="1"/>
          </p:cNvSpPr>
          <p:nvPr>
            <p:ph idx="1"/>
          </p:nvPr>
        </p:nvSpPr>
        <p:spPr>
          <a:xfrm>
            <a:off x="385764" y="1409700"/>
            <a:ext cx="6250168" cy="3345180"/>
          </a:xfrm>
        </p:spPr>
        <p:txBody>
          <a:bodyPr/>
          <a:lstStyle/>
          <a:p>
            <a:pPr eaLnBrk="1" hangingPunct="1"/>
            <a:r>
              <a:rPr lang="en-US" altLang="en-US" sz="2400" dirty="0"/>
              <a:t>As with other external use of rodenticide, an environmental risk assessment will be conducted</a:t>
            </a:r>
          </a:p>
          <a:p>
            <a:pPr eaLnBrk="1" hangingPunct="1"/>
            <a:r>
              <a:rPr lang="en-US" altLang="en-US" sz="2400" dirty="0"/>
              <a:t>Burrow baiting will be kept to a necessary minimum</a:t>
            </a:r>
          </a:p>
          <a:p>
            <a:pPr eaLnBrk="1" hangingPunct="1"/>
            <a:r>
              <a:rPr lang="en-US" altLang="en-US" sz="2400" dirty="0"/>
              <a:t>Introduce bait into the burrow as deeply as possible</a:t>
            </a:r>
          </a:p>
          <a:p>
            <a:pPr eaLnBrk="1" hangingPunct="1"/>
            <a:r>
              <a:rPr lang="en-US" altLang="en-US" sz="2400" dirty="0"/>
              <a:t>Deep vertical burrows are preferable as bait ejection is much less likely when compared with shallow burrows running horizontally</a:t>
            </a:r>
          </a:p>
        </p:txBody>
      </p:sp>
      <p:pic>
        <p:nvPicPr>
          <p:cNvPr id="3" name="Picture 2">
            <a:extLst>
              <a:ext uri="{FF2B5EF4-FFF2-40B4-BE49-F238E27FC236}">
                <a16:creationId xmlns:a16="http://schemas.microsoft.com/office/drawing/2014/main" id="{33D85BA8-4EC8-41F4-82D5-73F368AC3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421" y="1527267"/>
            <a:ext cx="2668633" cy="2668633"/>
          </a:xfrm>
          <a:prstGeom prst="rect">
            <a:avLst/>
          </a:prstGeom>
        </p:spPr>
      </p:pic>
    </p:spTree>
    <p:extLst>
      <p:ext uri="{BB962C8B-B14F-4D97-AF65-F5344CB8AC3E}">
        <p14:creationId xmlns:p14="http://schemas.microsoft.com/office/powerpoint/2010/main" val="381647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C244D7-8081-45C1-B60B-0FD937B94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831" y="3781696"/>
            <a:ext cx="2205813" cy="2205813"/>
          </a:xfrm>
          <a:prstGeom prst="rect">
            <a:avLst/>
          </a:prstGeom>
        </p:spPr>
      </p:pic>
      <p:sp>
        <p:nvSpPr>
          <p:cNvPr id="5" name="Title 4"/>
          <p:cNvSpPr>
            <a:spLocks noGrp="1"/>
          </p:cNvSpPr>
          <p:nvPr>
            <p:ph type="title"/>
          </p:nvPr>
        </p:nvSpPr>
        <p:spPr>
          <a:xfrm>
            <a:off x="304800" y="-71438"/>
            <a:ext cx="8839200" cy="1143001"/>
          </a:xfrm>
        </p:spPr>
        <p:txBody>
          <a:bodyPr/>
          <a:lstStyle/>
          <a:p>
            <a:pPr eaLnBrk="1" hangingPunct="1">
              <a:defRPr/>
            </a:pPr>
            <a:r>
              <a:rPr lang="en-US" dirty="0"/>
              <a:t>Risk Mitigation</a:t>
            </a:r>
            <a:endParaRPr lang="en-GB" dirty="0"/>
          </a:p>
        </p:txBody>
      </p:sp>
      <p:sp>
        <p:nvSpPr>
          <p:cNvPr id="7171" name="Content Placeholder 5"/>
          <p:cNvSpPr>
            <a:spLocks noGrp="1"/>
          </p:cNvSpPr>
          <p:nvPr>
            <p:ph idx="1"/>
          </p:nvPr>
        </p:nvSpPr>
        <p:spPr>
          <a:xfrm>
            <a:off x="343989" y="1261872"/>
            <a:ext cx="8188611" cy="2701831"/>
          </a:xfrm>
        </p:spPr>
        <p:txBody>
          <a:bodyPr/>
          <a:lstStyle/>
          <a:p>
            <a:pPr eaLnBrk="1" hangingPunct="1"/>
            <a:endParaRPr lang="en-US" altLang="en-US" sz="2400" dirty="0"/>
          </a:p>
          <a:p>
            <a:pPr lvl="0" eaLnBrk="1" hangingPunct="1">
              <a:buClr>
                <a:srgbClr val="FFFF00"/>
              </a:buClr>
            </a:pPr>
            <a:r>
              <a:rPr lang="en-US" altLang="en-US" sz="2400" dirty="0">
                <a:solidFill>
                  <a:srgbClr val="FFFFFF"/>
                </a:solidFill>
              </a:rPr>
              <a:t>Treat only the active burrows</a:t>
            </a:r>
          </a:p>
          <a:p>
            <a:pPr eaLnBrk="1" hangingPunct="1"/>
            <a:r>
              <a:rPr lang="en-US" altLang="en-US" sz="2400" dirty="0"/>
              <a:t>Block bait use – fasten on robust wire secured into the substrate</a:t>
            </a:r>
          </a:p>
          <a:p>
            <a:pPr eaLnBrk="1" hangingPunct="1"/>
            <a:r>
              <a:rPr lang="en-US" altLang="en-US" sz="2400" dirty="0"/>
              <a:t>Treated burrows will be clearly marked or recorded.</a:t>
            </a:r>
          </a:p>
          <a:p>
            <a:pPr marL="0" indent="0" eaLnBrk="1" hangingPunct="1">
              <a:buNone/>
            </a:pPr>
            <a:endParaRPr lang="en-GB" altLang="en-US" sz="2400" dirty="0"/>
          </a:p>
        </p:txBody>
      </p:sp>
      <p:sp>
        <p:nvSpPr>
          <p:cNvPr id="6" name="Content Placeholder 5">
            <a:extLst>
              <a:ext uri="{FF2B5EF4-FFF2-40B4-BE49-F238E27FC236}">
                <a16:creationId xmlns:a16="http://schemas.microsoft.com/office/drawing/2014/main" id="{9B4373FB-38FD-4108-9964-E4AEF3BF29A6}"/>
              </a:ext>
            </a:extLst>
          </p:cNvPr>
          <p:cNvSpPr txBox="1">
            <a:spLocks/>
          </p:cNvSpPr>
          <p:nvPr/>
        </p:nvSpPr>
        <p:spPr bwMode="auto">
          <a:xfrm>
            <a:off x="343989" y="3866757"/>
            <a:ext cx="6023235" cy="241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76250" indent="-476250" algn="l" rtl="0" eaLnBrk="0" fontAlgn="base" hangingPunct="0">
              <a:spcBef>
                <a:spcPct val="0"/>
              </a:spcBef>
              <a:spcAft>
                <a:spcPct val="50000"/>
              </a:spcAft>
              <a:buClr>
                <a:schemeClr val="tx2"/>
              </a:buClr>
              <a:buSzPct val="85000"/>
              <a:buFont typeface="Wingdings 2" pitchFamily="18" charset="2"/>
              <a:buChar char="¢"/>
              <a:defRPr sz="2800" b="1">
                <a:solidFill>
                  <a:schemeClr val="tx1"/>
                </a:solidFill>
                <a:latin typeface="+mn-lt"/>
                <a:ea typeface="+mn-ea"/>
                <a:cs typeface="+mn-cs"/>
              </a:defRPr>
            </a:lvl1pPr>
            <a:lvl2pPr marL="952500" indent="-285750" algn="l" rtl="0" eaLnBrk="0" fontAlgn="base" hangingPunct="0">
              <a:spcBef>
                <a:spcPct val="0"/>
              </a:spcBef>
              <a:spcAft>
                <a:spcPct val="50000"/>
              </a:spcAft>
              <a:buChar char="–"/>
              <a:defRPr sz="2800" b="1">
                <a:solidFill>
                  <a:schemeClr val="tx1"/>
                </a:solidFill>
                <a:latin typeface="+mn-lt"/>
              </a:defRPr>
            </a:lvl2pPr>
            <a:lvl3pPr marL="1371600" indent="-228600" algn="l" rtl="0" eaLnBrk="0" fontAlgn="base" hangingPunct="0">
              <a:spcBef>
                <a:spcPct val="20000"/>
              </a:spcBef>
              <a:spcAft>
                <a:spcPct val="0"/>
              </a:spcAft>
              <a:buChar char="•"/>
              <a:defRPr sz="2400">
                <a:solidFill>
                  <a:schemeClr val="tx1"/>
                </a:solidFill>
                <a:latin typeface="+mn-lt"/>
              </a:defRPr>
            </a:lvl3pPr>
            <a:lvl4pPr marL="1790700" indent="-228600" algn="l" rtl="0" eaLnBrk="0" fontAlgn="base" hangingPunct="0">
              <a:spcBef>
                <a:spcPct val="20000"/>
              </a:spcBef>
              <a:spcAft>
                <a:spcPct val="0"/>
              </a:spcAft>
              <a:buChar char="–"/>
              <a:defRPr sz="2000">
                <a:solidFill>
                  <a:schemeClr val="tx1"/>
                </a:solidFill>
                <a:latin typeface="+mn-lt"/>
              </a:defRPr>
            </a:lvl4pPr>
            <a:lvl5pPr marL="2209800" indent="-228600" algn="l" rtl="0" eaLnBrk="0" fontAlgn="base" hangingPunct="0">
              <a:spcBef>
                <a:spcPct val="20000"/>
              </a:spcBef>
              <a:spcAft>
                <a:spcPct val="0"/>
              </a:spcAft>
              <a:buChar char="»"/>
              <a:defRPr sz="2000">
                <a:solidFill>
                  <a:schemeClr val="tx1"/>
                </a:solidFill>
                <a:latin typeface="+mn-lt"/>
              </a:defRPr>
            </a:lvl5pPr>
            <a:lvl6pPr marL="2667000" indent="-228600" algn="l" rtl="0" fontAlgn="base">
              <a:spcBef>
                <a:spcPct val="20000"/>
              </a:spcBef>
              <a:spcAft>
                <a:spcPct val="0"/>
              </a:spcAft>
              <a:buChar char="»"/>
              <a:defRPr sz="2000">
                <a:solidFill>
                  <a:schemeClr val="tx1"/>
                </a:solidFill>
                <a:latin typeface="+mn-lt"/>
              </a:defRPr>
            </a:lvl6pPr>
            <a:lvl7pPr marL="3124200" indent="-228600" algn="l" rtl="0" fontAlgn="base">
              <a:spcBef>
                <a:spcPct val="20000"/>
              </a:spcBef>
              <a:spcAft>
                <a:spcPct val="0"/>
              </a:spcAft>
              <a:buChar char="»"/>
              <a:defRPr sz="2000">
                <a:solidFill>
                  <a:schemeClr val="tx1"/>
                </a:solidFill>
                <a:latin typeface="+mn-lt"/>
              </a:defRPr>
            </a:lvl7pPr>
            <a:lvl8pPr marL="3581400" indent="-228600" algn="l" rtl="0" fontAlgn="base">
              <a:spcBef>
                <a:spcPct val="20000"/>
              </a:spcBef>
              <a:spcAft>
                <a:spcPct val="0"/>
              </a:spcAft>
              <a:buChar char="»"/>
              <a:defRPr sz="2000">
                <a:solidFill>
                  <a:schemeClr val="tx1"/>
                </a:solidFill>
                <a:latin typeface="+mn-lt"/>
              </a:defRPr>
            </a:lvl8pPr>
            <a:lvl9pPr marL="4038600" indent="-228600" algn="l" rtl="0" fontAlgn="base">
              <a:spcBef>
                <a:spcPct val="20000"/>
              </a:spcBef>
              <a:spcAft>
                <a:spcPct val="0"/>
              </a:spcAft>
              <a:buChar char="»"/>
              <a:defRPr sz="2000">
                <a:solidFill>
                  <a:schemeClr val="tx1"/>
                </a:solidFill>
                <a:latin typeface="+mn-lt"/>
              </a:defRPr>
            </a:lvl9pPr>
          </a:lstStyle>
          <a:p>
            <a:pPr eaLnBrk="1" hangingPunct="1"/>
            <a:r>
              <a:rPr lang="en-US" altLang="en-US" sz="2400" kern="0" dirty="0"/>
              <a:t>Lightly block baited burrows </a:t>
            </a:r>
          </a:p>
          <a:p>
            <a:pPr eaLnBrk="1" hangingPunct="1"/>
            <a:r>
              <a:rPr lang="en-US" altLang="en-US" sz="2400" kern="0" dirty="0"/>
              <a:t>Regular inspection of the treated burrows is essential</a:t>
            </a:r>
          </a:p>
          <a:p>
            <a:pPr eaLnBrk="1" hangingPunct="1"/>
            <a:r>
              <a:rPr lang="en-US" altLang="en-US" sz="2400" kern="0" dirty="0"/>
              <a:t>Check, preferably in the early morning for ejected bait</a:t>
            </a:r>
          </a:p>
          <a:p>
            <a:pPr marL="0" indent="0" eaLnBrk="1" hangingPunct="1">
              <a:buFont typeface="Wingdings 2" pitchFamily="18" charset="2"/>
              <a:buNone/>
            </a:pPr>
            <a:endParaRPr lang="en-GB" altLang="en-US" sz="2400" kern="0" dirty="0"/>
          </a:p>
        </p:txBody>
      </p:sp>
    </p:spTree>
    <p:extLst>
      <p:ext uri="{BB962C8B-B14F-4D97-AF65-F5344CB8AC3E}">
        <p14:creationId xmlns:p14="http://schemas.microsoft.com/office/powerpoint/2010/main" val="407819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5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fade">
                                      <p:cBhvr>
                                        <p:cTn id="17" dur="500"/>
                                        <p:tgtEl>
                                          <p:spTgt spid="71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71438"/>
            <a:ext cx="8839200" cy="1143001"/>
          </a:xfrm>
        </p:spPr>
        <p:txBody>
          <a:bodyPr/>
          <a:lstStyle/>
          <a:p>
            <a:pPr eaLnBrk="1" hangingPunct="1">
              <a:defRPr/>
            </a:pPr>
            <a:r>
              <a:rPr lang="en-US" dirty="0"/>
              <a:t>Risk Mitigation</a:t>
            </a:r>
            <a:endParaRPr lang="en-GB" dirty="0"/>
          </a:p>
        </p:txBody>
      </p:sp>
      <p:sp>
        <p:nvSpPr>
          <p:cNvPr id="7171" name="Content Placeholder 5"/>
          <p:cNvSpPr>
            <a:spLocks noGrp="1"/>
          </p:cNvSpPr>
          <p:nvPr>
            <p:ph idx="1"/>
          </p:nvPr>
        </p:nvSpPr>
        <p:spPr>
          <a:xfrm>
            <a:off x="385763" y="1895132"/>
            <a:ext cx="8334375" cy="4311865"/>
          </a:xfrm>
        </p:spPr>
        <p:txBody>
          <a:bodyPr/>
          <a:lstStyle/>
          <a:p>
            <a:pPr eaLnBrk="1" hangingPunct="1"/>
            <a:r>
              <a:rPr lang="en-US" altLang="en-US" sz="2400" dirty="0"/>
              <a:t>Inspection frequency should be determined by the attending technician in charge. </a:t>
            </a:r>
          </a:p>
          <a:p>
            <a:pPr eaLnBrk="1" hangingPunct="1"/>
            <a:endParaRPr lang="en-US" altLang="en-US" sz="2400" dirty="0"/>
          </a:p>
          <a:p>
            <a:pPr eaLnBrk="1" hangingPunct="1"/>
            <a:r>
              <a:rPr lang="en-US" altLang="en-US" sz="2400" dirty="0"/>
              <a:t>In some situations daily visits may be required</a:t>
            </a:r>
          </a:p>
          <a:p>
            <a:pPr marL="0" indent="0" eaLnBrk="1" hangingPunct="1">
              <a:buNone/>
            </a:pPr>
            <a:endParaRPr lang="en-US" altLang="en-US" sz="2400" dirty="0"/>
          </a:p>
          <a:p>
            <a:pPr eaLnBrk="1" hangingPunct="1"/>
            <a:r>
              <a:rPr lang="en-US" altLang="en-US" sz="2400" dirty="0"/>
              <a:t>End of treatment: re-visit and make all reasonable efforts to recover and dispose of any unconsumed baits in a safe manner</a:t>
            </a:r>
          </a:p>
          <a:p>
            <a:pPr eaLnBrk="1" hangingPunct="1"/>
            <a:r>
              <a:rPr lang="en-US" altLang="en-US" sz="2400" dirty="0"/>
              <a:t>Perform post-treatment clearance and proofing</a:t>
            </a:r>
            <a:endParaRPr lang="en-GB" altLang="en-US" sz="2400" dirty="0"/>
          </a:p>
        </p:txBody>
      </p:sp>
    </p:spTree>
    <p:extLst>
      <p:ext uri="{BB962C8B-B14F-4D97-AF65-F5344CB8AC3E}">
        <p14:creationId xmlns:p14="http://schemas.microsoft.com/office/powerpoint/2010/main" val="429226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fade">
                                      <p:cBhvr>
                                        <p:cTn id="17" dur="500"/>
                                        <p:tgtEl>
                                          <p:spTgt spid="71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5" end="5"/>
                                            </p:txEl>
                                          </p:spTgt>
                                        </p:tgtEl>
                                        <p:attrNameLst>
                                          <p:attrName>style.visibility</p:attrName>
                                        </p:attrNameLst>
                                      </p:cBhvr>
                                      <p:to>
                                        <p:strVal val="visible"/>
                                      </p:to>
                                    </p:set>
                                    <p:animEffect transition="in" filter="fade">
                                      <p:cBhvr>
                                        <p:cTn id="22"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a:t>Rodents and Risks to Human and Animal Health</a:t>
            </a:r>
            <a:endParaRPr lang="en-GB" dirty="0"/>
          </a:p>
        </p:txBody>
      </p:sp>
      <p:sp>
        <p:nvSpPr>
          <p:cNvPr id="7171" name="Content Placeholder 5"/>
          <p:cNvSpPr>
            <a:spLocks noGrp="1"/>
          </p:cNvSpPr>
          <p:nvPr>
            <p:ph idx="1"/>
          </p:nvPr>
        </p:nvSpPr>
        <p:spPr>
          <a:xfrm>
            <a:off x="440627" y="1762842"/>
            <a:ext cx="8334375" cy="4151547"/>
          </a:xfrm>
        </p:spPr>
        <p:txBody>
          <a:bodyPr/>
          <a:lstStyle/>
          <a:p>
            <a:pPr eaLnBrk="1" hangingPunct="1"/>
            <a:r>
              <a:rPr lang="en-US" altLang="en-US" dirty="0"/>
              <a:t>Rodent infestations should be removed as quickly and effectively as possible due to the risks to public health</a:t>
            </a:r>
          </a:p>
          <a:p>
            <a:pPr eaLnBrk="1" hangingPunct="1"/>
            <a:r>
              <a:rPr lang="en-US" altLang="en-US" dirty="0"/>
              <a:t>Uncontrolled rat populations cause damage, contamination and spread rodent-borne diseases</a:t>
            </a:r>
          </a:p>
          <a:p>
            <a:pPr eaLnBrk="1" hangingPunct="1"/>
            <a:r>
              <a:rPr lang="en-US" altLang="en-US" dirty="0"/>
              <a:t>Burrow baiting aims to reduce / eliminate rodent neophobic behavior towards standard control apparatus e.g. bait stations</a:t>
            </a:r>
          </a:p>
          <a:p>
            <a:pPr eaLnBrk="1" hangingPunct="1"/>
            <a:endParaRPr lang="en-US" altLang="en-US" dirty="0"/>
          </a:p>
          <a:p>
            <a:pPr eaLnBrk="1" hangingPunct="1"/>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GB" dirty="0"/>
              <a:t>Burrow Baiting – why?</a:t>
            </a:r>
          </a:p>
        </p:txBody>
      </p:sp>
      <p:sp>
        <p:nvSpPr>
          <p:cNvPr id="7171" name="Content Placeholder 5"/>
          <p:cNvSpPr>
            <a:spLocks noGrp="1"/>
          </p:cNvSpPr>
          <p:nvPr>
            <p:ph idx="1"/>
          </p:nvPr>
        </p:nvSpPr>
        <p:spPr>
          <a:xfrm>
            <a:off x="385763" y="1409700"/>
            <a:ext cx="8334375" cy="4870450"/>
          </a:xfrm>
        </p:spPr>
        <p:txBody>
          <a:bodyPr/>
          <a:lstStyle/>
          <a:p>
            <a:pPr eaLnBrk="1" hangingPunct="1"/>
            <a:endParaRPr lang="en-GB" altLang="en-US" sz="2400" dirty="0"/>
          </a:p>
          <a:p>
            <a:pPr eaLnBrk="1" hangingPunct="1"/>
            <a:endParaRPr lang="en-GB" altLang="en-US" sz="2400" dirty="0"/>
          </a:p>
          <a:p>
            <a:pPr eaLnBrk="1" hangingPunct="1"/>
            <a:endParaRPr lang="en-GB" altLang="en-US" sz="2400" dirty="0"/>
          </a:p>
          <a:p>
            <a:pPr eaLnBrk="1" hangingPunct="1"/>
            <a:endParaRPr lang="en-GB" altLang="en-US" dirty="0"/>
          </a:p>
        </p:txBody>
      </p:sp>
      <p:sp>
        <p:nvSpPr>
          <p:cNvPr id="7" name="Content Placeholder 5">
            <a:extLst>
              <a:ext uri="{FF2B5EF4-FFF2-40B4-BE49-F238E27FC236}">
                <a16:creationId xmlns:a16="http://schemas.microsoft.com/office/drawing/2014/main" id="{17D8EC9F-6F42-41AF-B8F5-6BA00E87BA68}"/>
              </a:ext>
            </a:extLst>
          </p:cNvPr>
          <p:cNvSpPr txBox="1">
            <a:spLocks/>
          </p:cNvSpPr>
          <p:nvPr/>
        </p:nvSpPr>
        <p:spPr bwMode="auto">
          <a:xfrm>
            <a:off x="459785" y="1133810"/>
            <a:ext cx="8334375" cy="303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76250" indent="-476250" algn="l" rtl="0" eaLnBrk="0" fontAlgn="base" hangingPunct="0">
              <a:spcBef>
                <a:spcPct val="0"/>
              </a:spcBef>
              <a:spcAft>
                <a:spcPct val="50000"/>
              </a:spcAft>
              <a:buClr>
                <a:schemeClr val="tx2"/>
              </a:buClr>
              <a:buSzPct val="85000"/>
              <a:buFont typeface="Wingdings 2" pitchFamily="18" charset="2"/>
              <a:buChar char="¢"/>
              <a:defRPr sz="2800" b="1">
                <a:solidFill>
                  <a:schemeClr val="tx1"/>
                </a:solidFill>
                <a:latin typeface="+mn-lt"/>
                <a:ea typeface="+mn-ea"/>
                <a:cs typeface="+mn-cs"/>
              </a:defRPr>
            </a:lvl1pPr>
            <a:lvl2pPr marL="952500" indent="-285750" algn="l" rtl="0" eaLnBrk="0" fontAlgn="base" hangingPunct="0">
              <a:spcBef>
                <a:spcPct val="0"/>
              </a:spcBef>
              <a:spcAft>
                <a:spcPct val="50000"/>
              </a:spcAft>
              <a:buChar char="–"/>
              <a:defRPr sz="2800" b="1">
                <a:solidFill>
                  <a:schemeClr val="tx1"/>
                </a:solidFill>
                <a:latin typeface="+mn-lt"/>
              </a:defRPr>
            </a:lvl2pPr>
            <a:lvl3pPr marL="1371600" indent="-228600" algn="l" rtl="0" eaLnBrk="0" fontAlgn="base" hangingPunct="0">
              <a:spcBef>
                <a:spcPct val="20000"/>
              </a:spcBef>
              <a:spcAft>
                <a:spcPct val="0"/>
              </a:spcAft>
              <a:buChar char="•"/>
              <a:defRPr sz="2400">
                <a:solidFill>
                  <a:schemeClr val="tx1"/>
                </a:solidFill>
                <a:latin typeface="+mn-lt"/>
              </a:defRPr>
            </a:lvl3pPr>
            <a:lvl4pPr marL="1790700" indent="-228600" algn="l" rtl="0" eaLnBrk="0" fontAlgn="base" hangingPunct="0">
              <a:spcBef>
                <a:spcPct val="20000"/>
              </a:spcBef>
              <a:spcAft>
                <a:spcPct val="0"/>
              </a:spcAft>
              <a:buChar char="–"/>
              <a:defRPr sz="2000">
                <a:solidFill>
                  <a:schemeClr val="tx1"/>
                </a:solidFill>
                <a:latin typeface="+mn-lt"/>
              </a:defRPr>
            </a:lvl4pPr>
            <a:lvl5pPr marL="2209800" indent="-228600" algn="l" rtl="0" eaLnBrk="0" fontAlgn="base" hangingPunct="0">
              <a:spcBef>
                <a:spcPct val="20000"/>
              </a:spcBef>
              <a:spcAft>
                <a:spcPct val="0"/>
              </a:spcAft>
              <a:buChar char="»"/>
              <a:defRPr sz="2000">
                <a:solidFill>
                  <a:schemeClr val="tx1"/>
                </a:solidFill>
                <a:latin typeface="+mn-lt"/>
              </a:defRPr>
            </a:lvl5pPr>
            <a:lvl6pPr marL="2667000" indent="-228600" algn="l" rtl="0" fontAlgn="base">
              <a:spcBef>
                <a:spcPct val="20000"/>
              </a:spcBef>
              <a:spcAft>
                <a:spcPct val="0"/>
              </a:spcAft>
              <a:buChar char="»"/>
              <a:defRPr sz="2000">
                <a:solidFill>
                  <a:schemeClr val="tx1"/>
                </a:solidFill>
                <a:latin typeface="+mn-lt"/>
              </a:defRPr>
            </a:lvl6pPr>
            <a:lvl7pPr marL="3124200" indent="-228600" algn="l" rtl="0" fontAlgn="base">
              <a:spcBef>
                <a:spcPct val="20000"/>
              </a:spcBef>
              <a:spcAft>
                <a:spcPct val="0"/>
              </a:spcAft>
              <a:buChar char="»"/>
              <a:defRPr sz="2000">
                <a:solidFill>
                  <a:schemeClr val="tx1"/>
                </a:solidFill>
                <a:latin typeface="+mn-lt"/>
              </a:defRPr>
            </a:lvl7pPr>
            <a:lvl8pPr marL="3581400" indent="-228600" algn="l" rtl="0" fontAlgn="base">
              <a:spcBef>
                <a:spcPct val="20000"/>
              </a:spcBef>
              <a:spcAft>
                <a:spcPct val="0"/>
              </a:spcAft>
              <a:buChar char="»"/>
              <a:defRPr sz="2000">
                <a:solidFill>
                  <a:schemeClr val="tx1"/>
                </a:solidFill>
                <a:latin typeface="+mn-lt"/>
              </a:defRPr>
            </a:lvl8pPr>
            <a:lvl9pPr marL="4038600" indent="-228600" algn="l" rtl="0" fontAlgn="base">
              <a:spcBef>
                <a:spcPct val="20000"/>
              </a:spcBef>
              <a:spcAft>
                <a:spcPct val="0"/>
              </a:spcAft>
              <a:buChar char="»"/>
              <a:defRPr sz="2000">
                <a:solidFill>
                  <a:schemeClr val="tx1"/>
                </a:solidFill>
                <a:latin typeface="+mn-lt"/>
              </a:defRPr>
            </a:lvl9pPr>
          </a:lstStyle>
          <a:p>
            <a:pPr eaLnBrk="1" hangingPunct="1"/>
            <a:r>
              <a:rPr lang="en-US" altLang="en-US" sz="2400" kern="0" dirty="0"/>
              <a:t>Burrow baiting is a technique used by professionals: trained and competent users</a:t>
            </a:r>
          </a:p>
          <a:p>
            <a:pPr eaLnBrk="1" hangingPunct="1"/>
            <a:r>
              <a:rPr lang="en-US" altLang="en-US" sz="2400" kern="0" dirty="0"/>
              <a:t>To reduce / eliminate neophobia to bait containers</a:t>
            </a:r>
          </a:p>
          <a:p>
            <a:pPr eaLnBrk="1" hangingPunct="1"/>
            <a:r>
              <a:rPr lang="en-GB" sz="2400" dirty="0"/>
              <a:t>Avoidance of a new bait container lasts far longer than avoidance of new food </a:t>
            </a:r>
            <a:endParaRPr lang="en-US" altLang="en-US" sz="2400" kern="0" dirty="0"/>
          </a:p>
          <a:p>
            <a:r>
              <a:rPr lang="en-US" altLang="en-US" sz="2400" kern="0" dirty="0"/>
              <a:t>DEFRA funded research backs this up, with the conclusion - </a:t>
            </a:r>
            <a:endParaRPr lang="en-GB" sz="2400" dirty="0"/>
          </a:p>
          <a:p>
            <a:pPr marL="0" indent="0" eaLnBrk="1" hangingPunct="1">
              <a:buNone/>
            </a:pPr>
            <a:endParaRPr lang="en-GB" altLang="en-US" kern="0" dirty="0"/>
          </a:p>
        </p:txBody>
      </p:sp>
      <p:sp>
        <p:nvSpPr>
          <p:cNvPr id="2" name="TextBox 1">
            <a:extLst>
              <a:ext uri="{FF2B5EF4-FFF2-40B4-BE49-F238E27FC236}">
                <a16:creationId xmlns:a16="http://schemas.microsoft.com/office/drawing/2014/main" id="{390A8FBD-8090-4E86-92C9-974E8E34142C}"/>
              </a:ext>
            </a:extLst>
          </p:cNvPr>
          <p:cNvSpPr txBox="1"/>
          <p:nvPr/>
        </p:nvSpPr>
        <p:spPr>
          <a:xfrm>
            <a:off x="568143" y="4300908"/>
            <a:ext cx="4883358" cy="2246769"/>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 “</a:t>
            </a:r>
            <a:r>
              <a:rPr lang="en-GB" sz="2000" b="1" i="1" dirty="0">
                <a:latin typeface="Arial" panose="020B0604020202020204" pitchFamily="34" charset="0"/>
                <a:cs typeface="Arial" panose="020B0604020202020204" pitchFamily="34" charset="0"/>
              </a:rPr>
              <a:t>Tamper-resistant containers baited with immovable block baits are appropriate if baits are inspected infrequently, but the evidence (presented in this review) suggests that relatively little rodent control will be achieved</a:t>
            </a:r>
            <a:r>
              <a:rPr lang="en-GB" sz="2000" b="1" dirty="0">
                <a:latin typeface="Arial" panose="020B0604020202020204" pitchFamily="34" charset="0"/>
                <a:cs typeface="Arial" panose="020B0604020202020204" pitchFamily="34" charset="0"/>
              </a:rPr>
              <a:t>”</a:t>
            </a:r>
            <a:endParaRPr lang="en-US" altLang="en-US" sz="2000" b="1" kern="0" dirty="0">
              <a:latin typeface="Arial" panose="020B0604020202020204" pitchFamily="34" charset="0"/>
              <a:cs typeface="Arial" panose="020B0604020202020204" pitchFamily="34" charset="0"/>
            </a:endParaRPr>
          </a:p>
        </p:txBody>
      </p:sp>
      <p:pic>
        <p:nvPicPr>
          <p:cNvPr id="6" name="Picture 5" descr="C:\Presentations\holebaiting_applybait2.jpg">
            <a:extLst>
              <a:ext uri="{FF2B5EF4-FFF2-40B4-BE49-F238E27FC236}">
                <a16:creationId xmlns:a16="http://schemas.microsoft.com/office/drawing/2014/main" id="{BDCC7AE1-A897-4A2F-809C-4C86487C31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99" t="4251" r="5697" b="11696"/>
          <a:stretch/>
        </p:blipFill>
        <p:spPr bwMode="auto">
          <a:xfrm>
            <a:off x="5633881" y="3984171"/>
            <a:ext cx="3127367" cy="20683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62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fade">
                                      <p:cBhvr>
                                        <p:cTn id="3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GB" dirty="0"/>
              <a:t>Burrow Baiting – why?</a:t>
            </a:r>
          </a:p>
        </p:txBody>
      </p:sp>
      <p:sp>
        <p:nvSpPr>
          <p:cNvPr id="7171" name="Content Placeholder 5"/>
          <p:cNvSpPr>
            <a:spLocks noGrp="1"/>
          </p:cNvSpPr>
          <p:nvPr>
            <p:ph idx="1"/>
          </p:nvPr>
        </p:nvSpPr>
        <p:spPr>
          <a:xfrm>
            <a:off x="385763" y="1409700"/>
            <a:ext cx="8334375" cy="4870450"/>
          </a:xfrm>
        </p:spPr>
        <p:txBody>
          <a:bodyPr/>
          <a:lstStyle/>
          <a:p>
            <a:pPr eaLnBrk="1" hangingPunct="1"/>
            <a:endParaRPr lang="en-GB" altLang="en-US" sz="2400" dirty="0"/>
          </a:p>
          <a:p>
            <a:pPr eaLnBrk="1" hangingPunct="1"/>
            <a:endParaRPr lang="en-GB" altLang="en-US" sz="2400" dirty="0"/>
          </a:p>
          <a:p>
            <a:pPr eaLnBrk="1" hangingPunct="1"/>
            <a:endParaRPr lang="en-GB" altLang="en-US" sz="2400" dirty="0"/>
          </a:p>
          <a:p>
            <a:pPr eaLnBrk="1" hangingPunct="1"/>
            <a:endParaRPr lang="en-GB" altLang="en-US" dirty="0"/>
          </a:p>
        </p:txBody>
      </p:sp>
      <p:sp>
        <p:nvSpPr>
          <p:cNvPr id="7" name="Content Placeholder 5">
            <a:extLst>
              <a:ext uri="{FF2B5EF4-FFF2-40B4-BE49-F238E27FC236}">
                <a16:creationId xmlns:a16="http://schemas.microsoft.com/office/drawing/2014/main" id="{17D8EC9F-6F42-41AF-B8F5-6BA00E87BA68}"/>
              </a:ext>
            </a:extLst>
          </p:cNvPr>
          <p:cNvSpPr txBox="1">
            <a:spLocks/>
          </p:cNvSpPr>
          <p:nvPr/>
        </p:nvSpPr>
        <p:spPr bwMode="auto">
          <a:xfrm>
            <a:off x="491669" y="1332852"/>
            <a:ext cx="8334375" cy="4519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76250" indent="-476250" algn="l" rtl="0" eaLnBrk="0" fontAlgn="base" hangingPunct="0">
              <a:spcBef>
                <a:spcPct val="0"/>
              </a:spcBef>
              <a:spcAft>
                <a:spcPct val="50000"/>
              </a:spcAft>
              <a:buClr>
                <a:schemeClr val="tx2"/>
              </a:buClr>
              <a:buSzPct val="85000"/>
              <a:buFont typeface="Wingdings 2" pitchFamily="18" charset="2"/>
              <a:buChar char="¢"/>
              <a:defRPr sz="2800" b="1">
                <a:solidFill>
                  <a:schemeClr val="tx1"/>
                </a:solidFill>
                <a:latin typeface="+mn-lt"/>
                <a:ea typeface="+mn-ea"/>
                <a:cs typeface="+mn-cs"/>
              </a:defRPr>
            </a:lvl1pPr>
            <a:lvl2pPr marL="952500" indent="-285750" algn="l" rtl="0" eaLnBrk="0" fontAlgn="base" hangingPunct="0">
              <a:spcBef>
                <a:spcPct val="0"/>
              </a:spcBef>
              <a:spcAft>
                <a:spcPct val="50000"/>
              </a:spcAft>
              <a:buChar char="–"/>
              <a:defRPr sz="2800" b="1">
                <a:solidFill>
                  <a:schemeClr val="tx1"/>
                </a:solidFill>
                <a:latin typeface="+mn-lt"/>
              </a:defRPr>
            </a:lvl2pPr>
            <a:lvl3pPr marL="1371600" indent="-228600" algn="l" rtl="0" eaLnBrk="0" fontAlgn="base" hangingPunct="0">
              <a:spcBef>
                <a:spcPct val="20000"/>
              </a:spcBef>
              <a:spcAft>
                <a:spcPct val="0"/>
              </a:spcAft>
              <a:buChar char="•"/>
              <a:defRPr sz="2400">
                <a:solidFill>
                  <a:schemeClr val="tx1"/>
                </a:solidFill>
                <a:latin typeface="+mn-lt"/>
              </a:defRPr>
            </a:lvl3pPr>
            <a:lvl4pPr marL="1790700" indent="-228600" algn="l" rtl="0" eaLnBrk="0" fontAlgn="base" hangingPunct="0">
              <a:spcBef>
                <a:spcPct val="20000"/>
              </a:spcBef>
              <a:spcAft>
                <a:spcPct val="0"/>
              </a:spcAft>
              <a:buChar char="–"/>
              <a:defRPr sz="2000">
                <a:solidFill>
                  <a:schemeClr val="tx1"/>
                </a:solidFill>
                <a:latin typeface="+mn-lt"/>
              </a:defRPr>
            </a:lvl4pPr>
            <a:lvl5pPr marL="2209800" indent="-228600" algn="l" rtl="0" eaLnBrk="0" fontAlgn="base" hangingPunct="0">
              <a:spcBef>
                <a:spcPct val="20000"/>
              </a:spcBef>
              <a:spcAft>
                <a:spcPct val="0"/>
              </a:spcAft>
              <a:buChar char="»"/>
              <a:defRPr sz="2000">
                <a:solidFill>
                  <a:schemeClr val="tx1"/>
                </a:solidFill>
                <a:latin typeface="+mn-lt"/>
              </a:defRPr>
            </a:lvl5pPr>
            <a:lvl6pPr marL="2667000" indent="-228600" algn="l" rtl="0" fontAlgn="base">
              <a:spcBef>
                <a:spcPct val="20000"/>
              </a:spcBef>
              <a:spcAft>
                <a:spcPct val="0"/>
              </a:spcAft>
              <a:buChar char="»"/>
              <a:defRPr sz="2000">
                <a:solidFill>
                  <a:schemeClr val="tx1"/>
                </a:solidFill>
                <a:latin typeface="+mn-lt"/>
              </a:defRPr>
            </a:lvl6pPr>
            <a:lvl7pPr marL="3124200" indent="-228600" algn="l" rtl="0" fontAlgn="base">
              <a:spcBef>
                <a:spcPct val="20000"/>
              </a:spcBef>
              <a:spcAft>
                <a:spcPct val="0"/>
              </a:spcAft>
              <a:buChar char="»"/>
              <a:defRPr sz="2000">
                <a:solidFill>
                  <a:schemeClr val="tx1"/>
                </a:solidFill>
                <a:latin typeface="+mn-lt"/>
              </a:defRPr>
            </a:lvl7pPr>
            <a:lvl8pPr marL="3581400" indent="-228600" algn="l" rtl="0" fontAlgn="base">
              <a:spcBef>
                <a:spcPct val="20000"/>
              </a:spcBef>
              <a:spcAft>
                <a:spcPct val="0"/>
              </a:spcAft>
              <a:buChar char="»"/>
              <a:defRPr sz="2000">
                <a:solidFill>
                  <a:schemeClr val="tx1"/>
                </a:solidFill>
                <a:latin typeface="+mn-lt"/>
              </a:defRPr>
            </a:lvl8pPr>
            <a:lvl9pPr marL="4038600" indent="-228600" algn="l" rtl="0" fontAlgn="base">
              <a:spcBef>
                <a:spcPct val="20000"/>
              </a:spcBef>
              <a:spcAft>
                <a:spcPct val="0"/>
              </a:spcAft>
              <a:buChar char="»"/>
              <a:defRPr sz="2000">
                <a:solidFill>
                  <a:schemeClr val="tx1"/>
                </a:solidFill>
                <a:latin typeface="+mn-lt"/>
              </a:defRPr>
            </a:lvl9pPr>
          </a:lstStyle>
          <a:p>
            <a:pPr eaLnBrk="1" hangingPunct="1"/>
            <a:r>
              <a:rPr lang="en-US" altLang="en-US" kern="0" dirty="0"/>
              <a:t>Advantages of burrow baiting</a:t>
            </a:r>
          </a:p>
          <a:p>
            <a:pPr lvl="1" eaLnBrk="1" hangingPunct="1"/>
            <a:r>
              <a:rPr lang="en-US" altLang="en-US" kern="0" dirty="0"/>
              <a:t>Area of use</a:t>
            </a:r>
          </a:p>
          <a:p>
            <a:pPr lvl="1" eaLnBrk="1" hangingPunct="1"/>
            <a:r>
              <a:rPr lang="en-US" altLang="en-US" kern="0" dirty="0"/>
              <a:t>Known area of target animal presence</a:t>
            </a:r>
          </a:p>
          <a:p>
            <a:pPr lvl="1" eaLnBrk="1" hangingPunct="1"/>
            <a:r>
              <a:rPr lang="en-US" altLang="en-US" kern="0" dirty="0"/>
              <a:t>Bait placement very close to the nest</a:t>
            </a:r>
          </a:p>
          <a:p>
            <a:pPr lvl="1" eaLnBrk="1" hangingPunct="1"/>
            <a:r>
              <a:rPr lang="en-US" altLang="en-US" kern="0" dirty="0"/>
              <a:t>More likely encountered and consumed</a:t>
            </a:r>
          </a:p>
          <a:p>
            <a:pPr lvl="1" eaLnBrk="1" hangingPunct="1"/>
            <a:r>
              <a:rPr lang="en-US" altLang="en-US" kern="0" dirty="0"/>
              <a:t>Any reduction in treatment time has clear advantages</a:t>
            </a:r>
          </a:p>
          <a:p>
            <a:pPr lvl="1" eaLnBrk="1" hangingPunct="1"/>
            <a:r>
              <a:rPr lang="en-US" altLang="en-US" kern="0" dirty="0"/>
              <a:t>Reduced impacts on non-target species</a:t>
            </a:r>
            <a:endParaRPr lang="en-GB" altLang="en-US" kern="0" dirty="0"/>
          </a:p>
        </p:txBody>
      </p:sp>
    </p:spTree>
    <p:extLst>
      <p:ext uri="{BB962C8B-B14F-4D97-AF65-F5344CB8AC3E}">
        <p14:creationId xmlns:p14="http://schemas.microsoft.com/office/powerpoint/2010/main" val="377147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GB" dirty="0"/>
              <a:t>Burrow Baiting – why?</a:t>
            </a:r>
          </a:p>
        </p:txBody>
      </p:sp>
      <p:sp>
        <p:nvSpPr>
          <p:cNvPr id="7171" name="Content Placeholder 5"/>
          <p:cNvSpPr>
            <a:spLocks noGrp="1"/>
          </p:cNvSpPr>
          <p:nvPr>
            <p:ph idx="1"/>
          </p:nvPr>
        </p:nvSpPr>
        <p:spPr>
          <a:xfrm>
            <a:off x="385763" y="1409700"/>
            <a:ext cx="8334375" cy="4870450"/>
          </a:xfrm>
        </p:spPr>
        <p:txBody>
          <a:bodyPr/>
          <a:lstStyle/>
          <a:p>
            <a:pPr eaLnBrk="1" hangingPunct="1"/>
            <a:endParaRPr lang="en-GB" altLang="en-US" sz="2400" dirty="0"/>
          </a:p>
          <a:p>
            <a:pPr eaLnBrk="1" hangingPunct="1"/>
            <a:endParaRPr lang="en-GB" altLang="en-US" sz="2400" dirty="0"/>
          </a:p>
          <a:p>
            <a:pPr eaLnBrk="1" hangingPunct="1"/>
            <a:endParaRPr lang="en-GB" altLang="en-US" sz="2400" dirty="0"/>
          </a:p>
          <a:p>
            <a:pPr eaLnBrk="1" hangingPunct="1"/>
            <a:endParaRPr lang="en-GB" altLang="en-US" dirty="0"/>
          </a:p>
        </p:txBody>
      </p:sp>
      <p:sp>
        <p:nvSpPr>
          <p:cNvPr id="7" name="Content Placeholder 5">
            <a:extLst>
              <a:ext uri="{FF2B5EF4-FFF2-40B4-BE49-F238E27FC236}">
                <a16:creationId xmlns:a16="http://schemas.microsoft.com/office/drawing/2014/main" id="{17D8EC9F-6F42-41AF-B8F5-6BA00E87BA68}"/>
              </a:ext>
            </a:extLst>
          </p:cNvPr>
          <p:cNvSpPr txBox="1">
            <a:spLocks/>
          </p:cNvSpPr>
          <p:nvPr/>
        </p:nvSpPr>
        <p:spPr bwMode="auto">
          <a:xfrm>
            <a:off x="385763" y="1409700"/>
            <a:ext cx="8334375" cy="454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76250" indent="-476250" algn="l" rtl="0" eaLnBrk="0" fontAlgn="base" hangingPunct="0">
              <a:spcBef>
                <a:spcPct val="0"/>
              </a:spcBef>
              <a:spcAft>
                <a:spcPct val="50000"/>
              </a:spcAft>
              <a:buClr>
                <a:schemeClr val="tx2"/>
              </a:buClr>
              <a:buSzPct val="85000"/>
              <a:buFont typeface="Wingdings 2" pitchFamily="18" charset="2"/>
              <a:buChar char="¢"/>
              <a:defRPr sz="2800" b="1">
                <a:solidFill>
                  <a:schemeClr val="tx1"/>
                </a:solidFill>
                <a:latin typeface="+mn-lt"/>
                <a:ea typeface="+mn-ea"/>
                <a:cs typeface="+mn-cs"/>
              </a:defRPr>
            </a:lvl1pPr>
            <a:lvl2pPr marL="952500" indent="-285750" algn="l" rtl="0" eaLnBrk="0" fontAlgn="base" hangingPunct="0">
              <a:spcBef>
                <a:spcPct val="0"/>
              </a:spcBef>
              <a:spcAft>
                <a:spcPct val="50000"/>
              </a:spcAft>
              <a:buChar char="–"/>
              <a:defRPr sz="2800" b="1">
                <a:solidFill>
                  <a:schemeClr val="tx1"/>
                </a:solidFill>
                <a:latin typeface="+mn-lt"/>
              </a:defRPr>
            </a:lvl2pPr>
            <a:lvl3pPr marL="1371600" indent="-228600" algn="l" rtl="0" eaLnBrk="0" fontAlgn="base" hangingPunct="0">
              <a:spcBef>
                <a:spcPct val="20000"/>
              </a:spcBef>
              <a:spcAft>
                <a:spcPct val="0"/>
              </a:spcAft>
              <a:buChar char="•"/>
              <a:defRPr sz="2400">
                <a:solidFill>
                  <a:schemeClr val="tx1"/>
                </a:solidFill>
                <a:latin typeface="+mn-lt"/>
              </a:defRPr>
            </a:lvl3pPr>
            <a:lvl4pPr marL="1790700" indent="-228600" algn="l" rtl="0" eaLnBrk="0" fontAlgn="base" hangingPunct="0">
              <a:spcBef>
                <a:spcPct val="20000"/>
              </a:spcBef>
              <a:spcAft>
                <a:spcPct val="0"/>
              </a:spcAft>
              <a:buChar char="–"/>
              <a:defRPr sz="2000">
                <a:solidFill>
                  <a:schemeClr val="tx1"/>
                </a:solidFill>
                <a:latin typeface="+mn-lt"/>
              </a:defRPr>
            </a:lvl4pPr>
            <a:lvl5pPr marL="2209800" indent="-228600" algn="l" rtl="0" eaLnBrk="0" fontAlgn="base" hangingPunct="0">
              <a:spcBef>
                <a:spcPct val="20000"/>
              </a:spcBef>
              <a:spcAft>
                <a:spcPct val="0"/>
              </a:spcAft>
              <a:buChar char="»"/>
              <a:defRPr sz="2000">
                <a:solidFill>
                  <a:schemeClr val="tx1"/>
                </a:solidFill>
                <a:latin typeface="+mn-lt"/>
              </a:defRPr>
            </a:lvl5pPr>
            <a:lvl6pPr marL="2667000" indent="-228600" algn="l" rtl="0" fontAlgn="base">
              <a:spcBef>
                <a:spcPct val="20000"/>
              </a:spcBef>
              <a:spcAft>
                <a:spcPct val="0"/>
              </a:spcAft>
              <a:buChar char="»"/>
              <a:defRPr sz="2000">
                <a:solidFill>
                  <a:schemeClr val="tx1"/>
                </a:solidFill>
                <a:latin typeface="+mn-lt"/>
              </a:defRPr>
            </a:lvl6pPr>
            <a:lvl7pPr marL="3124200" indent="-228600" algn="l" rtl="0" fontAlgn="base">
              <a:spcBef>
                <a:spcPct val="20000"/>
              </a:spcBef>
              <a:spcAft>
                <a:spcPct val="0"/>
              </a:spcAft>
              <a:buChar char="»"/>
              <a:defRPr sz="2000">
                <a:solidFill>
                  <a:schemeClr val="tx1"/>
                </a:solidFill>
                <a:latin typeface="+mn-lt"/>
              </a:defRPr>
            </a:lvl7pPr>
            <a:lvl8pPr marL="3581400" indent="-228600" algn="l" rtl="0" fontAlgn="base">
              <a:spcBef>
                <a:spcPct val="20000"/>
              </a:spcBef>
              <a:spcAft>
                <a:spcPct val="0"/>
              </a:spcAft>
              <a:buChar char="»"/>
              <a:defRPr sz="2000">
                <a:solidFill>
                  <a:schemeClr val="tx1"/>
                </a:solidFill>
                <a:latin typeface="+mn-lt"/>
              </a:defRPr>
            </a:lvl8pPr>
            <a:lvl9pPr marL="4038600" indent="-228600" algn="l" rtl="0" fontAlgn="base">
              <a:spcBef>
                <a:spcPct val="20000"/>
              </a:spcBef>
              <a:spcAft>
                <a:spcPct val="0"/>
              </a:spcAft>
              <a:buChar char="»"/>
              <a:defRPr sz="2000">
                <a:solidFill>
                  <a:schemeClr val="tx1"/>
                </a:solidFill>
                <a:latin typeface="+mn-lt"/>
              </a:defRPr>
            </a:lvl9pPr>
          </a:lstStyle>
          <a:p>
            <a:pPr eaLnBrk="1" hangingPunct="1"/>
            <a:r>
              <a:rPr lang="en-US" altLang="en-US" dirty="0"/>
              <a:t>The technique of burrow baiting is backed by Chartered Institute of Environmental Health. As a recommended application of rodenticide bait</a:t>
            </a:r>
          </a:p>
          <a:p>
            <a:pPr eaLnBrk="1" hangingPunct="1"/>
            <a:endParaRPr lang="en-US" dirty="0"/>
          </a:p>
          <a:p>
            <a:pPr eaLnBrk="1" hangingPunct="1"/>
            <a:r>
              <a:rPr lang="en-GB" b="0" dirty="0"/>
              <a:t>“</a:t>
            </a:r>
            <a:r>
              <a:rPr lang="en-GB" b="0" i="1" dirty="0"/>
              <a:t>research has shown that hole or burrow baiting, where loose bait is applied directly into holes or burrows, can give the best results in encouraging bait uptake, resulting in quicker control</a:t>
            </a:r>
            <a:r>
              <a:rPr lang="en-GB" b="0" dirty="0"/>
              <a:t>.”</a:t>
            </a:r>
            <a:endParaRPr lang="en-US" dirty="0"/>
          </a:p>
        </p:txBody>
      </p:sp>
    </p:spTree>
    <p:extLst>
      <p:ext uri="{BB962C8B-B14F-4D97-AF65-F5344CB8AC3E}">
        <p14:creationId xmlns:p14="http://schemas.microsoft.com/office/powerpoint/2010/main" val="210341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a:t>B</a:t>
            </a:r>
            <a:r>
              <a:rPr lang="en-GB" dirty="0"/>
              <a:t>est Practice Guidance</a:t>
            </a:r>
          </a:p>
        </p:txBody>
      </p:sp>
      <p:sp>
        <p:nvSpPr>
          <p:cNvPr id="7171" name="Content Placeholder 5"/>
          <p:cNvSpPr>
            <a:spLocks noGrp="1"/>
          </p:cNvSpPr>
          <p:nvPr>
            <p:ph idx="1"/>
          </p:nvPr>
        </p:nvSpPr>
        <p:spPr>
          <a:xfrm>
            <a:off x="385764" y="1317356"/>
            <a:ext cx="6872286" cy="3812583"/>
          </a:xfrm>
        </p:spPr>
        <p:txBody>
          <a:bodyPr/>
          <a:lstStyle/>
          <a:p>
            <a:pPr eaLnBrk="1" hangingPunct="1"/>
            <a:r>
              <a:rPr lang="en-US" sz="2400" dirty="0"/>
              <a:t>There is still risk </a:t>
            </a:r>
          </a:p>
          <a:p>
            <a:pPr eaLnBrk="1" hangingPunct="1"/>
            <a:r>
              <a:rPr lang="en-US" sz="2400" dirty="0"/>
              <a:t>Therefore, careful environmental risk assessment is required</a:t>
            </a:r>
          </a:p>
          <a:p>
            <a:pPr eaLnBrk="1" hangingPunct="1"/>
            <a:r>
              <a:rPr lang="en-US" sz="2400" dirty="0"/>
              <a:t>Regular re-assessment is essential</a:t>
            </a:r>
          </a:p>
          <a:p>
            <a:pPr eaLnBrk="1" hangingPunct="1"/>
            <a:r>
              <a:rPr lang="en-US" sz="2400" dirty="0"/>
              <a:t>Carefully consider one of the greatest risks – bait ejection from the burrow</a:t>
            </a:r>
          </a:p>
          <a:p>
            <a:pPr eaLnBrk="1" hangingPunct="1"/>
            <a:r>
              <a:rPr lang="en-US" sz="2400" dirty="0"/>
              <a:t>Prevention of ejection is key 		 to protect non-targets</a:t>
            </a:r>
          </a:p>
          <a:p>
            <a:pPr marL="0" indent="0" eaLnBrk="1" hangingPunct="1">
              <a:buNone/>
            </a:pPr>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GB" altLang="en-US" sz="2400" dirty="0"/>
          </a:p>
        </p:txBody>
      </p:sp>
      <p:sp>
        <p:nvSpPr>
          <p:cNvPr id="3" name="Rectangle 2">
            <a:extLst>
              <a:ext uri="{FF2B5EF4-FFF2-40B4-BE49-F238E27FC236}">
                <a16:creationId xmlns:a16="http://schemas.microsoft.com/office/drawing/2014/main" id="{0EF482BC-162E-48D5-9D7F-A341BB8E83D9}"/>
              </a:ext>
            </a:extLst>
          </p:cNvPr>
          <p:cNvSpPr>
            <a:spLocks noChangeArrowheads="1"/>
          </p:cNvSpPr>
          <p:nvPr/>
        </p:nvSpPr>
        <p:spPr bwMode="auto">
          <a:xfrm>
            <a:off x="348425" y="2938448"/>
            <a:ext cx="10891075" cy="64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4" name="Rectangle 3">
            <a:extLst>
              <a:ext uri="{FF2B5EF4-FFF2-40B4-BE49-F238E27FC236}">
                <a16:creationId xmlns:a16="http://schemas.microsoft.com/office/drawing/2014/main" id="{475F7004-63F2-4CE7-B88B-32CE7E483298}"/>
              </a:ext>
            </a:extLst>
          </p:cNvPr>
          <p:cNvSpPr>
            <a:spLocks noChangeArrowheads="1"/>
          </p:cNvSpPr>
          <p:nvPr/>
        </p:nvSpPr>
        <p:spPr bwMode="auto">
          <a:xfrm>
            <a:off x="348425" y="3395648"/>
            <a:ext cx="10891075" cy="64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11" name="Rectangle 5">
            <a:extLst>
              <a:ext uri="{FF2B5EF4-FFF2-40B4-BE49-F238E27FC236}">
                <a16:creationId xmlns:a16="http://schemas.microsoft.com/office/drawing/2014/main" id="{C235CF31-5951-45A3-A4F3-BEB080C3CFBA}"/>
              </a:ext>
            </a:extLst>
          </p:cNvPr>
          <p:cNvSpPr>
            <a:spLocks noChangeArrowheads="1"/>
          </p:cNvSpPr>
          <p:nvPr/>
        </p:nvSpPr>
        <p:spPr bwMode="auto">
          <a:xfrm>
            <a:off x="2095500" y="299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2" name="Rectangle 6">
            <a:extLst>
              <a:ext uri="{FF2B5EF4-FFF2-40B4-BE49-F238E27FC236}">
                <a16:creationId xmlns:a16="http://schemas.microsoft.com/office/drawing/2014/main" id="{FDFCF0DA-8D16-4654-BA33-5494AA654AF7}"/>
              </a:ext>
            </a:extLst>
          </p:cNvPr>
          <p:cNvSpPr>
            <a:spLocks noChangeArrowheads="1"/>
          </p:cNvSpPr>
          <p:nvPr/>
        </p:nvSpPr>
        <p:spPr bwMode="auto">
          <a:xfrm>
            <a:off x="2095500" y="345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2" name="Picture 1">
            <a:extLst>
              <a:ext uri="{FF2B5EF4-FFF2-40B4-BE49-F238E27FC236}">
                <a16:creationId xmlns:a16="http://schemas.microsoft.com/office/drawing/2014/main" id="{036FDA8D-3A78-4E5F-BD31-E9DF1CBEEBF7}"/>
              </a:ext>
            </a:extLst>
          </p:cNvPr>
          <p:cNvPicPr>
            <a:picLocks noChangeAspect="1"/>
          </p:cNvPicPr>
          <p:nvPr/>
        </p:nvPicPr>
        <p:blipFill rotWithShape="1">
          <a:blip r:embed="rId3"/>
          <a:srcRect l="28644" t="17985" r="48135" b="24162"/>
          <a:stretch/>
        </p:blipFill>
        <p:spPr>
          <a:xfrm>
            <a:off x="6469250" y="1317356"/>
            <a:ext cx="2306019" cy="3231795"/>
          </a:xfrm>
          <a:prstGeom prst="rect">
            <a:avLst/>
          </a:prstGeom>
        </p:spPr>
      </p:pic>
      <p:sp>
        <p:nvSpPr>
          <p:cNvPr id="9" name="Content Placeholder 5">
            <a:extLst>
              <a:ext uri="{FF2B5EF4-FFF2-40B4-BE49-F238E27FC236}">
                <a16:creationId xmlns:a16="http://schemas.microsoft.com/office/drawing/2014/main" id="{99BEDA7E-130B-413B-B70E-1963EA2D2F76}"/>
              </a:ext>
            </a:extLst>
          </p:cNvPr>
          <p:cNvSpPr txBox="1">
            <a:spLocks/>
          </p:cNvSpPr>
          <p:nvPr/>
        </p:nvSpPr>
        <p:spPr bwMode="auto">
          <a:xfrm>
            <a:off x="385763" y="5090532"/>
            <a:ext cx="8587755" cy="166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76250" indent="-476250" algn="l" rtl="0" eaLnBrk="0" fontAlgn="base" hangingPunct="0">
              <a:spcBef>
                <a:spcPct val="0"/>
              </a:spcBef>
              <a:spcAft>
                <a:spcPct val="50000"/>
              </a:spcAft>
              <a:buClr>
                <a:schemeClr val="tx2"/>
              </a:buClr>
              <a:buSzPct val="85000"/>
              <a:buFont typeface="Wingdings 2" pitchFamily="18" charset="2"/>
              <a:buChar char="¢"/>
              <a:defRPr sz="2800" b="1">
                <a:solidFill>
                  <a:schemeClr val="tx1"/>
                </a:solidFill>
                <a:latin typeface="+mn-lt"/>
                <a:ea typeface="+mn-ea"/>
                <a:cs typeface="+mn-cs"/>
              </a:defRPr>
            </a:lvl1pPr>
            <a:lvl2pPr marL="952500" indent="-285750" algn="l" rtl="0" eaLnBrk="0" fontAlgn="base" hangingPunct="0">
              <a:spcBef>
                <a:spcPct val="0"/>
              </a:spcBef>
              <a:spcAft>
                <a:spcPct val="50000"/>
              </a:spcAft>
              <a:buChar char="–"/>
              <a:defRPr sz="2800" b="1">
                <a:solidFill>
                  <a:schemeClr val="tx1"/>
                </a:solidFill>
                <a:latin typeface="+mn-lt"/>
              </a:defRPr>
            </a:lvl2pPr>
            <a:lvl3pPr marL="1371600" indent="-228600" algn="l" rtl="0" eaLnBrk="0" fontAlgn="base" hangingPunct="0">
              <a:spcBef>
                <a:spcPct val="20000"/>
              </a:spcBef>
              <a:spcAft>
                <a:spcPct val="0"/>
              </a:spcAft>
              <a:buChar char="•"/>
              <a:defRPr sz="2400">
                <a:solidFill>
                  <a:schemeClr val="tx1"/>
                </a:solidFill>
                <a:latin typeface="+mn-lt"/>
              </a:defRPr>
            </a:lvl3pPr>
            <a:lvl4pPr marL="1790700" indent="-228600" algn="l" rtl="0" eaLnBrk="0" fontAlgn="base" hangingPunct="0">
              <a:spcBef>
                <a:spcPct val="20000"/>
              </a:spcBef>
              <a:spcAft>
                <a:spcPct val="0"/>
              </a:spcAft>
              <a:buChar char="–"/>
              <a:defRPr sz="2000">
                <a:solidFill>
                  <a:schemeClr val="tx1"/>
                </a:solidFill>
                <a:latin typeface="+mn-lt"/>
              </a:defRPr>
            </a:lvl4pPr>
            <a:lvl5pPr marL="2209800" indent="-228600" algn="l" rtl="0" eaLnBrk="0" fontAlgn="base" hangingPunct="0">
              <a:spcBef>
                <a:spcPct val="20000"/>
              </a:spcBef>
              <a:spcAft>
                <a:spcPct val="0"/>
              </a:spcAft>
              <a:buChar char="»"/>
              <a:defRPr sz="2000">
                <a:solidFill>
                  <a:schemeClr val="tx1"/>
                </a:solidFill>
                <a:latin typeface="+mn-lt"/>
              </a:defRPr>
            </a:lvl5pPr>
            <a:lvl6pPr marL="2667000" indent="-228600" algn="l" rtl="0" fontAlgn="base">
              <a:spcBef>
                <a:spcPct val="20000"/>
              </a:spcBef>
              <a:spcAft>
                <a:spcPct val="0"/>
              </a:spcAft>
              <a:buChar char="»"/>
              <a:defRPr sz="2000">
                <a:solidFill>
                  <a:schemeClr val="tx1"/>
                </a:solidFill>
                <a:latin typeface="+mn-lt"/>
              </a:defRPr>
            </a:lvl6pPr>
            <a:lvl7pPr marL="3124200" indent="-228600" algn="l" rtl="0" fontAlgn="base">
              <a:spcBef>
                <a:spcPct val="20000"/>
              </a:spcBef>
              <a:spcAft>
                <a:spcPct val="0"/>
              </a:spcAft>
              <a:buChar char="»"/>
              <a:defRPr sz="2000">
                <a:solidFill>
                  <a:schemeClr val="tx1"/>
                </a:solidFill>
                <a:latin typeface="+mn-lt"/>
              </a:defRPr>
            </a:lvl7pPr>
            <a:lvl8pPr marL="3581400" indent="-228600" algn="l" rtl="0" fontAlgn="base">
              <a:spcBef>
                <a:spcPct val="20000"/>
              </a:spcBef>
              <a:spcAft>
                <a:spcPct val="0"/>
              </a:spcAft>
              <a:buChar char="»"/>
              <a:defRPr sz="2000">
                <a:solidFill>
                  <a:schemeClr val="tx1"/>
                </a:solidFill>
                <a:latin typeface="+mn-lt"/>
              </a:defRPr>
            </a:lvl8pPr>
            <a:lvl9pPr marL="4038600" indent="-228600" algn="l" rtl="0" fontAlgn="base">
              <a:spcBef>
                <a:spcPct val="20000"/>
              </a:spcBef>
              <a:spcAft>
                <a:spcPct val="0"/>
              </a:spcAft>
              <a:buChar char="»"/>
              <a:defRPr sz="2000">
                <a:solidFill>
                  <a:schemeClr val="tx1"/>
                </a:solidFill>
                <a:latin typeface="+mn-lt"/>
              </a:defRPr>
            </a:lvl9pPr>
          </a:lstStyle>
          <a:p>
            <a:pPr eaLnBrk="1" hangingPunct="1"/>
            <a:r>
              <a:rPr lang="en-US" sz="2400" kern="0" dirty="0"/>
              <a:t>Burrow baiting should </a:t>
            </a:r>
            <a:r>
              <a:rPr lang="en-US" sz="2400" kern="0"/>
              <a:t>not normally be </a:t>
            </a:r>
            <a:r>
              <a:rPr lang="en-US" sz="2400" kern="0" dirty="0"/>
              <a:t>used when safer methods of application are practical and considered as equally effective</a:t>
            </a:r>
          </a:p>
          <a:p>
            <a:pPr marL="0" indent="0" eaLnBrk="1" hangingPunct="1">
              <a:buFont typeface="Wingdings 2" pitchFamily="18" charset="2"/>
              <a:buNone/>
            </a:pPr>
            <a:endParaRPr lang="en-US" sz="2400" kern="0" dirty="0"/>
          </a:p>
          <a:p>
            <a:pPr eaLnBrk="1" hangingPunct="1"/>
            <a:endParaRPr lang="en-US" sz="2400" kern="0" dirty="0"/>
          </a:p>
          <a:p>
            <a:pPr eaLnBrk="1" hangingPunct="1"/>
            <a:endParaRPr lang="en-US" sz="2400" kern="0" dirty="0"/>
          </a:p>
          <a:p>
            <a:pPr eaLnBrk="1" hangingPunct="1"/>
            <a:endParaRPr lang="en-US" sz="2400" kern="0" dirty="0"/>
          </a:p>
          <a:p>
            <a:pPr eaLnBrk="1" hangingPunct="1"/>
            <a:endParaRPr lang="en-GB" altLang="en-US" sz="2400" kern="0" dirty="0"/>
          </a:p>
        </p:txBody>
      </p:sp>
    </p:spTree>
    <p:extLst>
      <p:ext uri="{BB962C8B-B14F-4D97-AF65-F5344CB8AC3E}">
        <p14:creationId xmlns:p14="http://schemas.microsoft.com/office/powerpoint/2010/main" val="262024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a:t>B</a:t>
            </a:r>
            <a:r>
              <a:rPr lang="en-GB" dirty="0"/>
              <a:t>est Practice Guidance</a:t>
            </a:r>
          </a:p>
        </p:txBody>
      </p:sp>
      <p:sp>
        <p:nvSpPr>
          <p:cNvPr id="7171" name="Content Placeholder 5"/>
          <p:cNvSpPr>
            <a:spLocks noGrp="1"/>
          </p:cNvSpPr>
          <p:nvPr>
            <p:ph idx="1"/>
          </p:nvPr>
        </p:nvSpPr>
        <p:spPr>
          <a:xfrm>
            <a:off x="29308" y="1223722"/>
            <a:ext cx="8566748" cy="4929104"/>
          </a:xfrm>
        </p:spPr>
        <p:txBody>
          <a:bodyPr/>
          <a:lstStyle/>
          <a:p>
            <a:pPr eaLnBrk="1" hangingPunct="1"/>
            <a:r>
              <a:rPr lang="en-US" sz="2400" dirty="0"/>
              <a:t>CRRU Code of best practice</a:t>
            </a:r>
          </a:p>
          <a:p>
            <a:pPr lvl="1" eaLnBrk="1" hangingPunct="1"/>
            <a:r>
              <a:rPr lang="en-US" sz="2400" dirty="0"/>
              <a:t>Follow the ‘Risk Hierarchy’</a:t>
            </a:r>
          </a:p>
          <a:p>
            <a:pPr lvl="1" eaLnBrk="1" hangingPunct="1"/>
            <a:r>
              <a:rPr lang="en-US" sz="2400" dirty="0"/>
              <a:t>Areas of use (check product labels)</a:t>
            </a:r>
          </a:p>
          <a:p>
            <a:pPr lvl="1" eaLnBrk="1" hangingPunct="1"/>
            <a:r>
              <a:rPr lang="en-US" sz="2400" dirty="0"/>
              <a:t>Site Survey</a:t>
            </a:r>
          </a:p>
          <a:p>
            <a:pPr lvl="1" eaLnBrk="1" hangingPunct="1"/>
            <a:r>
              <a:rPr lang="en-US" sz="2400" dirty="0"/>
              <a:t>Risk Assessment</a:t>
            </a:r>
          </a:p>
          <a:p>
            <a:pPr lvl="1" eaLnBrk="1" hangingPunct="1"/>
            <a:r>
              <a:rPr lang="en-US" sz="2400" dirty="0"/>
              <a:t>COSHH Assessment</a:t>
            </a:r>
          </a:p>
          <a:p>
            <a:pPr lvl="1" eaLnBrk="1" hangingPunct="1"/>
            <a:r>
              <a:rPr lang="en-US" sz="2400" dirty="0"/>
              <a:t>Environmental Risk Assessment</a:t>
            </a:r>
          </a:p>
          <a:p>
            <a:pPr lvl="1" eaLnBrk="1" hangingPunct="1"/>
            <a:r>
              <a:rPr lang="en-US" sz="2400" dirty="0"/>
              <a:t>Record findings</a:t>
            </a:r>
          </a:p>
          <a:p>
            <a:pPr lvl="1" eaLnBrk="1" hangingPunct="1"/>
            <a:r>
              <a:rPr lang="en-US" sz="2400" dirty="0"/>
              <a:t>Search for rodent bodies, follow up, retrieval of bait</a:t>
            </a:r>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GB" altLang="en-US" sz="2400" dirty="0"/>
          </a:p>
        </p:txBody>
      </p:sp>
      <p:sp>
        <p:nvSpPr>
          <p:cNvPr id="3" name="Rectangle 2">
            <a:extLst>
              <a:ext uri="{FF2B5EF4-FFF2-40B4-BE49-F238E27FC236}">
                <a16:creationId xmlns:a16="http://schemas.microsoft.com/office/drawing/2014/main" id="{0EF482BC-162E-48D5-9D7F-A341BB8E83D9}"/>
              </a:ext>
            </a:extLst>
          </p:cNvPr>
          <p:cNvSpPr>
            <a:spLocks noChangeArrowheads="1"/>
          </p:cNvSpPr>
          <p:nvPr/>
        </p:nvSpPr>
        <p:spPr bwMode="auto">
          <a:xfrm>
            <a:off x="348425" y="2938448"/>
            <a:ext cx="10891075" cy="64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4" name="Rectangle 3">
            <a:extLst>
              <a:ext uri="{FF2B5EF4-FFF2-40B4-BE49-F238E27FC236}">
                <a16:creationId xmlns:a16="http://schemas.microsoft.com/office/drawing/2014/main" id="{475F7004-63F2-4CE7-B88B-32CE7E483298}"/>
              </a:ext>
            </a:extLst>
          </p:cNvPr>
          <p:cNvSpPr>
            <a:spLocks noChangeArrowheads="1"/>
          </p:cNvSpPr>
          <p:nvPr/>
        </p:nvSpPr>
        <p:spPr bwMode="auto">
          <a:xfrm>
            <a:off x="348425" y="3395648"/>
            <a:ext cx="10891075" cy="64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11" name="Rectangle 5">
            <a:extLst>
              <a:ext uri="{FF2B5EF4-FFF2-40B4-BE49-F238E27FC236}">
                <a16:creationId xmlns:a16="http://schemas.microsoft.com/office/drawing/2014/main" id="{C235CF31-5951-45A3-A4F3-BEB080C3CFBA}"/>
              </a:ext>
            </a:extLst>
          </p:cNvPr>
          <p:cNvSpPr>
            <a:spLocks noChangeArrowheads="1"/>
          </p:cNvSpPr>
          <p:nvPr/>
        </p:nvSpPr>
        <p:spPr bwMode="auto">
          <a:xfrm>
            <a:off x="2095500" y="299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2" name="Rectangle 6">
            <a:extLst>
              <a:ext uri="{FF2B5EF4-FFF2-40B4-BE49-F238E27FC236}">
                <a16:creationId xmlns:a16="http://schemas.microsoft.com/office/drawing/2014/main" id="{FDFCF0DA-8D16-4654-BA33-5494AA654AF7}"/>
              </a:ext>
            </a:extLst>
          </p:cNvPr>
          <p:cNvSpPr>
            <a:spLocks noChangeArrowheads="1"/>
          </p:cNvSpPr>
          <p:nvPr/>
        </p:nvSpPr>
        <p:spPr bwMode="auto">
          <a:xfrm>
            <a:off x="2095500" y="345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9" name="Picture 8">
            <a:extLst>
              <a:ext uri="{FF2B5EF4-FFF2-40B4-BE49-F238E27FC236}">
                <a16:creationId xmlns:a16="http://schemas.microsoft.com/office/drawing/2014/main" id="{F4DDA86F-80D7-46B9-906D-ED8A94CFFF20}"/>
              </a:ext>
            </a:extLst>
          </p:cNvPr>
          <p:cNvPicPr>
            <a:picLocks noChangeAspect="1"/>
          </p:cNvPicPr>
          <p:nvPr/>
        </p:nvPicPr>
        <p:blipFill rotWithShape="1">
          <a:blip r:embed="rId3"/>
          <a:srcRect l="25587" t="18415" r="44488" b="7037"/>
          <a:stretch/>
        </p:blipFill>
        <p:spPr>
          <a:xfrm>
            <a:off x="7006390" y="2341159"/>
            <a:ext cx="1915126" cy="2683682"/>
          </a:xfrm>
          <a:prstGeom prst="rect">
            <a:avLst/>
          </a:prstGeom>
          <a:ln>
            <a:solidFill>
              <a:srgbClr val="002060"/>
            </a:solidFill>
          </a:ln>
        </p:spPr>
      </p:pic>
      <p:pic>
        <p:nvPicPr>
          <p:cNvPr id="8" name="Picture 7">
            <a:extLst>
              <a:ext uri="{FF2B5EF4-FFF2-40B4-BE49-F238E27FC236}">
                <a16:creationId xmlns:a16="http://schemas.microsoft.com/office/drawing/2014/main" id="{8A7677D8-0095-4EC7-ADF3-F255104A5DE6}"/>
              </a:ext>
            </a:extLst>
          </p:cNvPr>
          <p:cNvPicPr>
            <a:picLocks noChangeAspect="1"/>
          </p:cNvPicPr>
          <p:nvPr/>
        </p:nvPicPr>
        <p:blipFill rotWithShape="1">
          <a:blip r:embed="rId4"/>
          <a:srcRect l="26375" t="19200" r="45275" b="12201"/>
          <a:stretch/>
        </p:blipFill>
        <p:spPr>
          <a:xfrm>
            <a:off x="6413647" y="1509387"/>
            <a:ext cx="2099845" cy="2858122"/>
          </a:xfrm>
          <a:prstGeom prst="rect">
            <a:avLst/>
          </a:prstGeom>
          <a:ln>
            <a:solidFill>
              <a:srgbClr val="002060"/>
            </a:solidFill>
          </a:ln>
        </p:spPr>
      </p:pic>
    </p:spTree>
    <p:extLst>
      <p:ext uri="{BB962C8B-B14F-4D97-AF65-F5344CB8AC3E}">
        <p14:creationId xmlns:p14="http://schemas.microsoft.com/office/powerpoint/2010/main" val="63228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a:t>T</a:t>
            </a:r>
            <a:r>
              <a:rPr lang="en-GB" dirty="0"/>
              <a:t>reated Sites</a:t>
            </a:r>
          </a:p>
        </p:txBody>
      </p:sp>
      <p:sp>
        <p:nvSpPr>
          <p:cNvPr id="7171" name="Content Placeholder 5"/>
          <p:cNvSpPr>
            <a:spLocks noGrp="1"/>
          </p:cNvSpPr>
          <p:nvPr>
            <p:ph idx="1"/>
          </p:nvPr>
        </p:nvSpPr>
        <p:spPr>
          <a:xfrm>
            <a:off x="385763" y="1223721"/>
            <a:ext cx="8334375" cy="4870450"/>
          </a:xfrm>
        </p:spPr>
        <p:txBody>
          <a:bodyPr/>
          <a:lstStyle/>
          <a:p>
            <a:pPr eaLnBrk="1" hangingPunct="1"/>
            <a:r>
              <a:rPr lang="en-US" altLang="en-US" sz="2400" dirty="0"/>
              <a:t>Consider the area of treatment</a:t>
            </a:r>
          </a:p>
          <a:p>
            <a:pPr eaLnBrk="1" hangingPunct="1"/>
            <a:endParaRPr lang="en-US" altLang="en-US" sz="2400" dirty="0"/>
          </a:p>
          <a:p>
            <a:pPr eaLnBrk="1" hangingPunct="1"/>
            <a:r>
              <a:rPr lang="en-US" altLang="en-US" sz="2400" dirty="0"/>
              <a:t>Rat burrows are found outdoors in area where it is likely that there will be non-target animals present</a:t>
            </a:r>
          </a:p>
          <a:p>
            <a:pPr eaLnBrk="1" hangingPunct="1"/>
            <a:endParaRPr lang="en-US" altLang="en-US" sz="2400" dirty="0"/>
          </a:p>
          <a:p>
            <a:pPr eaLnBrk="1" hangingPunct="1"/>
            <a:r>
              <a:rPr lang="en-US" altLang="en-US" sz="2400" dirty="0"/>
              <a:t>In any given situation to proceed with burrow baiting the benefits must outweigh the risks, regards to human and animal health protection</a:t>
            </a:r>
          </a:p>
          <a:p>
            <a:pPr eaLnBrk="1" hangingPunct="1"/>
            <a:endParaRPr lang="en-US" altLang="en-US" sz="2400" dirty="0"/>
          </a:p>
          <a:p>
            <a:pPr eaLnBrk="1" hangingPunct="1"/>
            <a:r>
              <a:rPr lang="en-US" altLang="en-US" sz="2400" dirty="0"/>
              <a:t>The environmental risk assessment will identify the risks to non-target animals </a:t>
            </a:r>
            <a:endParaRPr lang="en-GB" altLang="en-US" sz="2400" dirty="0"/>
          </a:p>
        </p:txBody>
      </p:sp>
    </p:spTree>
    <p:extLst>
      <p:ext uri="{BB962C8B-B14F-4D97-AF65-F5344CB8AC3E}">
        <p14:creationId xmlns:p14="http://schemas.microsoft.com/office/powerpoint/2010/main" val="184621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fade">
                                      <p:cBhvr>
                                        <p:cTn id="17" dur="500"/>
                                        <p:tgtEl>
                                          <p:spTgt spid="71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6" end="6"/>
                                            </p:txEl>
                                          </p:spTgt>
                                        </p:tgtEl>
                                        <p:attrNameLst>
                                          <p:attrName>style.visibility</p:attrName>
                                        </p:attrNameLst>
                                      </p:cBhvr>
                                      <p:to>
                                        <p:strVal val="visible"/>
                                      </p:to>
                                    </p:set>
                                    <p:animEffect transition="in" filter="fade">
                                      <p:cBhvr>
                                        <p:cTn id="22"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71438"/>
            <a:ext cx="8839200" cy="1143001"/>
          </a:xfrm>
        </p:spPr>
        <p:txBody>
          <a:bodyPr/>
          <a:lstStyle/>
          <a:p>
            <a:pPr eaLnBrk="1" hangingPunct="1">
              <a:defRPr/>
            </a:pPr>
            <a:r>
              <a:rPr lang="en-US" dirty="0"/>
              <a:t>Risk Mitigation</a:t>
            </a:r>
            <a:endParaRPr lang="en-GB" dirty="0"/>
          </a:p>
        </p:txBody>
      </p:sp>
      <p:sp>
        <p:nvSpPr>
          <p:cNvPr id="7171" name="Content Placeholder 5"/>
          <p:cNvSpPr>
            <a:spLocks noGrp="1"/>
          </p:cNvSpPr>
          <p:nvPr>
            <p:ph idx="1"/>
          </p:nvPr>
        </p:nvSpPr>
        <p:spPr>
          <a:xfrm>
            <a:off x="385763" y="1409700"/>
            <a:ext cx="8334375" cy="4870450"/>
          </a:xfrm>
        </p:spPr>
        <p:txBody>
          <a:bodyPr/>
          <a:lstStyle/>
          <a:p>
            <a:pPr eaLnBrk="1" hangingPunct="1"/>
            <a:r>
              <a:rPr lang="en-US" altLang="en-US" sz="2400" dirty="0"/>
              <a:t>Reduction of risk is required when rodenticide active substances are used, therefore:</a:t>
            </a:r>
          </a:p>
          <a:p>
            <a:pPr eaLnBrk="1" hangingPunct="1"/>
            <a:r>
              <a:rPr lang="en-US" altLang="en-US" sz="2400" dirty="0"/>
              <a:t>Burrow baiting will not be used as a routine practice</a:t>
            </a:r>
          </a:p>
          <a:p>
            <a:pPr eaLnBrk="1" hangingPunct="1"/>
            <a:r>
              <a:rPr lang="en-US" altLang="en-US" sz="2400" dirty="0"/>
              <a:t>Consider use where bait application in tamper-resistant or covered bait stations has been unsuccessful</a:t>
            </a:r>
          </a:p>
          <a:p>
            <a:pPr eaLnBrk="1" hangingPunct="1"/>
            <a:r>
              <a:rPr lang="en-US" altLang="en-US" sz="2400" dirty="0"/>
              <a:t>Reasons why other methods are impractical should be documented</a:t>
            </a:r>
          </a:p>
          <a:p>
            <a:pPr eaLnBrk="1" hangingPunct="1"/>
            <a:r>
              <a:rPr lang="en-US" altLang="en-US" sz="2400" dirty="0"/>
              <a:t>Where possible, prior to treatment any bystanders should be informed</a:t>
            </a:r>
          </a:p>
          <a:p>
            <a:pPr marL="0" indent="0" eaLnBrk="1" hangingPunct="1">
              <a:buNone/>
            </a:pPr>
            <a:endParaRPr lang="en-GB" altLang="en-US" sz="2400" dirty="0"/>
          </a:p>
        </p:txBody>
      </p:sp>
    </p:spTree>
    <p:extLst>
      <p:ext uri="{BB962C8B-B14F-4D97-AF65-F5344CB8AC3E}">
        <p14:creationId xmlns:p14="http://schemas.microsoft.com/office/powerpoint/2010/main" val="383116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_BASF_CONVERTED_TO_TAGS" val="1"/>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FFFF00"/>
      </a:lt2>
      <a:accent1>
        <a:srgbClr val="FF9900"/>
      </a:accent1>
      <a:accent2>
        <a:srgbClr val="00FFFF"/>
      </a:accent2>
      <a:accent3>
        <a:srgbClr val="AAAAAA"/>
      </a:accent3>
      <a:accent4>
        <a:srgbClr val="DADADA"/>
      </a:accent4>
      <a:accent5>
        <a:srgbClr val="FFCAAA"/>
      </a:accent5>
      <a:accent6>
        <a:srgbClr val="00E7E7"/>
      </a:accent6>
      <a:hlink>
        <a:srgbClr val="FF00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TotalTime>
  <Words>2365</Words>
  <Application>Microsoft Macintosh PowerPoint</Application>
  <PresentationFormat>On-screen Show (4:3)</PresentationFormat>
  <Paragraphs>164</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Times New Roman</vt:lpstr>
      <vt:lpstr>Wingdings 2</vt:lpstr>
      <vt:lpstr>Default Design</vt:lpstr>
      <vt:lpstr>Direct Bait Application in Burrows</vt:lpstr>
      <vt:lpstr>Rodents and Risks to Human and Animal Health</vt:lpstr>
      <vt:lpstr>Burrow Baiting – why?</vt:lpstr>
      <vt:lpstr>Burrow Baiting – why?</vt:lpstr>
      <vt:lpstr>Burrow Baiting – why?</vt:lpstr>
      <vt:lpstr>Best Practice Guidance</vt:lpstr>
      <vt:lpstr>Best Practice Guidance</vt:lpstr>
      <vt:lpstr>Treated Sites</vt:lpstr>
      <vt:lpstr>Risk Mitigation</vt:lpstr>
      <vt:lpstr>Risk Mitigation</vt:lpstr>
      <vt:lpstr>Risk Mitigation</vt:lpstr>
      <vt:lpstr>Risk Mitigation</vt:lpstr>
    </vt:vector>
  </TitlesOfParts>
  <Company>Town and Country PR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where the title of the presentation goes and can go onto more than one line</dc:title>
  <dc:creator>Des Vickers</dc:creator>
  <cp:lastModifiedBy>Microsoft Office User</cp:lastModifiedBy>
  <cp:revision>285</cp:revision>
  <dcterms:created xsi:type="dcterms:W3CDTF">2005-04-18T14:11:42Z</dcterms:created>
  <dcterms:modified xsi:type="dcterms:W3CDTF">2019-05-14T13:08:52Z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_to_AIP">
    <vt:i4>0</vt:i4>
  </property>
</Properties>
</file>