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8" r:id="rId2"/>
    <p:sldId id="277" r:id="rId3"/>
    <p:sldId id="280" r:id="rId4"/>
    <p:sldId id="282" r:id="rId5"/>
    <p:sldId id="283" r:id="rId6"/>
    <p:sldId id="284" r:id="rId7"/>
    <p:sldId id="286" r:id="rId8"/>
    <p:sldId id="287" r:id="rId9"/>
    <p:sldId id="288" r:id="rId10"/>
    <p:sldId id="289" r:id="rId11"/>
    <p:sldId id="292" r:id="rId12"/>
  </p:sldIdLst>
  <p:sldSz cx="9144000" cy="6858000" type="screen4x3"/>
  <p:notesSz cx="7099300" cy="10234613"/>
  <p:custDataLst>
    <p:tags r:id="rId15"/>
  </p:custDataLst>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DA6C8099-34F0-4BC1-B171-18A47468622F}">
          <p14:sldIdLst>
            <p14:sldId id="278"/>
            <p14:sldId id="277"/>
            <p14:sldId id="280"/>
            <p14:sldId id="282"/>
            <p14:sldId id="283"/>
            <p14:sldId id="284"/>
            <p14:sldId id="286"/>
            <p14:sldId id="287"/>
            <p14:sldId id="288"/>
            <p14:sldId id="289"/>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DDDDDD"/>
    <a:srgbClr val="000000"/>
    <a:srgbClr val="99CC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72903" autoAdjust="0"/>
  </p:normalViewPr>
  <p:slideViewPr>
    <p:cSldViewPr snapToGrid="0">
      <p:cViewPr varScale="1">
        <p:scale>
          <a:sx n="93" d="100"/>
          <a:sy n="93" d="100"/>
        </p:scale>
        <p:origin x="2736" y="2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1548" y="2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GB" altLang="en-US" dirty="0"/>
          </a:p>
        </p:txBody>
      </p:sp>
      <p:sp>
        <p:nvSpPr>
          <p:cNvPr id="7171"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GB" altLang="en-US" dirty="0"/>
          </a:p>
        </p:txBody>
      </p:sp>
      <p:sp>
        <p:nvSpPr>
          <p:cNvPr id="7172"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GB" altLang="en-US" dirty="0"/>
          </a:p>
        </p:txBody>
      </p:sp>
      <p:sp>
        <p:nvSpPr>
          <p:cNvPr id="7173"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1C1F7406-688A-4E9B-9758-2005E4F931A6}" type="slidenum">
              <a:rPr lang="en-GB" altLang="en-US"/>
              <a:pPr>
                <a:defRPr/>
              </a:pPr>
              <a:t>‹#›</a:t>
            </a:fld>
            <a:endParaRPr lang="en-GB" altLang="en-US" dirty="0"/>
          </a:p>
        </p:txBody>
      </p:sp>
    </p:spTree>
    <p:extLst>
      <p:ext uri="{BB962C8B-B14F-4D97-AF65-F5344CB8AC3E}">
        <p14:creationId xmlns:p14="http://schemas.microsoft.com/office/powerpoint/2010/main" val="3292512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dirty="0"/>
          </a:p>
        </p:txBody>
      </p:sp>
      <p:sp>
        <p:nvSpPr>
          <p:cNvPr id="63491"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dirty="0"/>
          </a:p>
        </p:txBody>
      </p:sp>
      <p:sp>
        <p:nvSpPr>
          <p:cNvPr id="1946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3494"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dirty="0"/>
          </a:p>
        </p:txBody>
      </p:sp>
      <p:sp>
        <p:nvSpPr>
          <p:cNvPr id="63495"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4B14613-423B-46B5-9D24-293906675006}" type="slidenum">
              <a:rPr lang="en-US" altLang="en-US"/>
              <a:pPr>
                <a:defRPr/>
              </a:pPr>
              <a:t>‹#›</a:t>
            </a:fld>
            <a:endParaRPr lang="en-US" altLang="en-US" dirty="0"/>
          </a:p>
        </p:txBody>
      </p:sp>
    </p:spTree>
    <p:extLst>
      <p:ext uri="{BB962C8B-B14F-4D97-AF65-F5344CB8AC3E}">
        <p14:creationId xmlns:p14="http://schemas.microsoft.com/office/powerpoint/2010/main" val="2005302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endParaRPr lang="en-US" altLang="en-US" dirty="0"/>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1</a:t>
            </a:fld>
            <a:endParaRPr lang="en-US" altLang="en-US" dirty="0"/>
          </a:p>
        </p:txBody>
      </p:sp>
    </p:spTree>
    <p:extLst>
      <p:ext uri="{BB962C8B-B14F-4D97-AF65-F5344CB8AC3E}">
        <p14:creationId xmlns:p14="http://schemas.microsoft.com/office/powerpoint/2010/main" val="2316041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endParaRPr lang="en-US" altLang="en-US" dirty="0"/>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10</a:t>
            </a:fld>
            <a:endParaRPr lang="en-US" altLang="en-US" dirty="0"/>
          </a:p>
        </p:txBody>
      </p:sp>
    </p:spTree>
    <p:extLst>
      <p:ext uri="{BB962C8B-B14F-4D97-AF65-F5344CB8AC3E}">
        <p14:creationId xmlns:p14="http://schemas.microsoft.com/office/powerpoint/2010/main" val="155185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endParaRPr lang="en-US" altLang="en-US" dirty="0"/>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11</a:t>
            </a:fld>
            <a:endParaRPr lang="en-US" altLang="en-US" dirty="0"/>
          </a:p>
        </p:txBody>
      </p:sp>
    </p:spTree>
    <p:extLst>
      <p:ext uri="{BB962C8B-B14F-4D97-AF65-F5344CB8AC3E}">
        <p14:creationId xmlns:p14="http://schemas.microsoft.com/office/powerpoint/2010/main" val="1927459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sz="800" b="0" kern="1200" dirty="0">
                <a:solidFill>
                  <a:schemeClr val="tx1"/>
                </a:solidFill>
                <a:effectLst/>
                <a:latin typeface="Arial" panose="020B0604020202020204" pitchFamily="34" charset="0"/>
                <a:ea typeface="+mn-ea"/>
                <a:cs typeface="Arial" panose="020B0604020202020204" pitchFamily="34" charset="0"/>
              </a:rPr>
              <a:t>A review by the European Chemicals Agency’s Committee for Risk Assessment (ECHA’s RAC) has resulted in a change in classification for the eight anticoagulant rodenticide active substances (brodifacoum, bromadiolone, chlorophacinone, coumatetralyl, difenacoum, difethialone, flocoumafen and warfarin).  </a:t>
            </a:r>
            <a:endParaRPr lang="en-GB" sz="800" b="0" kern="1200" dirty="0">
              <a:solidFill>
                <a:schemeClr val="tx1"/>
              </a:solidFill>
              <a:effectLst/>
              <a:latin typeface="Arial" panose="020B0604020202020204" pitchFamily="34" charset="0"/>
              <a:ea typeface="+mn-ea"/>
              <a:cs typeface="Arial" panose="020B0604020202020204" pitchFamily="34" charset="0"/>
            </a:endParaRPr>
          </a:p>
          <a:p>
            <a:r>
              <a:rPr lang="en-US" sz="800" b="0" kern="1200" dirty="0">
                <a:solidFill>
                  <a:schemeClr val="tx1"/>
                </a:solidFill>
                <a:effectLst/>
                <a:latin typeface="Arial" panose="020B0604020202020204" pitchFamily="34" charset="0"/>
                <a:ea typeface="+mn-ea"/>
                <a:cs typeface="Arial" panose="020B0604020202020204" pitchFamily="34" charset="0"/>
              </a:rPr>
              <a:t>The active substances will have the following additional classifications:</a:t>
            </a:r>
            <a:endParaRPr lang="en-GB" sz="800" b="0" kern="1200" dirty="0">
              <a:solidFill>
                <a:schemeClr val="tx1"/>
              </a:solidFill>
              <a:effectLst/>
              <a:latin typeface="Arial" panose="020B0604020202020204" pitchFamily="34" charset="0"/>
              <a:ea typeface="+mn-ea"/>
              <a:cs typeface="Arial" panose="020B0604020202020204" pitchFamily="34" charset="0"/>
            </a:endParaRPr>
          </a:p>
          <a:p>
            <a:pPr lvl="0"/>
            <a:r>
              <a:rPr lang="en-US" sz="800" b="0" kern="1200" dirty="0">
                <a:solidFill>
                  <a:schemeClr val="tx1"/>
                </a:solidFill>
                <a:effectLst/>
                <a:latin typeface="Arial" panose="020B0604020202020204" pitchFamily="34" charset="0"/>
                <a:ea typeface="+mn-ea"/>
                <a:cs typeface="Arial" panose="020B0604020202020204" pitchFamily="34" charset="0"/>
              </a:rPr>
              <a:t>Toxic for reproduction, with a concentration limit of 0.003% (30 ppm).</a:t>
            </a:r>
            <a:endParaRPr lang="en-GB" sz="800" b="0" kern="1200" dirty="0">
              <a:solidFill>
                <a:schemeClr val="tx1"/>
              </a:solidFill>
              <a:effectLst/>
              <a:latin typeface="Arial" panose="020B0604020202020204" pitchFamily="34" charset="0"/>
              <a:ea typeface="+mn-ea"/>
              <a:cs typeface="Arial" panose="020B0604020202020204" pitchFamily="34" charset="0"/>
            </a:endParaRPr>
          </a:p>
          <a:p>
            <a:pPr lvl="0"/>
            <a:r>
              <a:rPr lang="en-US" sz="800" b="0" kern="1200" dirty="0">
                <a:solidFill>
                  <a:schemeClr val="tx1"/>
                </a:solidFill>
                <a:effectLst/>
                <a:latin typeface="Arial" panose="020B0604020202020204" pitchFamily="34" charset="0"/>
                <a:ea typeface="+mn-ea"/>
                <a:cs typeface="Arial" panose="020B0604020202020204" pitchFamily="34" charset="0"/>
              </a:rPr>
              <a:t>Specific Target Organ Toxicity on Repeated Exposure.</a:t>
            </a:r>
            <a:endParaRPr lang="en-GB" sz="800" b="0" kern="1200" dirty="0">
              <a:solidFill>
                <a:schemeClr val="tx1"/>
              </a:solidFill>
              <a:effectLst/>
              <a:latin typeface="Arial" panose="020B0604020202020204" pitchFamily="34" charset="0"/>
              <a:ea typeface="+mn-ea"/>
              <a:cs typeface="Arial" panose="020B0604020202020204" pitchFamily="34" charset="0"/>
            </a:endParaRPr>
          </a:p>
          <a:p>
            <a:pPr eaLnBrk="1" hangingPunct="1"/>
            <a:endParaRPr lang="en-US" altLang="en-US" dirty="0"/>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800" b="0" kern="1200" dirty="0">
                <a:solidFill>
                  <a:schemeClr val="tx1"/>
                </a:solidFill>
                <a:effectLst/>
                <a:latin typeface="Arial" panose="020B0604020202020204" pitchFamily="34" charset="0"/>
                <a:ea typeface="+mn-ea"/>
                <a:cs typeface="Arial" panose="020B0604020202020204" pitchFamily="34" charset="0"/>
              </a:rPr>
              <a:t>From the 1</a:t>
            </a:r>
            <a:r>
              <a:rPr lang="en-US" sz="800" b="0" kern="1200" baseline="30000" dirty="0">
                <a:solidFill>
                  <a:schemeClr val="tx1"/>
                </a:solidFill>
                <a:effectLst/>
                <a:latin typeface="Arial" panose="020B0604020202020204" pitchFamily="34" charset="0"/>
                <a:ea typeface="+mn-ea"/>
                <a:cs typeface="Arial" panose="020B0604020202020204" pitchFamily="34" charset="0"/>
              </a:rPr>
              <a:t>st</a:t>
            </a:r>
            <a:r>
              <a:rPr lang="en-US" sz="800" b="0" kern="1200" dirty="0">
                <a:solidFill>
                  <a:schemeClr val="tx1"/>
                </a:solidFill>
                <a:effectLst/>
                <a:latin typeface="Arial" panose="020B0604020202020204" pitchFamily="34" charset="0"/>
                <a:ea typeface="+mn-ea"/>
                <a:cs typeface="Arial" panose="020B0604020202020204" pitchFamily="34" charset="0"/>
              </a:rPr>
              <a:t> of March, 2018, any anticoagulant rodenticide product offered for sale, containing one of the active substances with a concentration of 0.003% (or 30 parts per million (ppm)) or greater, must be labelled in accordance with the new classification.  There is a further 6 months use-up period. </a:t>
            </a:r>
            <a:endParaRPr lang="en-GB" sz="800" b="0" kern="1200" dirty="0">
              <a:solidFill>
                <a:schemeClr val="tx1"/>
              </a:solidFill>
              <a:effectLst/>
              <a:latin typeface="Arial" panose="020B0604020202020204" pitchFamily="34" charset="0"/>
              <a:ea typeface="+mn-ea"/>
              <a:cs typeface="Arial" panose="020B0604020202020204" pitchFamily="34" charset="0"/>
            </a:endParaRPr>
          </a:p>
          <a:p>
            <a:pPr eaLnBrk="1" hangingPunct="1"/>
            <a:endParaRPr lang="en-US" altLang="en-US" dirty="0"/>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3</a:t>
            </a:fld>
            <a:endParaRPr lang="en-US" altLang="en-US" dirty="0"/>
          </a:p>
        </p:txBody>
      </p:sp>
    </p:spTree>
    <p:extLst>
      <p:ext uri="{BB962C8B-B14F-4D97-AF65-F5344CB8AC3E}">
        <p14:creationId xmlns:p14="http://schemas.microsoft.com/office/powerpoint/2010/main" val="352518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r>
              <a:rPr lang="en-US" altLang="en-US" sz="800" b="0" dirty="0"/>
              <a:t>Amateur use will be withdrawn on 1 March 2018, for products containing </a:t>
            </a:r>
            <a:r>
              <a:rPr lang="en-US" sz="800" b="0" dirty="0"/>
              <a:t>≥30 ppm (0.003%).</a:t>
            </a:r>
            <a:r>
              <a:rPr lang="en-US" altLang="en-US" sz="800" b="0"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800" b="0" kern="1200" dirty="0">
                <a:solidFill>
                  <a:schemeClr val="tx1"/>
                </a:solidFill>
                <a:effectLst/>
                <a:latin typeface="Times New Roman" pitchFamily="18" charset="0"/>
                <a:ea typeface="+mn-ea"/>
                <a:cs typeface="+mn-cs"/>
              </a:rPr>
              <a:t>Most anticoagulant rodenticides available in the UK contain more than 30 ppm of the active substance, although some manufacturers are introducing lower concentrated products onto the market.  </a:t>
            </a:r>
            <a:endParaRPr lang="en-GB" sz="800" b="0" kern="1200" dirty="0">
              <a:solidFill>
                <a:schemeClr val="tx1"/>
              </a:solidFill>
              <a:effectLst/>
              <a:latin typeface="Times New Roman" pitchFamily="18" charset="0"/>
              <a:ea typeface="+mn-ea"/>
              <a:cs typeface="+mn-cs"/>
            </a:endParaRPr>
          </a:p>
          <a:p>
            <a:pPr eaLnBrk="1" hangingPunct="1"/>
            <a:endParaRPr lang="en-US" altLang="en-US" sz="800" dirty="0"/>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4</a:t>
            </a:fld>
            <a:endParaRPr lang="en-US" altLang="en-US" dirty="0"/>
          </a:p>
        </p:txBody>
      </p:sp>
    </p:spTree>
    <p:extLst>
      <p:ext uri="{BB962C8B-B14F-4D97-AF65-F5344CB8AC3E}">
        <p14:creationId xmlns:p14="http://schemas.microsoft.com/office/powerpoint/2010/main" val="3539368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altLang="en-US" dirty="0"/>
              <a:t>Professionals can continue to use products labelled as Toxic to reproduction.  There may be some concern amongst clients when such products are used in their vicinity. It is important to note that the </a:t>
            </a:r>
            <a:r>
              <a:rPr lang="en-US" sz="800" b="0" kern="1200" dirty="0">
                <a:solidFill>
                  <a:schemeClr val="tx1"/>
                </a:solidFill>
                <a:effectLst/>
                <a:latin typeface="Times New Roman" pitchFamily="18" charset="0"/>
                <a:ea typeface="+mn-ea"/>
                <a:cs typeface="+mn-cs"/>
              </a:rPr>
              <a:t>new classification is *hazard based and does not take **risk into account.  </a:t>
            </a:r>
            <a:r>
              <a:rPr lang="en-US" sz="800" b="0" u="sng" kern="1200" dirty="0">
                <a:solidFill>
                  <a:schemeClr val="tx1"/>
                </a:solidFill>
                <a:effectLst/>
                <a:latin typeface="Times New Roman" pitchFamily="18" charset="0"/>
                <a:ea typeface="+mn-ea"/>
                <a:cs typeface="+mn-cs"/>
              </a:rPr>
              <a:t>Provided that the product is used according to the label instructions, the risk to the operator and their clients is minimised</a:t>
            </a:r>
            <a:r>
              <a:rPr lang="en-US" sz="800" b="0" kern="1200" dirty="0">
                <a:solidFill>
                  <a:schemeClr val="tx1"/>
                </a:solidFill>
                <a:effectLst/>
                <a:latin typeface="Times New Roman" pitchFamily="18" charset="0"/>
                <a:ea typeface="+mn-ea"/>
                <a:cs typeface="+mn-cs"/>
              </a:rPr>
              <a:t>.   </a:t>
            </a:r>
            <a:endParaRPr lang="en-GB" sz="800" b="0" kern="1200" dirty="0">
              <a:solidFill>
                <a:schemeClr val="tx1"/>
              </a:solidFill>
              <a:effectLst/>
              <a:latin typeface="Times New Roman" pitchFamily="18" charset="0"/>
              <a:ea typeface="+mn-ea"/>
              <a:cs typeface="+mn-cs"/>
            </a:endParaRPr>
          </a:p>
          <a:p>
            <a:r>
              <a:rPr lang="en-US" sz="800" b="0" kern="1200" dirty="0">
                <a:solidFill>
                  <a:schemeClr val="tx1"/>
                </a:solidFill>
                <a:effectLst/>
                <a:latin typeface="Times New Roman" pitchFamily="18" charset="0"/>
                <a:ea typeface="+mn-ea"/>
                <a:cs typeface="+mn-cs"/>
              </a:rPr>
              <a:t>*a hazard is anything that may cause harm (HSE definition).</a:t>
            </a:r>
            <a:endParaRPr lang="en-GB" sz="800" b="0" kern="1200" dirty="0">
              <a:solidFill>
                <a:schemeClr val="tx1"/>
              </a:solidFill>
              <a:effectLst/>
              <a:latin typeface="Times New Roman" pitchFamily="18" charset="0"/>
              <a:ea typeface="+mn-ea"/>
              <a:cs typeface="+mn-cs"/>
            </a:endParaRPr>
          </a:p>
          <a:p>
            <a:r>
              <a:rPr lang="en-US" sz="800" b="0" kern="1200" dirty="0">
                <a:solidFill>
                  <a:schemeClr val="tx1"/>
                </a:solidFill>
                <a:effectLst/>
                <a:latin typeface="Times New Roman" pitchFamily="18" charset="0"/>
                <a:ea typeface="+mn-ea"/>
                <a:cs typeface="+mn-cs"/>
              </a:rPr>
              <a:t>**risk is the chance or somebody being harmed by the hazard (HSE definition).  </a:t>
            </a:r>
            <a:endParaRPr lang="en-GB" sz="800" b="0" kern="1200" dirty="0">
              <a:solidFill>
                <a:schemeClr val="tx1"/>
              </a:solidFill>
              <a:effectLst/>
              <a:latin typeface="Times New Roman" pitchFamily="18" charset="0"/>
              <a:ea typeface="+mn-ea"/>
              <a:cs typeface="+mn-cs"/>
            </a:endParaRPr>
          </a:p>
          <a:p>
            <a:pPr eaLnBrk="1" hangingPunct="1"/>
            <a:endParaRPr lang="en-US" altLang="en-US" dirty="0"/>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5</a:t>
            </a:fld>
            <a:endParaRPr lang="en-US" altLang="en-US" dirty="0"/>
          </a:p>
        </p:txBody>
      </p:sp>
    </p:spTree>
    <p:extLst>
      <p:ext uri="{BB962C8B-B14F-4D97-AF65-F5344CB8AC3E}">
        <p14:creationId xmlns:p14="http://schemas.microsoft.com/office/powerpoint/2010/main" val="389086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r>
              <a:rPr lang="en-US" altLang="en-US" dirty="0"/>
              <a:t>There is currently a high level of speculation in the industry and media regarding the efficacy of products containing less than 0.003% (30 ppm) active substance.  </a:t>
            </a:r>
          </a:p>
          <a:p>
            <a:pPr eaLnBrk="1" hangingPunct="1"/>
            <a:r>
              <a:rPr lang="en-US" altLang="en-US" dirty="0"/>
              <a:t>Before a product can be marketed, data have to be provided to the regulatory authority to support the label claims for efficacy.  </a:t>
            </a: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6</a:t>
            </a:fld>
            <a:endParaRPr lang="en-US" altLang="en-US" dirty="0"/>
          </a:p>
        </p:txBody>
      </p:sp>
    </p:spTree>
    <p:extLst>
      <p:ext uri="{BB962C8B-B14F-4D97-AF65-F5344CB8AC3E}">
        <p14:creationId xmlns:p14="http://schemas.microsoft.com/office/powerpoint/2010/main" val="41534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endParaRPr lang="en-US" altLang="en-US" dirty="0"/>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7</a:t>
            </a:fld>
            <a:endParaRPr lang="en-US" altLang="en-US" dirty="0"/>
          </a:p>
        </p:txBody>
      </p:sp>
    </p:spTree>
    <p:extLst>
      <p:ext uri="{BB962C8B-B14F-4D97-AF65-F5344CB8AC3E}">
        <p14:creationId xmlns:p14="http://schemas.microsoft.com/office/powerpoint/2010/main" val="1927459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r>
              <a:rPr lang="en-US" altLang="en-US" sz="800" dirty="0"/>
              <a:t>Pack sizes for professional use will be restricted to a minimum of 3kg and a maximum of 10kg.  </a:t>
            </a:r>
          </a:p>
          <a:p>
            <a:pPr eaLnBrk="1" hangingPunct="1"/>
            <a:r>
              <a:rPr lang="en-US" altLang="en-US" sz="800" dirty="0"/>
              <a:t>These pack size restrictions have been agreed across the EU: </a:t>
            </a:r>
          </a:p>
          <a:p>
            <a:pPr marL="171450" indent="-171450" eaLnBrk="1" hangingPunct="1">
              <a:buFont typeface="Arial" panose="020B0604020202020204" pitchFamily="34" charset="0"/>
              <a:buChar char="•"/>
            </a:pPr>
            <a:r>
              <a:rPr lang="en-US" altLang="en-US" sz="800" dirty="0"/>
              <a:t>the minimum size is restricted to reduce the likelihood of smaller packs being sold in the amateur market.  Smaller packs can be proposed &amp; authorised if accompanied by a robust justification based on the Biocides Products Regulation. </a:t>
            </a:r>
          </a:p>
          <a:p>
            <a:pPr marL="171450" indent="-171450" eaLnBrk="1" hangingPunct="1">
              <a:buFont typeface="Arial" panose="020B0604020202020204" pitchFamily="34" charset="0"/>
              <a:buChar char="•"/>
            </a:pPr>
            <a:r>
              <a:rPr lang="en-US" altLang="en-US" sz="800" dirty="0"/>
              <a:t> the maximum size is relevant only to loose bait and potentially can be increased if it can be demonstrated that personal protective equipment (PPE) e.g. respiratory protective equipment, is not required when decanting from larger packs.  </a:t>
            </a:r>
          </a:p>
          <a:p>
            <a:pPr marL="0" indent="0" eaLnBrk="1" hangingPunct="1">
              <a:buFont typeface="Arial" panose="020B0604020202020204" pitchFamily="34" charset="0"/>
              <a:buNone/>
            </a:pPr>
            <a:r>
              <a:rPr lang="en-US" altLang="en-US" sz="800" dirty="0"/>
              <a:t>The restrictions on pack size will be implemented following renewal of products authorisations in Q1/Q2 2018. </a:t>
            </a: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8</a:t>
            </a:fld>
            <a:endParaRPr lang="en-US" altLang="en-US" dirty="0"/>
          </a:p>
        </p:txBody>
      </p:sp>
    </p:spTree>
    <p:extLst>
      <p:ext uri="{BB962C8B-B14F-4D97-AF65-F5344CB8AC3E}">
        <p14:creationId xmlns:p14="http://schemas.microsoft.com/office/powerpoint/2010/main" val="353710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endParaRPr lang="en-US" altLang="en-US" dirty="0"/>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9</a:t>
            </a:fld>
            <a:endParaRPr lang="en-US" altLang="en-US" dirty="0"/>
          </a:p>
        </p:txBody>
      </p:sp>
    </p:spTree>
    <p:extLst>
      <p:ext uri="{BB962C8B-B14F-4D97-AF65-F5344CB8AC3E}">
        <p14:creationId xmlns:p14="http://schemas.microsoft.com/office/powerpoint/2010/main" val="2745774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0"/>
            <a:ext cx="7772400" cy="2238375"/>
          </a:xfrm>
          <a:effectLst>
            <a:outerShdw dist="35921" dir="2700000" algn="ctr" rotWithShape="0">
              <a:schemeClr val="bg2"/>
            </a:outerShdw>
          </a:effectLst>
        </p:spPr>
        <p:txBody>
          <a:bodyPr/>
          <a:lstStyle>
            <a:lvl1pPr algn="ctr">
              <a:defRPr sz="3600">
                <a:solidFill>
                  <a:schemeClr val="tx2"/>
                </a:solidFill>
                <a:effectLst/>
              </a:defRPr>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1371600" y="3771900"/>
            <a:ext cx="6400800" cy="1752600"/>
          </a:xfrm>
        </p:spPr>
        <p:txBody>
          <a:bodyPr/>
          <a:lstStyle>
            <a:lvl1pPr marL="0" indent="0" algn="ctr">
              <a:buFont typeface="Wingdings 2" pitchFamily="18" charset="2"/>
              <a:buNone/>
              <a:defRPr/>
            </a:lvl1pPr>
          </a:lstStyle>
          <a:p>
            <a:pPr lvl="0"/>
            <a:r>
              <a:rPr lang="en-GB" altLang="en-US" noProof="0"/>
              <a:t>Click to edit Master subtitle style</a:t>
            </a:r>
          </a:p>
        </p:txBody>
      </p:sp>
    </p:spTree>
    <p:extLst>
      <p:ext uri="{BB962C8B-B14F-4D97-AF65-F5344CB8AC3E}">
        <p14:creationId xmlns:p14="http://schemas.microsoft.com/office/powerpoint/2010/main" val="283456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719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71438"/>
            <a:ext cx="2103438" cy="61166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4800" y="-71438"/>
            <a:ext cx="6159500" cy="6116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1804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8"/>
            <a:ext cx="7772400" cy="1143001"/>
          </a:xfrm>
        </p:spPr>
        <p:txBody>
          <a:bodyPr/>
          <a:lstStyle/>
          <a:p>
            <a:r>
              <a:rPr lang="en-US"/>
              <a:t>Click to edit Master title style</a:t>
            </a:r>
            <a:endParaRPr lang="en-GB"/>
          </a:p>
        </p:txBody>
      </p:sp>
      <p:sp>
        <p:nvSpPr>
          <p:cNvPr id="3" name="Content Placeholder 2"/>
          <p:cNvSpPr>
            <a:spLocks noGrp="1"/>
          </p:cNvSpPr>
          <p:nvPr>
            <p:ph sz="quarter" idx="1"/>
          </p:nvPr>
        </p:nvSpPr>
        <p:spPr>
          <a:xfrm>
            <a:off x="385763" y="1409700"/>
            <a:ext cx="4090987"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385763" y="3803650"/>
            <a:ext cx="4090987"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629150" y="1409700"/>
            <a:ext cx="4090988"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6092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8"/>
            <a:ext cx="7772400" cy="1143001"/>
          </a:xfrm>
        </p:spPr>
        <p:txBody>
          <a:bodyPr/>
          <a:lstStyle/>
          <a:p>
            <a:r>
              <a:rPr lang="en-US"/>
              <a:t>Click to edit Master title style</a:t>
            </a:r>
            <a:endParaRPr lang="en-GB"/>
          </a:p>
        </p:txBody>
      </p:sp>
      <p:sp>
        <p:nvSpPr>
          <p:cNvPr id="3" name="Content Placeholder 2"/>
          <p:cNvSpPr>
            <a:spLocks noGrp="1"/>
          </p:cNvSpPr>
          <p:nvPr>
            <p:ph sz="half" idx="1"/>
          </p:nvPr>
        </p:nvSpPr>
        <p:spPr>
          <a:xfrm>
            <a:off x="385763" y="1409700"/>
            <a:ext cx="4090987"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29150" y="1409700"/>
            <a:ext cx="4090988"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281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443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4217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5763" y="1409700"/>
            <a:ext cx="409098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409700"/>
            <a:ext cx="4090988"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267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685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5260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09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513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66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1438"/>
            <a:ext cx="77724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385763" y="1409700"/>
            <a:ext cx="8334375"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endParaRPr lang="en-GB" altLang="en-US"/>
          </a:p>
          <a:p>
            <a:pPr lvl="1"/>
            <a:endParaRPr lang="en-GB" altLang="en-US"/>
          </a:p>
          <a:p>
            <a:pPr lvl="1"/>
            <a:endParaRPr lang="en-GB" altLang="en-US"/>
          </a:p>
          <a:p>
            <a:pPr lvl="1"/>
            <a:endParaRPr lang="en-GB" altLang="en-US"/>
          </a:p>
        </p:txBody>
      </p:sp>
    </p:spTree>
  </p:cSld>
  <p:clrMap bg1="dk2" tx1="lt1" bg2="dk1" tx2="lt2" accent1="accent1" accent2="accent2" accent3="accent3" accent4="accent4" accent5="accent5" accent6="accent6" hlink="hlink" folHlink="folHlink"/>
  <p:sldLayoutIdLst>
    <p:sldLayoutId id="214748370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9pPr>
    </p:titleStyle>
    <p:bodyStyle>
      <a:lvl1pPr marL="476250" indent="-476250" algn="l" rtl="0" eaLnBrk="0" fontAlgn="base" hangingPunct="0">
        <a:spcBef>
          <a:spcPct val="0"/>
        </a:spcBef>
        <a:spcAft>
          <a:spcPct val="50000"/>
        </a:spcAft>
        <a:buClr>
          <a:schemeClr val="tx2"/>
        </a:buClr>
        <a:buSzPct val="85000"/>
        <a:buFont typeface="Wingdings 2" pitchFamily="18" charset="2"/>
        <a:buChar char="¢"/>
        <a:defRPr sz="2800" b="1">
          <a:solidFill>
            <a:schemeClr val="tx1"/>
          </a:solidFill>
          <a:latin typeface="+mn-lt"/>
          <a:ea typeface="+mn-ea"/>
          <a:cs typeface="+mn-cs"/>
        </a:defRPr>
      </a:lvl1pPr>
      <a:lvl2pPr marL="952500" indent="-285750" algn="l" rtl="0" eaLnBrk="0" fontAlgn="base" hangingPunct="0">
        <a:spcBef>
          <a:spcPct val="0"/>
        </a:spcBef>
        <a:spcAft>
          <a:spcPct val="50000"/>
        </a:spcAft>
        <a:buChar char="–"/>
        <a:defRPr sz="2800" b="1">
          <a:solidFill>
            <a:schemeClr val="tx1"/>
          </a:solidFill>
          <a:latin typeface="+mn-lt"/>
        </a:defRPr>
      </a:lvl2pPr>
      <a:lvl3pPr marL="1371600" indent="-228600" algn="l" rtl="0" eaLnBrk="0" fontAlgn="base" hangingPunct="0">
        <a:spcBef>
          <a:spcPct val="20000"/>
        </a:spcBef>
        <a:spcAft>
          <a:spcPct val="0"/>
        </a:spcAft>
        <a:buChar char="•"/>
        <a:defRPr sz="2400">
          <a:solidFill>
            <a:schemeClr val="tx1"/>
          </a:solidFill>
          <a:latin typeface="+mn-lt"/>
        </a:defRPr>
      </a:lvl3pPr>
      <a:lvl4pPr marL="1790700" indent="-228600" algn="l" rtl="0" eaLnBrk="0" fontAlgn="base" hangingPunct="0">
        <a:spcBef>
          <a:spcPct val="20000"/>
        </a:spcBef>
        <a:spcAft>
          <a:spcPct val="0"/>
        </a:spcAft>
        <a:buChar char="–"/>
        <a:defRPr sz="2000">
          <a:solidFill>
            <a:schemeClr val="tx1"/>
          </a:solidFill>
          <a:latin typeface="+mn-lt"/>
        </a:defRPr>
      </a:lvl4pPr>
      <a:lvl5pPr marL="2209800" indent="-228600" algn="l" rtl="0" eaLnBrk="0" fontAlgn="base" hangingPunct="0">
        <a:spcBef>
          <a:spcPct val="20000"/>
        </a:spcBef>
        <a:spcAft>
          <a:spcPct val="0"/>
        </a:spcAft>
        <a:buChar char="»"/>
        <a:defRPr sz="2000">
          <a:solidFill>
            <a:schemeClr val="tx1"/>
          </a:solidFill>
          <a:latin typeface="+mn-lt"/>
        </a:defRPr>
      </a:lvl5pPr>
      <a:lvl6pPr marL="2667000" indent="-228600" algn="l" rtl="0" fontAlgn="base">
        <a:spcBef>
          <a:spcPct val="20000"/>
        </a:spcBef>
        <a:spcAft>
          <a:spcPct val="0"/>
        </a:spcAft>
        <a:buChar char="»"/>
        <a:defRPr sz="2000">
          <a:solidFill>
            <a:schemeClr val="tx1"/>
          </a:solidFill>
          <a:latin typeface="+mn-lt"/>
        </a:defRPr>
      </a:lvl6pPr>
      <a:lvl7pPr marL="3124200" indent="-228600" algn="l" rtl="0" fontAlgn="base">
        <a:spcBef>
          <a:spcPct val="20000"/>
        </a:spcBef>
        <a:spcAft>
          <a:spcPct val="0"/>
        </a:spcAft>
        <a:buChar char="»"/>
        <a:defRPr sz="2000">
          <a:solidFill>
            <a:schemeClr val="tx1"/>
          </a:solidFill>
          <a:latin typeface="+mn-lt"/>
        </a:defRPr>
      </a:lvl7pPr>
      <a:lvl8pPr marL="3581400" indent="-228600" algn="l" rtl="0" fontAlgn="base">
        <a:spcBef>
          <a:spcPct val="20000"/>
        </a:spcBef>
        <a:spcAft>
          <a:spcPct val="0"/>
        </a:spcAft>
        <a:buChar char="»"/>
        <a:defRPr sz="2000">
          <a:solidFill>
            <a:schemeClr val="tx1"/>
          </a:solidFill>
          <a:latin typeface="+mn-lt"/>
        </a:defRPr>
      </a:lvl8pPr>
      <a:lvl9pPr marL="40386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9333" y="-71438"/>
            <a:ext cx="8974667" cy="1143001"/>
          </a:xfrm>
        </p:spPr>
        <p:txBody>
          <a:bodyPr/>
          <a:lstStyle/>
          <a:p>
            <a:pPr algn="ctr" eaLnBrk="1" hangingPunct="1">
              <a:defRPr/>
            </a:pPr>
            <a:r>
              <a:rPr lang="en-GB" sz="2800" dirty="0"/>
              <a:t>Changes to the Classification of Anticoagulants and Permitted Pack Sizes</a:t>
            </a:r>
          </a:p>
        </p:txBody>
      </p:sp>
      <p:sp>
        <p:nvSpPr>
          <p:cNvPr id="7171" name="Content Placeholder 5"/>
          <p:cNvSpPr>
            <a:spLocks noGrp="1"/>
          </p:cNvSpPr>
          <p:nvPr>
            <p:ph idx="1"/>
          </p:nvPr>
        </p:nvSpPr>
        <p:spPr>
          <a:xfrm>
            <a:off x="385763" y="1063632"/>
            <a:ext cx="8334375" cy="4870450"/>
          </a:xfrm>
        </p:spPr>
        <p:txBody>
          <a:bodyPr/>
          <a:lstStyle/>
          <a:p>
            <a:pPr algn="ctr" eaLnBrk="1" hangingPunct="1"/>
            <a:endParaRPr lang="en-GB" altLang="en-US" dirty="0"/>
          </a:p>
          <a:p>
            <a:pPr algn="ctr" eaLnBrk="1" hangingPunct="1"/>
            <a:endParaRPr lang="en-GB" altLang="en-US" dirty="0"/>
          </a:p>
          <a:p>
            <a:pPr algn="ctr" eaLnBrk="1" hangingPunct="1"/>
            <a:endParaRPr lang="en-GB" altLang="en-US" dirty="0"/>
          </a:p>
          <a:p>
            <a:pPr algn="ctr" eaLnBrk="1" hangingPunct="1"/>
            <a:endParaRPr lang="en-GB" altLang="en-US" dirty="0"/>
          </a:p>
          <a:p>
            <a:pPr algn="ctr" eaLnBrk="1" hangingPunct="1"/>
            <a:endParaRPr lang="en-GB" altLang="en-US" dirty="0"/>
          </a:p>
          <a:p>
            <a:pPr marL="0" indent="0" algn="ctr" eaLnBrk="1" hangingPunct="1">
              <a:buNone/>
            </a:pPr>
            <a:r>
              <a:rPr lang="en-GB" altLang="en-US" dirty="0"/>
              <a:t>CRRU UK </a:t>
            </a:r>
          </a:p>
          <a:p>
            <a:pPr marL="0" indent="0" algn="ctr" eaLnBrk="1" hangingPunct="1">
              <a:buNone/>
            </a:pPr>
            <a:r>
              <a:rPr lang="en-GB" altLang="en-US" dirty="0"/>
              <a:t>A training resource for: </a:t>
            </a:r>
          </a:p>
          <a:p>
            <a:pPr marL="0" indent="0" algn="ctr" eaLnBrk="1" hangingPunct="1">
              <a:buNone/>
            </a:pPr>
            <a:r>
              <a:rPr lang="en-GB" altLang="en-US" dirty="0"/>
              <a:t>Continuing Professional Development</a:t>
            </a:r>
          </a:p>
          <a:p>
            <a:pPr eaLnBrk="1" hangingPunct="1"/>
            <a:endParaRPr lang="en-GB" altLang="en-US" dirty="0"/>
          </a:p>
        </p:txBody>
      </p:sp>
      <p:grpSp>
        <p:nvGrpSpPr>
          <p:cNvPr id="4" name="Group 3">
            <a:extLst>
              <a:ext uri="{FF2B5EF4-FFF2-40B4-BE49-F238E27FC236}">
                <a16:creationId xmlns:a16="http://schemas.microsoft.com/office/drawing/2014/main" id="{7D9FD5FB-E587-4899-BF24-25C04AB306F0}"/>
              </a:ext>
            </a:extLst>
          </p:cNvPr>
          <p:cNvGrpSpPr/>
          <p:nvPr/>
        </p:nvGrpSpPr>
        <p:grpSpPr>
          <a:xfrm>
            <a:off x="300548" y="1331992"/>
            <a:ext cx="8519924" cy="2738734"/>
            <a:chOff x="300548" y="2669233"/>
            <a:chExt cx="8519924" cy="2738734"/>
          </a:xfrm>
        </p:grpSpPr>
        <p:pic>
          <p:nvPicPr>
            <p:cNvPr id="6" name="Picture 2" descr="ANTICOAGULANT RODENTICIDES ‘TOXIC TO REPRODUCTION’">
              <a:extLst>
                <a:ext uri="{FF2B5EF4-FFF2-40B4-BE49-F238E27FC236}">
                  <a16:creationId xmlns:a16="http://schemas.microsoft.com/office/drawing/2014/main" id="{B59916B7-5D77-40C2-8D59-B15BEB6F4B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548" y="2669233"/>
              <a:ext cx="4343460" cy="2738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A011529-8CF2-435C-86C9-F1E624B812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4905" y="2669233"/>
              <a:ext cx="3875567" cy="2738734"/>
            </a:xfrm>
            <a:prstGeom prst="rect">
              <a:avLst/>
            </a:prstGeom>
          </p:spPr>
        </p:pic>
      </p:grpSp>
      <p:pic>
        <p:nvPicPr>
          <p:cNvPr id="2" name="Picture 1">
            <a:extLst>
              <a:ext uri="{FF2B5EF4-FFF2-40B4-BE49-F238E27FC236}">
                <a16:creationId xmlns:a16="http://schemas.microsoft.com/office/drawing/2014/main" id="{CE1DAB57-E26B-4A73-874D-E8566553A6F5}"/>
              </a:ext>
            </a:extLst>
          </p:cNvPr>
          <p:cNvPicPr>
            <a:picLocks noChangeAspect="1"/>
          </p:cNvPicPr>
          <p:nvPr/>
        </p:nvPicPr>
        <p:blipFill>
          <a:blip r:embed="rId5"/>
          <a:stretch>
            <a:fillRect/>
          </a:stretch>
        </p:blipFill>
        <p:spPr>
          <a:xfrm>
            <a:off x="0" y="6021570"/>
            <a:ext cx="9144000" cy="609600"/>
          </a:xfrm>
          <a:prstGeom prst="rect">
            <a:avLst/>
          </a:prstGeom>
        </p:spPr>
      </p:pic>
    </p:spTree>
    <p:extLst>
      <p:ext uri="{BB962C8B-B14F-4D97-AF65-F5344CB8AC3E}">
        <p14:creationId xmlns:p14="http://schemas.microsoft.com/office/powerpoint/2010/main" val="11306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GB" dirty="0"/>
              <a:t>Pack sizes: non-professionals </a:t>
            </a:r>
            <a:br>
              <a:rPr lang="en-GB" dirty="0"/>
            </a:br>
            <a:r>
              <a:rPr lang="en-GB" dirty="0"/>
              <a:t>(rats only, or mice and rats)</a:t>
            </a:r>
          </a:p>
        </p:txBody>
      </p:sp>
      <p:sp>
        <p:nvSpPr>
          <p:cNvPr id="7171" name="Content Placeholder 5"/>
          <p:cNvSpPr>
            <a:spLocks noGrp="1"/>
          </p:cNvSpPr>
          <p:nvPr>
            <p:ph idx="1"/>
          </p:nvPr>
        </p:nvSpPr>
        <p:spPr>
          <a:xfrm>
            <a:off x="385763" y="1409700"/>
            <a:ext cx="8334375" cy="4870450"/>
          </a:xfrm>
        </p:spPr>
        <p:txBody>
          <a:bodyPr/>
          <a:lstStyle/>
          <a:p>
            <a:pPr eaLnBrk="1" hangingPunct="1"/>
            <a:r>
              <a:rPr lang="en-GB" altLang="en-US" sz="2400" dirty="0"/>
              <a:t>Grain, pellet, paste: max 150g</a:t>
            </a:r>
          </a:p>
          <a:p>
            <a:pPr eaLnBrk="1" hangingPunct="1">
              <a:buFont typeface="Wingdings" panose="05000000000000000000" pitchFamily="2" charset="2"/>
              <a:buChar char="Ø"/>
            </a:pPr>
            <a:r>
              <a:rPr lang="en-GB" altLang="en-US" sz="2400" dirty="0"/>
              <a:t>Loose baits (e.g. grains, pellets) must be supplied in sachets (or similar)</a:t>
            </a:r>
          </a:p>
          <a:p>
            <a:pPr eaLnBrk="1" hangingPunct="1">
              <a:buFont typeface="Wingdings" panose="05000000000000000000" pitchFamily="2" charset="2"/>
              <a:buChar char="Ø"/>
            </a:pPr>
            <a:endParaRPr lang="en-GB" altLang="en-US" sz="2400" dirty="0"/>
          </a:p>
          <a:p>
            <a:pPr eaLnBrk="1" hangingPunct="1"/>
            <a:endParaRPr lang="en-GB" sz="2400" dirty="0"/>
          </a:p>
          <a:p>
            <a:pPr eaLnBrk="1" hangingPunct="1"/>
            <a:endParaRPr lang="en-GB" altLang="en-US" sz="2400" dirty="0"/>
          </a:p>
          <a:p>
            <a:pPr eaLnBrk="1" hangingPunct="1"/>
            <a:r>
              <a:rPr lang="en-GB" altLang="en-US" sz="2400" dirty="0"/>
              <a:t>Wax block: max 300g</a:t>
            </a:r>
          </a:p>
          <a:p>
            <a:pPr eaLnBrk="1" hangingPunct="1"/>
            <a:endParaRPr lang="en-GB" altLang="en-US" sz="2400" dirty="0"/>
          </a:p>
          <a:p>
            <a:pPr marL="0" indent="0" eaLnBrk="1" hangingPunct="1">
              <a:buNone/>
            </a:pPr>
            <a:endParaRPr lang="en-GB" altLang="en-US" sz="2400" dirty="0"/>
          </a:p>
          <a:p>
            <a:pPr marL="0" indent="0" eaLnBrk="1" hangingPunct="1">
              <a:buNone/>
            </a:pPr>
            <a:endParaRPr lang="en-GB" altLang="en-US" sz="2400" dirty="0"/>
          </a:p>
        </p:txBody>
      </p:sp>
      <p:pic>
        <p:nvPicPr>
          <p:cNvPr id="4" name="Picture 4" descr="http://www.killgerm.com/onlinecatalogue/media/catalog/product/cache/1/image/500x500/9df78eab33525d08d6e5fb8d27136e95/5/5/554_contrac_rodenticide.png">
            <a:extLst>
              <a:ext uri="{FF2B5EF4-FFF2-40B4-BE49-F238E27FC236}">
                <a16:creationId xmlns:a16="http://schemas.microsoft.com/office/drawing/2014/main" id="{7050C3A7-D9E9-4FD1-817A-ECE0BBCCB2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0934" y="1988805"/>
            <a:ext cx="2296800" cy="2296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killgerm.com/onlinecatalogue/media/catalog/product/cache/1/image/500x500/9df78eab33525d08d6e5fb8d27136e95/5/5/557_deadline_rat_bait_blocks.png">
            <a:extLst>
              <a:ext uri="{FF2B5EF4-FFF2-40B4-BE49-F238E27FC236}">
                <a16:creationId xmlns:a16="http://schemas.microsoft.com/office/drawing/2014/main" id="{1F9B3718-3435-41F8-B49C-E5AADC757F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6963" y="4465356"/>
            <a:ext cx="1994545" cy="199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animEffect transition="in" filter="fade">
                                      <p:cBhvr>
                                        <p:cTn id="22" dur="500"/>
                                        <p:tgtEl>
                                          <p:spTgt spid="717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1438"/>
            <a:ext cx="8590844" cy="1143001"/>
          </a:xfrm>
        </p:spPr>
        <p:txBody>
          <a:bodyPr/>
          <a:lstStyle/>
          <a:p>
            <a:pPr eaLnBrk="1" hangingPunct="1">
              <a:defRPr/>
            </a:pPr>
            <a:r>
              <a:rPr lang="en-GB" dirty="0"/>
              <a:t>Summary points – Pack Sizes</a:t>
            </a:r>
          </a:p>
        </p:txBody>
      </p:sp>
      <p:sp>
        <p:nvSpPr>
          <p:cNvPr id="7171" name="Content Placeholder 5"/>
          <p:cNvSpPr>
            <a:spLocks noGrp="1"/>
          </p:cNvSpPr>
          <p:nvPr>
            <p:ph idx="1"/>
          </p:nvPr>
        </p:nvSpPr>
        <p:spPr>
          <a:xfrm>
            <a:off x="385763" y="1262942"/>
            <a:ext cx="8334375" cy="5328725"/>
          </a:xfrm>
        </p:spPr>
        <p:txBody>
          <a:bodyPr/>
          <a:lstStyle/>
          <a:p>
            <a:pPr eaLnBrk="1" hangingPunct="1"/>
            <a:r>
              <a:rPr lang="en-GB" altLang="en-US" sz="2200" dirty="0"/>
              <a:t>A European committee has implemented new rules on pack sizes.  The main changes are:</a:t>
            </a:r>
          </a:p>
          <a:p>
            <a:pPr lvl="1" eaLnBrk="1" hangingPunct="1"/>
            <a:r>
              <a:rPr lang="en-GB" altLang="en-US" sz="2200" dirty="0"/>
              <a:t>There are minimum pack sizes for many professional products.  This is to deter the purchase of these products by non-professionals due to their high cost</a:t>
            </a:r>
          </a:p>
          <a:p>
            <a:pPr lvl="1" eaLnBrk="1" hangingPunct="1"/>
            <a:r>
              <a:rPr lang="en-GB" altLang="en-US" sz="2200" dirty="0"/>
              <a:t>There are maximum pack sizes for non-professionals.  This is to reduce the quantities of rodenticides available to untrained users</a:t>
            </a:r>
          </a:p>
          <a:p>
            <a:pPr lvl="1" eaLnBrk="1" hangingPunct="1"/>
            <a:r>
              <a:rPr lang="en-GB" altLang="en-US" sz="2200" dirty="0"/>
              <a:t>Presently, the regulations do not prevent the purchase of several packs by non-professionals because this is very difficult to implement.  High price of non-professional products will serve to deter multiple purchases</a:t>
            </a:r>
          </a:p>
          <a:p>
            <a:pPr marL="0" indent="0" eaLnBrk="1" hangingPunct="1">
              <a:buNone/>
            </a:pPr>
            <a:endParaRPr lang="en-GB" altLang="en-US" sz="2400" dirty="0"/>
          </a:p>
        </p:txBody>
      </p:sp>
    </p:spTree>
    <p:extLst>
      <p:ext uri="{BB962C8B-B14F-4D97-AF65-F5344CB8AC3E}">
        <p14:creationId xmlns:p14="http://schemas.microsoft.com/office/powerpoint/2010/main" val="168412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GB" dirty="0"/>
              <a:t>Anticoagulant classification change</a:t>
            </a:r>
          </a:p>
        </p:txBody>
      </p:sp>
      <p:sp>
        <p:nvSpPr>
          <p:cNvPr id="7171" name="Content Placeholder 5"/>
          <p:cNvSpPr>
            <a:spLocks noGrp="1"/>
          </p:cNvSpPr>
          <p:nvPr>
            <p:ph idx="1"/>
          </p:nvPr>
        </p:nvSpPr>
        <p:spPr>
          <a:xfrm>
            <a:off x="385763" y="1409700"/>
            <a:ext cx="8334375" cy="4870450"/>
          </a:xfrm>
        </p:spPr>
        <p:txBody>
          <a:bodyPr/>
          <a:lstStyle/>
          <a:p>
            <a:pPr eaLnBrk="1" hangingPunct="1"/>
            <a:r>
              <a:rPr lang="en-GB" altLang="en-US" sz="2400" dirty="0"/>
              <a:t>The European Chemicals Agency’s Committee for Risk Assessment (ECHA’s RAC ) reviewed anticoagulants</a:t>
            </a:r>
          </a:p>
          <a:p>
            <a:pPr eaLnBrk="1" hangingPunct="1"/>
            <a:r>
              <a:rPr lang="en-GB" altLang="en-US" sz="2400" dirty="0"/>
              <a:t>Anticoagulants re-classified as:</a:t>
            </a:r>
          </a:p>
          <a:p>
            <a:pPr lvl="1" eaLnBrk="1" hangingPunct="1"/>
            <a:r>
              <a:rPr lang="en-GB" altLang="en-US" sz="2400" dirty="0"/>
              <a:t>Toxic to Reproduction (if containing </a:t>
            </a:r>
            <a:r>
              <a:rPr lang="en-US" sz="2400" dirty="0"/>
              <a:t>≥ 0.003% active substance)</a:t>
            </a:r>
          </a:p>
          <a:p>
            <a:pPr lvl="1" eaLnBrk="1" hangingPunct="1"/>
            <a:r>
              <a:rPr lang="en-GB" altLang="en-US" sz="2400" dirty="0"/>
              <a:t>Specific organ toxicity on repeated exposure</a:t>
            </a:r>
          </a:p>
          <a:p>
            <a:pPr eaLnBrk="1" hangingPunct="1"/>
            <a:r>
              <a:rPr lang="en-GB" altLang="en-US" sz="2400" dirty="0"/>
              <a:t>Applies to all anticoagulants: brodifacoum, bromadiolone, chlorophacinone, coumatetralyl, difenacoum, difethialone, flocoumafen and warfarin.</a:t>
            </a:r>
            <a:endParaRPr lang="en-GB" altLang="en-US" dirty="0"/>
          </a:p>
        </p:txBody>
      </p:sp>
      <p:pic>
        <p:nvPicPr>
          <p:cNvPr id="4" name="Picture 2">
            <a:extLst>
              <a:ext uri="{FF2B5EF4-FFF2-40B4-BE49-F238E27FC236}">
                <a16:creationId xmlns:a16="http://schemas.microsoft.com/office/drawing/2014/main" id="{3955EB7E-8C12-440B-B538-7F11C26C19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4483" y="2074203"/>
            <a:ext cx="1506984" cy="109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fade">
                                      <p:cBhvr>
                                        <p:cTn id="17" dur="500"/>
                                        <p:tgtEl>
                                          <p:spTgt spid="7171">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171">
                                            <p:txEl>
                                              <p:pRg st="2" end="2"/>
                                            </p:txEl>
                                          </p:spTgt>
                                        </p:tgtEl>
                                        <p:attrNameLst>
                                          <p:attrName>style.visibility</p:attrName>
                                        </p:attrNameLst>
                                      </p:cBhvr>
                                      <p:to>
                                        <p:strVal val="visible"/>
                                      </p:to>
                                    </p:set>
                                    <p:animEffect transition="in" filter="fade">
                                      <p:cBhvr>
                                        <p:cTn id="20" dur="500"/>
                                        <p:tgtEl>
                                          <p:spTgt spid="717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Effect transition="in" filter="fade">
                                      <p:cBhvr>
                                        <p:cTn id="23" dur="500"/>
                                        <p:tgtEl>
                                          <p:spTgt spid="717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Effect transition="in" filter="fade">
                                      <p:cBhvr>
                                        <p:cTn id="28"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GB" dirty="0"/>
              <a:t>Rodenticide classification – when?</a:t>
            </a:r>
          </a:p>
        </p:txBody>
      </p:sp>
      <p:sp>
        <p:nvSpPr>
          <p:cNvPr id="7171" name="Content Placeholder 5"/>
          <p:cNvSpPr>
            <a:spLocks noGrp="1"/>
          </p:cNvSpPr>
          <p:nvPr>
            <p:ph idx="1"/>
          </p:nvPr>
        </p:nvSpPr>
        <p:spPr>
          <a:xfrm>
            <a:off x="385763" y="1409700"/>
            <a:ext cx="8334375" cy="4870450"/>
          </a:xfrm>
        </p:spPr>
        <p:txBody>
          <a:bodyPr/>
          <a:lstStyle/>
          <a:p>
            <a:pPr eaLnBrk="1" hangingPunct="1"/>
            <a:r>
              <a:rPr lang="en-GB" altLang="en-US" sz="2400" dirty="0"/>
              <a:t>From 1</a:t>
            </a:r>
            <a:r>
              <a:rPr lang="en-GB" altLang="en-US" sz="2400" baseline="30000" dirty="0"/>
              <a:t>st</a:t>
            </a:r>
            <a:r>
              <a:rPr lang="en-GB" altLang="en-US" sz="2400" dirty="0"/>
              <a:t> March 2018 all product containing </a:t>
            </a:r>
            <a:r>
              <a:rPr lang="en-US" sz="2400" dirty="0"/>
              <a:t>≥ 0.003% active substance must carry the new classification on label:</a:t>
            </a:r>
          </a:p>
          <a:p>
            <a:pPr eaLnBrk="1" hangingPunct="1"/>
            <a:endParaRPr lang="en-US" sz="2400" dirty="0"/>
          </a:p>
          <a:p>
            <a:pPr marL="0" indent="0" eaLnBrk="1" hangingPunct="1">
              <a:buNone/>
            </a:pPr>
            <a:endParaRPr lang="en-US" sz="2400" dirty="0"/>
          </a:p>
          <a:p>
            <a:pPr eaLnBrk="1" hangingPunct="1"/>
            <a:endParaRPr lang="en-US" sz="2400" dirty="0"/>
          </a:p>
          <a:p>
            <a:pPr eaLnBrk="1" hangingPunct="1"/>
            <a:endParaRPr lang="en-US" sz="2400" dirty="0"/>
          </a:p>
          <a:p>
            <a:pPr eaLnBrk="1" hangingPunct="1"/>
            <a:endParaRPr lang="en-US" sz="2400" dirty="0"/>
          </a:p>
          <a:p>
            <a:pPr eaLnBrk="1" hangingPunct="1"/>
            <a:r>
              <a:rPr lang="en-GB" altLang="en-US" sz="2400" dirty="0"/>
              <a:t>Old labelled product must be </a:t>
            </a:r>
            <a:r>
              <a:rPr lang="en-GB" altLang="en-US" sz="2400" i="1" dirty="0"/>
              <a:t>used</a:t>
            </a:r>
            <a:r>
              <a:rPr lang="en-GB" altLang="en-US" sz="2400" dirty="0"/>
              <a:t> by 28th Aug 2018</a:t>
            </a:r>
          </a:p>
          <a:p>
            <a:pPr eaLnBrk="1" hangingPunct="1"/>
            <a:endParaRPr lang="en-GB" altLang="en-US" sz="2400" dirty="0"/>
          </a:p>
        </p:txBody>
      </p:sp>
      <p:sp>
        <p:nvSpPr>
          <p:cNvPr id="3" name="Rectangle 2">
            <a:extLst>
              <a:ext uri="{FF2B5EF4-FFF2-40B4-BE49-F238E27FC236}">
                <a16:creationId xmlns:a16="http://schemas.microsoft.com/office/drawing/2014/main" id="{0EF482BC-162E-48D5-9D7F-A341BB8E83D9}"/>
              </a:ext>
            </a:extLst>
          </p:cNvPr>
          <p:cNvSpPr>
            <a:spLocks noChangeArrowheads="1"/>
          </p:cNvSpPr>
          <p:nvPr/>
        </p:nvSpPr>
        <p:spPr bwMode="auto">
          <a:xfrm>
            <a:off x="348425" y="2938448"/>
            <a:ext cx="10891075" cy="64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4" name="Rectangle 3">
            <a:extLst>
              <a:ext uri="{FF2B5EF4-FFF2-40B4-BE49-F238E27FC236}">
                <a16:creationId xmlns:a16="http://schemas.microsoft.com/office/drawing/2014/main" id="{475F7004-63F2-4CE7-B88B-32CE7E483298}"/>
              </a:ext>
            </a:extLst>
          </p:cNvPr>
          <p:cNvSpPr>
            <a:spLocks noChangeArrowheads="1"/>
          </p:cNvSpPr>
          <p:nvPr/>
        </p:nvSpPr>
        <p:spPr bwMode="auto">
          <a:xfrm>
            <a:off x="348425" y="3395648"/>
            <a:ext cx="10891075" cy="64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graphicFrame>
        <p:nvGraphicFramePr>
          <p:cNvPr id="10" name="Table 9">
            <a:extLst>
              <a:ext uri="{FF2B5EF4-FFF2-40B4-BE49-F238E27FC236}">
                <a16:creationId xmlns:a16="http://schemas.microsoft.com/office/drawing/2014/main" id="{7FCAFC87-222A-4548-81B9-D78E17102583}"/>
              </a:ext>
            </a:extLst>
          </p:cNvPr>
          <p:cNvGraphicFramePr>
            <a:graphicFrameLocks noGrp="1"/>
          </p:cNvGraphicFramePr>
          <p:nvPr>
            <p:extLst>
              <p:ext uri="{D42A27DB-BD31-4B8C-83A1-F6EECF244321}">
                <p14:modId xmlns:p14="http://schemas.microsoft.com/office/powerpoint/2010/main" val="2869212065"/>
              </p:ext>
            </p:extLst>
          </p:nvPr>
        </p:nvGraphicFramePr>
        <p:xfrm>
          <a:off x="779929" y="2608730"/>
          <a:ext cx="7799295" cy="2678303"/>
        </p:xfrm>
        <a:graphic>
          <a:graphicData uri="http://schemas.openxmlformats.org/drawingml/2006/table">
            <a:tbl>
              <a:tblPr>
                <a:tableStyleId>{5C22544A-7EE6-4342-B048-85BDC9FD1C3A}</a:tableStyleId>
              </a:tblPr>
              <a:tblGrid>
                <a:gridCol w="7799295">
                  <a:extLst>
                    <a:ext uri="{9D8B030D-6E8A-4147-A177-3AD203B41FA5}">
                      <a16:colId xmlns:a16="http://schemas.microsoft.com/office/drawing/2014/main" val="4283230231"/>
                    </a:ext>
                  </a:extLst>
                </a:gridCol>
              </a:tblGrid>
              <a:tr h="2608730">
                <a:tc>
                  <a:txBody>
                    <a:bodyPr/>
                    <a:lstStyle/>
                    <a:p>
                      <a:pPr>
                        <a:lnSpc>
                          <a:spcPct val="107000"/>
                        </a:lnSpc>
                        <a:spcBef>
                          <a:spcPts val="400"/>
                        </a:spcBef>
                        <a:spcAft>
                          <a:spcPts val="0"/>
                        </a:spcAft>
                      </a:pPr>
                      <a:endParaRPr lang="en-US" sz="1100" dirty="0">
                        <a:effectLst/>
                        <a:highlight>
                          <a:srgbClr val="FFFF00"/>
                        </a:highlight>
                      </a:endParaRPr>
                    </a:p>
                    <a:p>
                      <a:pPr>
                        <a:lnSpc>
                          <a:spcPct val="107000"/>
                        </a:lnSpc>
                        <a:spcBef>
                          <a:spcPts val="400"/>
                        </a:spcBef>
                        <a:spcAft>
                          <a:spcPts val="0"/>
                        </a:spcAft>
                      </a:pPr>
                      <a:endParaRPr lang="en-US" sz="1100" dirty="0">
                        <a:effectLst/>
                      </a:endParaRPr>
                    </a:p>
                    <a:p>
                      <a:pPr>
                        <a:lnSpc>
                          <a:spcPct val="107000"/>
                        </a:lnSpc>
                        <a:spcBef>
                          <a:spcPts val="400"/>
                        </a:spcBef>
                        <a:spcAft>
                          <a:spcPts val="0"/>
                        </a:spcAft>
                      </a:pPr>
                      <a:endParaRPr lang="en-US" sz="1100" dirty="0">
                        <a:effectLst/>
                      </a:endParaRPr>
                    </a:p>
                    <a:p>
                      <a:pPr>
                        <a:lnSpc>
                          <a:spcPct val="107000"/>
                        </a:lnSpc>
                        <a:spcBef>
                          <a:spcPts val="400"/>
                        </a:spcBef>
                        <a:spcAft>
                          <a:spcPts val="0"/>
                        </a:spcAft>
                      </a:pPr>
                      <a:endParaRPr lang="en-US" sz="1100" dirty="0">
                        <a:effectLst/>
                      </a:endParaRPr>
                    </a:p>
                    <a:p>
                      <a:pPr>
                        <a:lnSpc>
                          <a:spcPct val="107000"/>
                        </a:lnSpc>
                        <a:spcBef>
                          <a:spcPts val="400"/>
                        </a:spcBef>
                        <a:spcAft>
                          <a:spcPts val="0"/>
                        </a:spcAft>
                      </a:pPr>
                      <a:endParaRPr lang="en-US" sz="1800" dirty="0">
                        <a:effectLst/>
                      </a:endParaRPr>
                    </a:p>
                    <a:p>
                      <a:pPr>
                        <a:lnSpc>
                          <a:spcPct val="107000"/>
                        </a:lnSpc>
                        <a:spcBef>
                          <a:spcPts val="400"/>
                        </a:spcBef>
                        <a:spcAft>
                          <a:spcPts val="0"/>
                        </a:spcAft>
                      </a:pPr>
                      <a:r>
                        <a:rPr lang="en-US" sz="1600" b="1" dirty="0">
                          <a:effectLst/>
                        </a:rPr>
                        <a:t>Danger:</a:t>
                      </a:r>
                      <a:endParaRPr lang="en-GB" sz="1600" b="1" dirty="0">
                        <a:effectLst/>
                      </a:endParaRPr>
                    </a:p>
                    <a:p>
                      <a:pPr>
                        <a:lnSpc>
                          <a:spcPct val="107000"/>
                        </a:lnSpc>
                        <a:spcBef>
                          <a:spcPts val="400"/>
                        </a:spcBef>
                        <a:spcAft>
                          <a:spcPts val="0"/>
                        </a:spcAft>
                      </a:pPr>
                      <a:r>
                        <a:rPr lang="en-US" sz="1600" b="1" dirty="0">
                          <a:effectLst/>
                        </a:rPr>
                        <a:t>May damage the unborn child.</a:t>
                      </a:r>
                      <a:endParaRPr lang="en-GB" sz="1600" b="1" dirty="0">
                        <a:effectLst/>
                      </a:endParaRPr>
                    </a:p>
                    <a:p>
                      <a:pPr>
                        <a:lnSpc>
                          <a:spcPct val="107000"/>
                        </a:lnSpc>
                        <a:spcBef>
                          <a:spcPts val="400"/>
                        </a:spcBef>
                        <a:spcAft>
                          <a:spcPts val="0"/>
                        </a:spcAft>
                      </a:pPr>
                      <a:r>
                        <a:rPr lang="en-US" sz="1600" b="1" dirty="0">
                          <a:effectLst/>
                        </a:rPr>
                        <a:t>*May cause damage to organs (blood) through prolonged or repeated exposure</a:t>
                      </a:r>
                    </a:p>
                    <a:p>
                      <a:pPr>
                        <a:lnSpc>
                          <a:spcPct val="107000"/>
                        </a:lnSpc>
                        <a:spcBef>
                          <a:spcPts val="400"/>
                        </a:spcBef>
                        <a:spcAft>
                          <a:spcPts val="0"/>
                        </a:spcAft>
                      </a:pPr>
                      <a:r>
                        <a:rPr lang="en-US" sz="1600" dirty="0">
                          <a:effectLst/>
                        </a:rPr>
                        <a:t>(*phrase may or may not be applied depending on the active substance).</a:t>
                      </a:r>
                      <a:endParaRPr lang="en-GB" sz="1600" dirty="0">
                        <a:effectLst/>
                      </a:endParaRPr>
                    </a:p>
                    <a:p>
                      <a:pPr>
                        <a:lnSpc>
                          <a:spcPct val="107000"/>
                        </a:lnSpc>
                        <a:spcBef>
                          <a:spcPts val="400"/>
                        </a:spcBef>
                        <a:spcAft>
                          <a:spcPts val="0"/>
                        </a:spcAft>
                      </a:pPr>
                      <a:r>
                        <a:rPr lang="en-US" sz="1100" dirty="0">
                          <a:effectLst/>
                          <a:highlight>
                            <a:srgbClr val="FFFF00"/>
                          </a:highlight>
                        </a:rPr>
                        <a:t> </a:t>
                      </a:r>
                      <a:endParaRPr lang="en-GB" sz="1200" b="1" dirty="0">
                        <a:solidFill>
                          <a:srgbClr val="4472C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2844278"/>
                  </a:ext>
                </a:extLst>
              </a:tr>
            </a:tbl>
          </a:graphicData>
        </a:graphic>
      </p:graphicFrame>
      <p:sp>
        <p:nvSpPr>
          <p:cNvPr id="11" name="Rectangle 5">
            <a:extLst>
              <a:ext uri="{FF2B5EF4-FFF2-40B4-BE49-F238E27FC236}">
                <a16:creationId xmlns:a16="http://schemas.microsoft.com/office/drawing/2014/main" id="{C235CF31-5951-45A3-A4F3-BEB080C3CFBA}"/>
              </a:ext>
            </a:extLst>
          </p:cNvPr>
          <p:cNvSpPr>
            <a:spLocks noChangeArrowheads="1"/>
          </p:cNvSpPr>
          <p:nvPr/>
        </p:nvSpPr>
        <p:spPr bwMode="auto">
          <a:xfrm>
            <a:off x="2095500" y="299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1028" name="Picture 1">
            <a:extLst>
              <a:ext uri="{FF2B5EF4-FFF2-40B4-BE49-F238E27FC236}">
                <a16:creationId xmlns:a16="http://schemas.microsoft.com/office/drawing/2014/main" id="{21F7FC71-AA45-4B38-90A8-91F7D482D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999" y="2697253"/>
            <a:ext cx="1100418" cy="105709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a:extLst>
              <a:ext uri="{FF2B5EF4-FFF2-40B4-BE49-F238E27FC236}">
                <a16:creationId xmlns:a16="http://schemas.microsoft.com/office/drawing/2014/main" id="{FDFCF0DA-8D16-4654-BA33-5494AA654AF7}"/>
              </a:ext>
            </a:extLst>
          </p:cNvPr>
          <p:cNvSpPr>
            <a:spLocks noChangeArrowheads="1"/>
          </p:cNvSpPr>
          <p:nvPr/>
        </p:nvSpPr>
        <p:spPr bwMode="auto">
          <a:xfrm>
            <a:off x="2095500" y="345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262024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6" end="6"/>
                                            </p:txEl>
                                          </p:spTgt>
                                        </p:tgtEl>
                                        <p:attrNameLst>
                                          <p:attrName>style.visibility</p:attrName>
                                        </p:attrNameLst>
                                      </p:cBhvr>
                                      <p:to>
                                        <p:strVal val="visible"/>
                                      </p:to>
                                    </p:set>
                                    <p:animEffect transition="in" filter="fade">
                                      <p:cBhvr>
                                        <p:cTn id="12"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GB" dirty="0"/>
              <a:t>No amateur use of rodenticides classified as Toxic to Reproduction</a:t>
            </a:r>
          </a:p>
        </p:txBody>
      </p:sp>
      <p:sp>
        <p:nvSpPr>
          <p:cNvPr id="7171" name="Content Placeholder 5"/>
          <p:cNvSpPr>
            <a:spLocks noGrp="1"/>
          </p:cNvSpPr>
          <p:nvPr>
            <p:ph idx="1"/>
          </p:nvPr>
        </p:nvSpPr>
        <p:spPr>
          <a:xfrm>
            <a:off x="385763" y="1409700"/>
            <a:ext cx="8565054" cy="4870450"/>
          </a:xfrm>
        </p:spPr>
        <p:txBody>
          <a:bodyPr/>
          <a:lstStyle/>
          <a:p>
            <a:pPr eaLnBrk="1" hangingPunct="1"/>
            <a:r>
              <a:rPr lang="en-GB" altLang="en-US" sz="2400" dirty="0"/>
              <a:t>Amateur use withdrawn unless containing &lt;0.003% (30 ppm) active substance</a:t>
            </a:r>
          </a:p>
          <a:p>
            <a:pPr eaLnBrk="1" hangingPunct="1"/>
            <a:r>
              <a:rPr lang="en-GB" altLang="en-US" sz="2400" dirty="0"/>
              <a:t>30 ppm is the Specific Concentration Limit</a:t>
            </a:r>
          </a:p>
          <a:p>
            <a:pPr eaLnBrk="1" hangingPunct="1"/>
            <a:r>
              <a:rPr lang="en-GB" altLang="en-US" sz="2400" dirty="0"/>
              <a:t>It is a concentration of 0.003%</a:t>
            </a:r>
          </a:p>
          <a:p>
            <a:pPr eaLnBrk="1" hangingPunct="1"/>
            <a:endParaRPr lang="en-GB" altLang="en-US" sz="2400" dirty="0"/>
          </a:p>
          <a:p>
            <a:pPr eaLnBrk="1" hangingPunct="1"/>
            <a:endParaRPr lang="en-GB" altLang="en-US" sz="2400" dirty="0"/>
          </a:p>
          <a:p>
            <a:pPr eaLnBrk="1" hangingPunct="1"/>
            <a:endParaRPr lang="en-GB" altLang="en-US" sz="2400" dirty="0"/>
          </a:p>
          <a:p>
            <a:pPr marL="0" indent="0" eaLnBrk="1" hangingPunct="1">
              <a:buNone/>
            </a:pPr>
            <a:endParaRPr lang="en-GB" altLang="en-US" sz="2400" dirty="0"/>
          </a:p>
          <a:p>
            <a:pPr marL="0" indent="0" eaLnBrk="1" hangingPunct="1">
              <a:buNone/>
            </a:pPr>
            <a:endParaRPr lang="en-GB" altLang="en-US" sz="2400" dirty="0"/>
          </a:p>
        </p:txBody>
      </p:sp>
      <p:pic>
        <p:nvPicPr>
          <p:cNvPr id="6" name="Picture 2">
            <a:extLst>
              <a:ext uri="{FF2B5EF4-FFF2-40B4-BE49-F238E27FC236}">
                <a16:creationId xmlns:a16="http://schemas.microsoft.com/office/drawing/2014/main" id="{1D363EE5-A0FE-4D23-962E-F06FE34F01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0067" y="3442225"/>
            <a:ext cx="2888261" cy="193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EC94410F-48F1-42DF-AA9C-F1DDB579089A}"/>
              </a:ext>
            </a:extLst>
          </p:cNvPr>
          <p:cNvSpPr/>
          <p:nvPr/>
        </p:nvSpPr>
        <p:spPr>
          <a:xfrm>
            <a:off x="3776515" y="2681624"/>
            <a:ext cx="2888261" cy="3477875"/>
          </a:xfrm>
          <a:prstGeom prst="rect">
            <a:avLst/>
          </a:prstGeom>
        </p:spPr>
        <p:txBody>
          <a:bodyPr wrap="square">
            <a:spAutoFit/>
          </a:bodyPr>
          <a:lstStyle/>
          <a:p>
            <a:pPr lvl="0" algn="ctr" fontAlgn="base">
              <a:spcBef>
                <a:spcPct val="0"/>
              </a:spcBef>
              <a:spcAft>
                <a:spcPct val="0"/>
              </a:spcAft>
            </a:pPr>
            <a:r>
              <a:rPr lang="en-GB" altLang="en-US" sz="22000" dirty="0">
                <a:solidFill>
                  <a:srgbClr val="FF0000"/>
                </a:solidFill>
                <a:effectLst>
                  <a:outerShdw blurRad="38100" dist="38100" dir="2700000" algn="tl">
                    <a:srgbClr val="000000">
                      <a:alpha val="43137"/>
                    </a:srgbClr>
                  </a:outerShdw>
                </a:effectLst>
                <a:latin typeface="Arial" charset="0"/>
                <a:cs typeface="Arial" charset="0"/>
              </a:rPr>
              <a:t>X</a:t>
            </a:r>
            <a:endParaRPr lang="en-GB" altLang="en-US" sz="22000" dirty="0">
              <a:solidFill>
                <a:srgbClr val="000000"/>
              </a:solidFill>
              <a:effectLst>
                <a:outerShdw blurRad="38100" dist="38100" dir="2700000" algn="tl">
                  <a:srgbClr val="000000">
                    <a:alpha val="43137"/>
                  </a:srgbClr>
                </a:outerShdw>
              </a:effectLst>
              <a:latin typeface="Times New Roman" charset="0"/>
              <a:cs typeface="Times New Roman" charset="0"/>
            </a:endParaRPr>
          </a:p>
        </p:txBody>
      </p:sp>
    </p:spTree>
    <p:extLst>
      <p:ext uri="{BB962C8B-B14F-4D97-AF65-F5344CB8AC3E}">
        <p14:creationId xmlns:p14="http://schemas.microsoft.com/office/powerpoint/2010/main" val="184621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1" end="1"/>
                                            </p:txEl>
                                          </p:spTgt>
                                        </p:tgtEl>
                                        <p:attrNameLst>
                                          <p:attrName>style.visibility</p:attrName>
                                        </p:attrNameLst>
                                      </p:cBhvr>
                                      <p:to>
                                        <p:strVal val="visible"/>
                                      </p:to>
                                    </p:set>
                                    <p:animEffect transition="in" filter="fade">
                                      <p:cBhvr>
                                        <p:cTn id="22" dur="500"/>
                                        <p:tgtEl>
                                          <p:spTgt spid="717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2" end="2"/>
                                            </p:txEl>
                                          </p:spTgt>
                                        </p:tgtEl>
                                        <p:attrNameLst>
                                          <p:attrName>style.visibility</p:attrName>
                                        </p:attrNameLst>
                                      </p:cBhvr>
                                      <p:to>
                                        <p:strVal val="visible"/>
                                      </p:to>
                                    </p:set>
                                    <p:animEffect transition="in" filter="fade">
                                      <p:cBhvr>
                                        <p:cTn id="2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1438"/>
            <a:ext cx="8839200" cy="1143001"/>
          </a:xfrm>
        </p:spPr>
        <p:txBody>
          <a:bodyPr/>
          <a:lstStyle/>
          <a:p>
            <a:pPr eaLnBrk="1" hangingPunct="1">
              <a:defRPr/>
            </a:pPr>
            <a:r>
              <a:rPr lang="en-GB" dirty="0"/>
              <a:t>Professional use of rodenticides classified as Toxic to Reproduction</a:t>
            </a:r>
          </a:p>
        </p:txBody>
      </p:sp>
      <p:sp>
        <p:nvSpPr>
          <p:cNvPr id="7171" name="Content Placeholder 5"/>
          <p:cNvSpPr>
            <a:spLocks noGrp="1"/>
          </p:cNvSpPr>
          <p:nvPr>
            <p:ph idx="1"/>
          </p:nvPr>
        </p:nvSpPr>
        <p:spPr>
          <a:xfrm>
            <a:off x="385764" y="1409700"/>
            <a:ext cx="8590812" cy="4870450"/>
          </a:xfrm>
        </p:spPr>
        <p:txBody>
          <a:bodyPr/>
          <a:lstStyle/>
          <a:p>
            <a:pPr eaLnBrk="1" hangingPunct="1"/>
            <a:r>
              <a:rPr lang="en-GB" altLang="en-US" sz="2400" dirty="0"/>
              <a:t>Professional use of SGARs (and FGARs) at </a:t>
            </a:r>
            <a:r>
              <a:rPr lang="en-GB" altLang="en-US" sz="2400"/>
              <a:t>a concentration of </a:t>
            </a:r>
            <a:r>
              <a:rPr lang="en-GB" dirty="0"/>
              <a:t>≥</a:t>
            </a:r>
            <a:r>
              <a:rPr lang="en-GB" altLang="en-US" sz="2400" dirty="0"/>
              <a:t>0.003% can continue</a:t>
            </a:r>
          </a:p>
          <a:p>
            <a:pPr eaLnBrk="1" hangingPunct="1"/>
            <a:r>
              <a:rPr lang="en-GB" altLang="en-US" sz="2400" dirty="0"/>
              <a:t>Many SGAR products available contain 0.005% (50 ppm) of active substance</a:t>
            </a:r>
          </a:p>
          <a:p>
            <a:pPr eaLnBrk="1" hangingPunct="1"/>
            <a:r>
              <a:rPr lang="en-GB" altLang="en-US" sz="2400" dirty="0"/>
              <a:t>…what about employee &amp; client reactions?</a:t>
            </a:r>
          </a:p>
          <a:p>
            <a:pPr eaLnBrk="1" hangingPunct="1"/>
            <a:r>
              <a:rPr lang="en-GB" altLang="en-US" sz="2400" dirty="0"/>
              <a:t>Is &lt;0.003% preferable? Will not be classified as toxic to reproduction…</a:t>
            </a:r>
          </a:p>
          <a:p>
            <a:pPr eaLnBrk="1" hangingPunct="1"/>
            <a:endParaRPr lang="en-GB" altLang="en-US" sz="2400" dirty="0"/>
          </a:p>
          <a:p>
            <a:pPr marL="0" indent="0" eaLnBrk="1" hangingPunct="1">
              <a:buNone/>
            </a:pPr>
            <a:endParaRPr lang="en-GB" altLang="en-US" sz="2400" dirty="0"/>
          </a:p>
        </p:txBody>
      </p:sp>
    </p:spTree>
    <p:extLst>
      <p:ext uri="{BB962C8B-B14F-4D97-AF65-F5344CB8AC3E}">
        <p14:creationId xmlns:p14="http://schemas.microsoft.com/office/powerpoint/2010/main" val="383116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GB" dirty="0"/>
              <a:t>Impacts on the pest control industry</a:t>
            </a:r>
          </a:p>
        </p:txBody>
      </p:sp>
      <p:sp>
        <p:nvSpPr>
          <p:cNvPr id="7171" name="Content Placeholder 5"/>
          <p:cNvSpPr>
            <a:spLocks noGrp="1"/>
          </p:cNvSpPr>
          <p:nvPr>
            <p:ph idx="1"/>
          </p:nvPr>
        </p:nvSpPr>
        <p:spPr>
          <a:xfrm>
            <a:off x="385763" y="1409700"/>
            <a:ext cx="8334375" cy="4870450"/>
          </a:xfrm>
        </p:spPr>
        <p:txBody>
          <a:bodyPr/>
          <a:lstStyle/>
          <a:p>
            <a:pPr eaLnBrk="1" hangingPunct="1"/>
            <a:r>
              <a:rPr lang="en-GB" altLang="en-US" sz="2400" dirty="0"/>
              <a:t>Potential reduction in efficacy of SGARs at &lt;0.003%?</a:t>
            </a:r>
          </a:p>
          <a:p>
            <a:pPr eaLnBrk="1" hangingPunct="1"/>
            <a:endParaRPr lang="en-GB" altLang="en-US" sz="2400" dirty="0"/>
          </a:p>
          <a:p>
            <a:pPr eaLnBrk="1" hangingPunct="1"/>
            <a:r>
              <a:rPr lang="en-GB" altLang="en-US" sz="2400" dirty="0"/>
              <a:t>Two lines of products, at (usually) 0.005% and &lt;0.003%? – professionals must make a reasoned choice</a:t>
            </a:r>
          </a:p>
          <a:p>
            <a:pPr eaLnBrk="1" hangingPunct="1"/>
            <a:endParaRPr lang="en-GB" altLang="en-US" sz="2400" dirty="0"/>
          </a:p>
          <a:p>
            <a:pPr eaLnBrk="1" hangingPunct="1"/>
            <a:r>
              <a:rPr lang="en-GB" altLang="en-US" sz="2400" dirty="0"/>
              <a:t>Note: some rodenticides already at 0.0025%</a:t>
            </a:r>
          </a:p>
          <a:p>
            <a:pPr eaLnBrk="1" hangingPunct="1"/>
            <a:endParaRPr lang="en-GB" altLang="en-US" sz="2400" dirty="0"/>
          </a:p>
          <a:p>
            <a:pPr marL="0" indent="0" eaLnBrk="1" hangingPunct="1">
              <a:buNone/>
            </a:pPr>
            <a:endParaRPr lang="en-GB" altLang="en-US" sz="2400" dirty="0"/>
          </a:p>
        </p:txBody>
      </p:sp>
    </p:spTree>
    <p:extLst>
      <p:ext uri="{BB962C8B-B14F-4D97-AF65-F5344CB8AC3E}">
        <p14:creationId xmlns:p14="http://schemas.microsoft.com/office/powerpoint/2010/main" val="338593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1438"/>
            <a:ext cx="8590844" cy="1143001"/>
          </a:xfrm>
        </p:spPr>
        <p:txBody>
          <a:bodyPr/>
          <a:lstStyle/>
          <a:p>
            <a:pPr eaLnBrk="1" hangingPunct="1">
              <a:defRPr/>
            </a:pPr>
            <a:r>
              <a:rPr lang="en-GB" dirty="0"/>
              <a:t>Summary points – Toxic to Reproduction</a:t>
            </a:r>
          </a:p>
        </p:txBody>
      </p:sp>
      <p:sp>
        <p:nvSpPr>
          <p:cNvPr id="7171" name="Content Placeholder 5"/>
          <p:cNvSpPr>
            <a:spLocks noGrp="1"/>
          </p:cNvSpPr>
          <p:nvPr>
            <p:ph idx="1"/>
          </p:nvPr>
        </p:nvSpPr>
        <p:spPr>
          <a:xfrm>
            <a:off x="385763" y="1059740"/>
            <a:ext cx="8334375" cy="5328725"/>
          </a:xfrm>
        </p:spPr>
        <p:txBody>
          <a:bodyPr/>
          <a:lstStyle/>
          <a:p>
            <a:pPr eaLnBrk="1" hangingPunct="1"/>
            <a:r>
              <a:rPr lang="en-GB" altLang="en-US" sz="2400" dirty="0"/>
              <a:t>A European Committee has reclassified rodenticides</a:t>
            </a:r>
          </a:p>
          <a:p>
            <a:pPr eaLnBrk="1" hangingPunct="1"/>
            <a:r>
              <a:rPr lang="en-GB" sz="2400" dirty="0"/>
              <a:t>≥ </a:t>
            </a:r>
            <a:r>
              <a:rPr lang="en-GB" altLang="en-US" sz="2400" dirty="0"/>
              <a:t>0.003% =</a:t>
            </a:r>
          </a:p>
          <a:p>
            <a:pPr eaLnBrk="1" hangingPunct="1"/>
            <a:endParaRPr lang="en-GB" altLang="en-US" sz="2400" dirty="0"/>
          </a:p>
          <a:p>
            <a:pPr eaLnBrk="1" hangingPunct="1"/>
            <a:endParaRPr lang="en-GB" altLang="en-US" sz="2400" dirty="0"/>
          </a:p>
          <a:p>
            <a:pPr eaLnBrk="1" hangingPunct="1"/>
            <a:r>
              <a:rPr lang="en-GB" altLang="en-US" sz="2400" dirty="0"/>
              <a:t>Some recipients of pest control services may be concerned</a:t>
            </a:r>
          </a:p>
          <a:p>
            <a:pPr eaLnBrk="1" hangingPunct="1"/>
            <a:r>
              <a:rPr lang="en-GB" altLang="en-US" sz="2400" dirty="0"/>
              <a:t>Minimise any risk by </a:t>
            </a:r>
            <a:r>
              <a:rPr lang="en-US" sz="2400" kern="1200" dirty="0"/>
              <a:t>using the product according to the label instructions</a:t>
            </a:r>
            <a:endParaRPr lang="en-GB" altLang="en-US" sz="2400" dirty="0"/>
          </a:p>
          <a:p>
            <a:pPr eaLnBrk="1" hangingPunct="1"/>
            <a:r>
              <a:rPr lang="en-GB" altLang="en-US" sz="2400" dirty="0"/>
              <a:t>Lower strength products (&lt;0.003%) are </a:t>
            </a:r>
            <a:r>
              <a:rPr lang="en-GB" altLang="en-US" sz="2400" i="1" dirty="0"/>
              <a:t>not </a:t>
            </a:r>
            <a:r>
              <a:rPr lang="en-GB" altLang="en-US" sz="2400" dirty="0"/>
              <a:t>reclassified</a:t>
            </a:r>
          </a:p>
          <a:p>
            <a:pPr eaLnBrk="1" hangingPunct="1"/>
            <a:endParaRPr lang="en-GB" altLang="en-US" sz="2400" dirty="0"/>
          </a:p>
          <a:p>
            <a:pPr marL="0" indent="0" eaLnBrk="1" hangingPunct="1">
              <a:buNone/>
            </a:pPr>
            <a:endParaRPr lang="en-GB" altLang="en-US" sz="2400" dirty="0"/>
          </a:p>
        </p:txBody>
      </p:sp>
      <p:pic>
        <p:nvPicPr>
          <p:cNvPr id="2" name="Picture 1">
            <a:extLst>
              <a:ext uri="{FF2B5EF4-FFF2-40B4-BE49-F238E27FC236}">
                <a16:creationId xmlns:a16="http://schemas.microsoft.com/office/drawing/2014/main" id="{B71EF62B-4832-4220-8075-FB8D66E6AC27}"/>
              </a:ext>
            </a:extLst>
          </p:cNvPr>
          <p:cNvPicPr>
            <a:picLocks noChangeAspect="1"/>
          </p:cNvPicPr>
          <p:nvPr/>
        </p:nvPicPr>
        <p:blipFill>
          <a:blip r:embed="rId3"/>
          <a:stretch>
            <a:fillRect/>
          </a:stretch>
        </p:blipFill>
        <p:spPr>
          <a:xfrm>
            <a:off x="2723279" y="1482105"/>
            <a:ext cx="5783111" cy="1801462"/>
          </a:xfrm>
          <a:prstGeom prst="rect">
            <a:avLst/>
          </a:prstGeom>
        </p:spPr>
      </p:pic>
      <p:pic>
        <p:nvPicPr>
          <p:cNvPr id="6" name="Picture 1">
            <a:extLst>
              <a:ext uri="{FF2B5EF4-FFF2-40B4-BE49-F238E27FC236}">
                <a16:creationId xmlns:a16="http://schemas.microsoft.com/office/drawing/2014/main" id="{AB9DF14A-216B-4AA7-B85F-9353575DA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568" y="1504683"/>
            <a:ext cx="716632" cy="68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9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500"/>
                                        <p:tgtEl>
                                          <p:spTgt spid="71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animEffect transition="in" filter="fade">
                                      <p:cBhvr>
                                        <p:cTn id="22" dur="500"/>
                                        <p:tgtEl>
                                          <p:spTgt spid="717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animEffect transition="in" filter="fade">
                                      <p:cBhvr>
                                        <p:cTn id="27"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GB" dirty="0"/>
              <a:t>Pack sizes: professionals</a:t>
            </a:r>
          </a:p>
        </p:txBody>
      </p:sp>
      <p:sp>
        <p:nvSpPr>
          <p:cNvPr id="7171" name="Content Placeholder 5"/>
          <p:cNvSpPr>
            <a:spLocks noGrp="1"/>
          </p:cNvSpPr>
          <p:nvPr>
            <p:ph idx="1"/>
          </p:nvPr>
        </p:nvSpPr>
        <p:spPr>
          <a:xfrm>
            <a:off x="385763" y="1409700"/>
            <a:ext cx="8191567" cy="4870450"/>
          </a:xfrm>
        </p:spPr>
        <p:txBody>
          <a:bodyPr/>
          <a:lstStyle/>
          <a:p>
            <a:pPr eaLnBrk="1" hangingPunct="1"/>
            <a:r>
              <a:rPr lang="en-GB" altLang="en-US" sz="2400" dirty="0"/>
              <a:t>Minimum pack size: 3kg  </a:t>
            </a:r>
            <a:br>
              <a:rPr lang="en-GB" altLang="en-US" sz="2400" dirty="0"/>
            </a:br>
            <a:r>
              <a:rPr lang="en-GB" altLang="en-US" sz="2400" dirty="0"/>
              <a:t>Smaller packs may be allowed for some products.  </a:t>
            </a:r>
          </a:p>
          <a:p>
            <a:pPr marL="0" indent="0" eaLnBrk="1" hangingPunct="1">
              <a:buNone/>
            </a:pPr>
            <a:endParaRPr lang="en-GB" altLang="en-US" sz="2400" dirty="0"/>
          </a:p>
          <a:p>
            <a:pPr eaLnBrk="1" hangingPunct="1"/>
            <a:r>
              <a:rPr lang="en-GB" sz="2400" dirty="0"/>
              <a:t>Maximum pack size: 10kg (loose grain baits only)</a:t>
            </a:r>
          </a:p>
          <a:p>
            <a:pPr eaLnBrk="1" hangingPunct="1"/>
            <a:endParaRPr lang="en-GB" sz="2400" dirty="0"/>
          </a:p>
          <a:p>
            <a:pPr eaLnBrk="1" hangingPunct="1"/>
            <a:r>
              <a:rPr lang="en-GB" altLang="en-US" sz="2400" dirty="0"/>
              <a:t>Pack size restrictions will be implemented Q1 – Q3 2018</a:t>
            </a:r>
          </a:p>
          <a:p>
            <a:pPr eaLnBrk="1" hangingPunct="1"/>
            <a:endParaRPr lang="en-GB" altLang="en-US" sz="2400" dirty="0"/>
          </a:p>
          <a:p>
            <a:pPr marL="0" indent="0" eaLnBrk="1" hangingPunct="1">
              <a:buNone/>
            </a:pPr>
            <a:endParaRPr lang="en-GB" altLang="en-US" sz="2400" dirty="0"/>
          </a:p>
        </p:txBody>
      </p:sp>
    </p:spTree>
    <p:extLst>
      <p:ext uri="{BB962C8B-B14F-4D97-AF65-F5344CB8AC3E}">
        <p14:creationId xmlns:p14="http://schemas.microsoft.com/office/powerpoint/2010/main" val="251816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GB" dirty="0"/>
              <a:t>Pack sizes: non-professionals </a:t>
            </a:r>
            <a:br>
              <a:rPr lang="en-GB" dirty="0"/>
            </a:br>
            <a:r>
              <a:rPr lang="en-GB" dirty="0"/>
              <a:t>(mice only)</a:t>
            </a:r>
          </a:p>
        </p:txBody>
      </p:sp>
      <p:sp>
        <p:nvSpPr>
          <p:cNvPr id="7171" name="Content Placeholder 5"/>
          <p:cNvSpPr>
            <a:spLocks noGrp="1"/>
          </p:cNvSpPr>
          <p:nvPr>
            <p:ph idx="1"/>
          </p:nvPr>
        </p:nvSpPr>
        <p:spPr>
          <a:xfrm>
            <a:off x="385763" y="1161342"/>
            <a:ext cx="8334375" cy="4870450"/>
          </a:xfrm>
        </p:spPr>
        <p:txBody>
          <a:bodyPr/>
          <a:lstStyle/>
          <a:p>
            <a:pPr eaLnBrk="1" hangingPunct="1"/>
            <a:r>
              <a:rPr lang="en-GB" altLang="en-US" sz="2400" dirty="0"/>
              <a:t>Grain, pellet, paste: max 50g</a:t>
            </a:r>
          </a:p>
          <a:p>
            <a:pPr eaLnBrk="1" hangingPunct="1">
              <a:buFont typeface="Wingdings" panose="05000000000000000000" pitchFamily="2" charset="2"/>
              <a:buChar char="Ø"/>
            </a:pPr>
            <a:r>
              <a:rPr lang="en-GB" altLang="en-US" sz="2400" dirty="0"/>
              <a:t>Loose baits (e.g. grains, pellets) must be supplied in sachets (or similar)</a:t>
            </a:r>
          </a:p>
          <a:p>
            <a:pPr eaLnBrk="1" hangingPunct="1"/>
            <a:endParaRPr lang="en-GB" sz="2400" dirty="0"/>
          </a:p>
          <a:p>
            <a:pPr eaLnBrk="1" hangingPunct="1"/>
            <a:endParaRPr lang="en-GB" altLang="en-US" sz="2400" dirty="0"/>
          </a:p>
          <a:p>
            <a:pPr eaLnBrk="1" hangingPunct="1"/>
            <a:endParaRPr lang="en-GB" altLang="en-US" sz="2400" dirty="0"/>
          </a:p>
          <a:p>
            <a:pPr eaLnBrk="1" hangingPunct="1"/>
            <a:r>
              <a:rPr lang="en-GB" altLang="en-US" sz="2400" dirty="0"/>
              <a:t>Wax block: max 100g</a:t>
            </a:r>
          </a:p>
          <a:p>
            <a:pPr eaLnBrk="1" hangingPunct="1"/>
            <a:endParaRPr lang="en-GB" altLang="en-US" sz="2400" dirty="0"/>
          </a:p>
          <a:p>
            <a:pPr marL="0" indent="0" eaLnBrk="1" hangingPunct="1">
              <a:buNone/>
            </a:pPr>
            <a:endParaRPr lang="en-GB" altLang="en-US" sz="2400" dirty="0"/>
          </a:p>
          <a:p>
            <a:pPr marL="0" indent="0" eaLnBrk="1" hangingPunct="1">
              <a:buNone/>
            </a:pPr>
            <a:endParaRPr lang="en-GB" altLang="en-US" sz="2400" dirty="0"/>
          </a:p>
        </p:txBody>
      </p:sp>
      <p:pic>
        <p:nvPicPr>
          <p:cNvPr id="4" name="Picture 4" descr="http://www.killgerm.com/onlinecatalogue/media/catalog/product/cache/1/image/500x500/9df78eab33525d08d6e5fb8d27136e95/5/5/554_contrac_rodenticide.png">
            <a:extLst>
              <a:ext uri="{FF2B5EF4-FFF2-40B4-BE49-F238E27FC236}">
                <a16:creationId xmlns:a16="http://schemas.microsoft.com/office/drawing/2014/main" id="{7050C3A7-D9E9-4FD1-817A-ECE0BBCCB2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406" y="1813492"/>
            <a:ext cx="2296800" cy="229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killgerm.com/onlinecatalogue/media/catalog/product/cache/1/image/500x500/9df78eab33525d08d6e5fb8d27136e95/5/5/556_deadline_mouse_bait_blocks.png">
            <a:extLst>
              <a:ext uri="{FF2B5EF4-FFF2-40B4-BE49-F238E27FC236}">
                <a16:creationId xmlns:a16="http://schemas.microsoft.com/office/drawing/2014/main" id="{3E6F1178-8A4A-4567-BCBD-68098B3D5C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348" y="3861934"/>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16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animEffect transition="in" filter="fade">
                                      <p:cBhvr>
                                        <p:cTn id="22" dur="500"/>
                                        <p:tgtEl>
                                          <p:spTgt spid="717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_BASF_CONVERTED_TO_TAGS" val="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1013</Words>
  <Application>Microsoft Macintosh PowerPoint</Application>
  <PresentationFormat>On-screen Show (4:3)</PresentationFormat>
  <Paragraphs>115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Times New Roman</vt:lpstr>
      <vt:lpstr>Wingdings</vt:lpstr>
      <vt:lpstr>Wingdings 2</vt:lpstr>
      <vt:lpstr>Default Design</vt:lpstr>
      <vt:lpstr>Changes to the Classification of Anticoagulants and Permitted Pack Sizes</vt:lpstr>
      <vt:lpstr>Anticoagulant classification change</vt:lpstr>
      <vt:lpstr>Rodenticide classification – when?</vt:lpstr>
      <vt:lpstr>No amateur use of rodenticides classified as Toxic to Reproduction</vt:lpstr>
      <vt:lpstr>Professional use of rodenticides classified as Toxic to Reproduction</vt:lpstr>
      <vt:lpstr>Impacts on the pest control industry</vt:lpstr>
      <vt:lpstr>Summary points – Toxic to Reproduction</vt:lpstr>
      <vt:lpstr>Pack sizes: professionals</vt:lpstr>
      <vt:lpstr>Pack sizes: non-professionals  (mice only)</vt:lpstr>
      <vt:lpstr>Pack sizes: non-professionals  (rats only, or mice and rats)</vt:lpstr>
      <vt:lpstr>Summary points – Pack Sizes</vt:lpstr>
    </vt:vector>
  </TitlesOfParts>
  <Company>Town and Country PR</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where the title of the presentation goes and can go onto more than one line</dc:title>
  <dc:creator>Des Vickers</dc:creator>
  <cp:lastModifiedBy>Robert Hayford</cp:lastModifiedBy>
  <cp:revision>242</cp:revision>
  <dcterms:created xsi:type="dcterms:W3CDTF">2005-04-18T14:11:42Z</dcterms:created>
  <dcterms:modified xsi:type="dcterms:W3CDTF">2018-07-30T13:54:11Z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_to_AIP">
    <vt:i4>0</vt:i4>
  </property>
</Properties>
</file>