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0"/>
  </p:notesMasterIdLst>
  <p:sldIdLst>
    <p:sldId id="259" r:id="rId2"/>
    <p:sldId id="260" r:id="rId3"/>
    <p:sldId id="261" r:id="rId4"/>
    <p:sldId id="265" r:id="rId5"/>
    <p:sldId id="266" r:id="rId6"/>
    <p:sldId id="262" r:id="rId7"/>
    <p:sldId id="264" r:id="rId8"/>
    <p:sldId id="267" r:id="rId9"/>
    <p:sldId id="269" r:id="rId10"/>
    <p:sldId id="270" r:id="rId11"/>
    <p:sldId id="271" r:id="rId12"/>
    <p:sldId id="277" r:id="rId13"/>
    <p:sldId id="278" r:id="rId14"/>
    <p:sldId id="272" r:id="rId15"/>
    <p:sldId id="273" r:id="rId16"/>
    <p:sldId id="279" r:id="rId17"/>
    <p:sldId id="280" r:id="rId18"/>
    <p:sldId id="276" r:id="rId19"/>
    <p:sldId id="283" r:id="rId20"/>
    <p:sldId id="284" r:id="rId21"/>
    <p:sldId id="281" r:id="rId22"/>
    <p:sldId id="282" r:id="rId23"/>
    <p:sldId id="285" r:id="rId24"/>
    <p:sldId id="286" r:id="rId25"/>
    <p:sldId id="288" r:id="rId26"/>
    <p:sldId id="287" r:id="rId27"/>
    <p:sldId id="274" r:id="rId28"/>
    <p:sldId id="275" r:id="rId29"/>
  </p:sldIdLst>
  <p:sldSz cx="24384000" cy="13716000"/>
  <p:notesSz cx="6858000" cy="9144000"/>
  <p:embeddedFontLst>
    <p:embeddedFont>
      <p:font typeface="Century Gothic" panose="020B0502020202020204" pitchFamily="34" charset="0"/>
      <p:regular r:id="rId31"/>
      <p:bold r:id="rId32"/>
      <p:italic r:id="rId33"/>
      <p:boldItalic r:id="rId34"/>
    </p:embeddedFont>
    <p:embeddedFont>
      <p:font typeface="Helvetica Neue" panose="020B0604020202020204" charset="0"/>
      <p:regular r:id="rId35"/>
      <p:bold r:id="rId36"/>
      <p:italic r:id="rId37"/>
      <p:boldItalic r:id="rId3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39" roundtripDataSignature="AMtx7miHaw4mzCpGxY7YCe0ihyi8P++CXg=="/>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8F8F8"/>
    <a:srgbClr val="000000"/>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0"/>
    <p:restoredTop sz="82323" autoAdjust="0"/>
  </p:normalViewPr>
  <p:slideViewPr>
    <p:cSldViewPr snapToGrid="0">
      <p:cViewPr varScale="1">
        <p:scale>
          <a:sx n="34" d="100"/>
          <a:sy n="34" d="100"/>
        </p:scale>
        <p:origin x="1267" y="96"/>
      </p:cViewPr>
      <p:guideLst/>
    </p:cSldViewPr>
  </p:slideViewPr>
  <p:notesTextViewPr>
    <p:cViewPr>
      <p:scale>
        <a:sx n="1" d="1"/>
        <a:sy n="1" d="1"/>
      </p:scale>
      <p:origin x="0" y="0"/>
    </p:cViewPr>
  </p:notesTextViewPr>
  <p:sorterViewPr>
    <p:cViewPr>
      <p:scale>
        <a:sx n="70" d="100"/>
        <a:sy n="70" d="100"/>
      </p:scale>
      <p:origin x="0" y="-53"/>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4.fntdata"/><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3.fntdata"/><Relationship Id="rId38" Type="http://schemas.openxmlformats.org/officeDocument/2006/relationships/font" Target="fonts/font8.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6.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font" Target="fonts/font5.fntdata"/><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1pPr>
            <a:lvl2pPr marL="914400" marR="0" lvl="1"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2pPr>
            <a:lvl3pPr marL="1371600" marR="0" lvl="2"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3pPr>
            <a:lvl4pPr marL="1828800" marR="0" lvl="3"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4pPr>
            <a:lvl5pPr marL="2286000" marR="0" lvl="4"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5pPr>
            <a:lvl6pPr marL="2743200" marR="0" lvl="5"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6pPr>
            <a:lvl7pPr marL="3200400" marR="0" lvl="6"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7pPr>
            <a:lvl8pPr marL="3657600" marR="0" lvl="7"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8pPr>
            <a:lvl9pPr marL="4114800" marR="0" lvl="8" indent="-228600" algn="l" rtl="0">
              <a:spcBef>
                <a:spcPts val="800"/>
              </a:spcBef>
              <a:spcAft>
                <a:spcPts val="0"/>
              </a:spcAft>
              <a:buSzPts val="1400"/>
              <a:buNone/>
              <a:defRPr sz="2400" b="0" i="0" u="none" strike="noStrike" cap="none">
                <a:latin typeface="Times New Roman"/>
                <a:ea typeface="Times New Roman"/>
                <a:cs typeface="Times New Roman"/>
                <a:sym typeface="Times New Roman"/>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Google Shape;62;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r>
              <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rPr>
              <a:t>Reading material for trainers and delegates is https://www.thinkwildlife.org/code-of-best-practice/ </a:t>
            </a: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endPar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endParaRP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r>
              <a:rPr lang="en-GB" dirty="0"/>
              <a:t>Trainers must familiarise themselves with the Q&amp;A details here, for each user group: https://www.thinkwildlife.org/training-certification/</a:t>
            </a: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endPar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endParaRP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r>
              <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rPr>
              <a:t>Follow CRRU UK press releases https://www.thinkwildlife.org/press-release/</a:t>
            </a: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endPar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endParaRP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r>
              <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rPr>
              <a:t>Trainers to be familiar with the resistance section of the CRRU UK Code of Best Practice.</a:t>
            </a: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endPar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endParaRP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r>
              <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rPr>
              <a:t>Tell delegates that further advice is available here https://www.rrag.uk/</a:t>
            </a:r>
          </a:p>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r>
              <a:rPr kumimoji="0" lang="en-GB" sz="2400" b="0" i="0" u="none" strike="noStrike" kern="0" cap="none" spc="0" normalizeH="0" baseline="0" noProof="0" dirty="0">
                <a:ln>
                  <a:noFill/>
                </a:ln>
                <a:solidFill>
                  <a:srgbClr val="000000"/>
                </a:solidFill>
                <a:effectLst/>
                <a:uLnTx/>
                <a:uFillTx/>
                <a:latin typeface="Times New Roman"/>
                <a:cs typeface="Times New Roman"/>
                <a:sym typeface="Times New Roman"/>
              </a:rPr>
              <a:t>And that resistance maps are found here https://rrac.info/</a:t>
            </a:r>
          </a:p>
          <a:p>
            <a:pPr marL="0" lvl="0" indent="0" algn="l" rtl="0">
              <a:spcBef>
                <a:spcPts val="800"/>
              </a:spcBef>
              <a:spcAft>
                <a:spcPts val="0"/>
              </a:spcAft>
              <a:buNone/>
            </a:pPr>
            <a:endParaRPr dirty="0"/>
          </a:p>
        </p:txBody>
      </p:sp>
      <p:sp>
        <p:nvSpPr>
          <p:cNvPr id="63" name="Google Shape;63;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95C9F445-A34D-5A04-B4CD-176E71F34700}"/>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F0533840-6AA2-8209-679D-C6D590163B52}"/>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D9E43931-5A62-7D45-2F30-7A603B321A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173044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5F8465EA-8E56-CC32-6A01-CC9F57A371F5}"/>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46B8C5D9-F82A-49C6-2C41-317023A3B2E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9E01E17A-B5BD-ED89-022A-814939E17CF0}"/>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0436586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C8BDB6BD-19D1-5851-1469-E0F7DCF71A57}"/>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8D38FB94-CAF2-2C24-4532-8DFDD9CFB1A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GB" dirty="0"/>
              <a:t>Only a cholecalciferol product has authorisation for open areas and waste dumps</a:t>
            </a:r>
            <a:endParaRPr dirty="0"/>
          </a:p>
        </p:txBody>
      </p:sp>
      <p:sp>
        <p:nvSpPr>
          <p:cNvPr id="70" name="Google Shape;70;p4:notes">
            <a:extLst>
              <a:ext uri="{FF2B5EF4-FFF2-40B4-BE49-F238E27FC236}">
                <a16:creationId xmlns:a16="http://schemas.microsoft.com/office/drawing/2014/main" id="{8F18D06F-AB08-4EBF-BA98-375292EEAE58}"/>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897458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8C6147E2-15C9-1B04-8986-346AD4E1988B}"/>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F4E3ECF3-1138-2367-6FB4-AE5A22170F4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800"/>
              </a:spcBef>
              <a:spcAft>
                <a:spcPts val="0"/>
              </a:spcAft>
              <a:buClr>
                <a:srgbClr val="000000"/>
              </a:buClr>
              <a:buSzPts val="1400"/>
              <a:buFont typeface="Arial"/>
              <a:buNone/>
              <a:tabLst/>
              <a:defRPr/>
            </a:pPr>
            <a:r>
              <a:rPr lang="en-GB" dirty="0"/>
              <a:t>Only a cholecalciferol product has authorisation for open areas and waste dumps</a:t>
            </a:r>
          </a:p>
          <a:p>
            <a:pPr marL="0" lvl="0" indent="0" algn="l" rtl="0">
              <a:spcBef>
                <a:spcPts val="800"/>
              </a:spcBef>
              <a:spcAft>
                <a:spcPts val="0"/>
              </a:spcAft>
              <a:buNone/>
            </a:pPr>
            <a:endParaRPr lang="en-GB" dirty="0"/>
          </a:p>
        </p:txBody>
      </p:sp>
      <p:sp>
        <p:nvSpPr>
          <p:cNvPr id="70" name="Google Shape;70;p4:notes">
            <a:extLst>
              <a:ext uri="{FF2B5EF4-FFF2-40B4-BE49-F238E27FC236}">
                <a16:creationId xmlns:a16="http://schemas.microsoft.com/office/drawing/2014/main" id="{A7A86478-0788-5979-F847-679158011C2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6016865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E3176C6C-E3C7-7C00-3EFE-F8782F33FE75}"/>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E25BAF40-9CB7-904B-4357-D7B335E0C99E}"/>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1D2E3E81-8F37-5AEC-4826-0045CCBBE7E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872327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3D3B92ED-9A4B-B38F-852E-7C905D1CC656}"/>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42A0F868-C41C-2C33-D229-EFEC3B7AE1A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843D659E-0365-0065-B9A7-1906BEBAAED9}"/>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310102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45BC4762-3984-0086-8221-00C956ED4E83}"/>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B354BB50-A9EB-001E-FE06-2D956AC080D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C92D6C2A-D93D-ADF6-B23A-0EC5E81714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23944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6152BCEC-BA5D-9DBD-174D-21BAF11418F6}"/>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841DFEF7-D37C-2D72-97ED-DB44DB087B9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2AC500BD-9D9D-11FE-F778-6122575AD697}"/>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29599731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a:extLst>
            <a:ext uri="{FF2B5EF4-FFF2-40B4-BE49-F238E27FC236}">
              <a16:creationId xmlns:a16="http://schemas.microsoft.com/office/drawing/2014/main" id="{75BD76FD-EF23-3992-03FC-9DE6E4D21EEE}"/>
            </a:ext>
          </a:extLst>
        </p:cNvPr>
        <p:cNvGrpSpPr/>
        <p:nvPr/>
      </p:nvGrpSpPr>
      <p:grpSpPr>
        <a:xfrm>
          <a:off x="0" y="0"/>
          <a:ext cx="0" cy="0"/>
          <a:chOff x="0" y="0"/>
          <a:chExt cx="0" cy="0"/>
        </a:xfrm>
      </p:grpSpPr>
      <p:sp>
        <p:nvSpPr>
          <p:cNvPr id="86" name="Google Shape;86;p6:notes">
            <a:extLst>
              <a:ext uri="{FF2B5EF4-FFF2-40B4-BE49-F238E27FC236}">
                <a16:creationId xmlns:a16="http://schemas.microsoft.com/office/drawing/2014/main" id="{777A476B-6FC8-C0C0-3263-1F362BB08C6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GB" dirty="0"/>
              <a:t>Trainers must familiarise themselves with the Q&amp;A details here, for each user group: https://www.thinkwildlife.org/training-certification/</a:t>
            </a:r>
            <a:endParaRPr dirty="0"/>
          </a:p>
        </p:txBody>
      </p:sp>
      <p:sp>
        <p:nvSpPr>
          <p:cNvPr id="87" name="Google Shape;87;p6:notes">
            <a:extLst>
              <a:ext uri="{FF2B5EF4-FFF2-40B4-BE49-F238E27FC236}">
                <a16:creationId xmlns:a16="http://schemas.microsoft.com/office/drawing/2014/main" id="{17F8596C-1B41-14D2-D1D5-3D5039BCDC8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781941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187DAA0E-9597-B5E0-B89A-513A286D34FD}"/>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92F37381-8E3C-DEB5-8926-F84E5C1FEAB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GB" dirty="0"/>
              <a:t>The presenter should introduce this slide as capturing the outstanding update points, noting that the following have already been covered.</a:t>
            </a:r>
          </a:p>
          <a:p>
            <a:pPr marL="0" lvl="0" indent="0" algn="l" rtl="0">
              <a:spcBef>
                <a:spcPts val="800"/>
              </a:spcBef>
              <a:spcAft>
                <a:spcPts val="0"/>
              </a:spcAft>
              <a:buNone/>
            </a:pPr>
            <a:r>
              <a:rPr lang="en-GB" dirty="0"/>
              <a:t>Nigel Cheeseright noted as the Chair of CRRU UK</a:t>
            </a:r>
          </a:p>
          <a:p>
            <a:pPr marL="0" lvl="0" indent="0" algn="l" rtl="0">
              <a:spcBef>
                <a:spcPts val="800"/>
              </a:spcBef>
              <a:spcAft>
                <a:spcPts val="0"/>
              </a:spcAft>
              <a:buNone/>
            </a:pPr>
            <a:r>
              <a:rPr lang="en-GB" dirty="0"/>
              <a:t>Availability of SGAR baits for use away from buildings</a:t>
            </a:r>
          </a:p>
          <a:p>
            <a:pPr marL="0" lvl="0" indent="0" algn="l" rtl="0">
              <a:spcBef>
                <a:spcPts val="800"/>
              </a:spcBef>
              <a:spcAft>
                <a:spcPts val="0"/>
              </a:spcAft>
              <a:buNone/>
            </a:pPr>
            <a:r>
              <a:rPr lang="en-GB" dirty="0"/>
              <a:t>Updated wording reference in and around buildings</a:t>
            </a:r>
          </a:p>
          <a:p>
            <a:pPr marL="0" lvl="0" indent="0" algn="l" rtl="0">
              <a:spcBef>
                <a:spcPts val="800"/>
              </a:spcBef>
              <a:spcAft>
                <a:spcPts val="0"/>
              </a:spcAft>
              <a:buNone/>
            </a:pPr>
            <a:r>
              <a:rPr lang="en-GB" dirty="0"/>
              <a:t>Definition of a building for the purpose of rodent pest management</a:t>
            </a:r>
          </a:p>
          <a:p>
            <a:pPr marL="0" lvl="0" indent="0" algn="l" rtl="0">
              <a:spcBef>
                <a:spcPts val="800"/>
              </a:spcBef>
              <a:spcAft>
                <a:spcPts val="0"/>
              </a:spcAft>
              <a:buNone/>
            </a:pPr>
            <a:r>
              <a:rPr lang="en-GB" dirty="0"/>
              <a:t>Definition of waste dumps</a:t>
            </a:r>
            <a:endParaRPr dirty="0"/>
          </a:p>
        </p:txBody>
      </p:sp>
      <p:sp>
        <p:nvSpPr>
          <p:cNvPr id="78" name="Google Shape;78;p5:notes">
            <a:extLst>
              <a:ext uri="{FF2B5EF4-FFF2-40B4-BE49-F238E27FC236}">
                <a16:creationId xmlns:a16="http://schemas.microsoft.com/office/drawing/2014/main" id="{94DA1B6E-D497-60B0-E471-6A07AF947DF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1849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p:cNvGrpSpPr/>
        <p:nvPr/>
      </p:nvGrpSpPr>
      <p:grpSpPr>
        <a:xfrm>
          <a:off x="0" y="0"/>
          <a:ext cx="0" cy="0"/>
          <a:chOff x="0" y="0"/>
          <a:chExt cx="0" cy="0"/>
        </a:xfrm>
      </p:grpSpPr>
      <p:sp>
        <p:nvSpPr>
          <p:cNvPr id="69" name="Google Shape;69;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1C5C8F5E-43B2-748C-AA30-A0C5E3171EC9}"/>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01A0A329-BEC5-DEA6-C95F-22E227EA29F8}"/>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8F9E3427-63A5-FCF3-2F3A-E311C83A6A5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8366587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103BE736-1248-09D9-DA1F-E7EE5A329D0D}"/>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98572517-03B8-D190-EFAF-4B6F0E37C5A6}"/>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E72FB04F-EF5B-6CC7-0139-D8276D59CA5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099383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15ECEF25-2F32-2E52-AFFD-140FFA99DAAB}"/>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95CCF2C4-E9B9-F91D-A5FF-3FABA047832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7292FB8F-504F-A70D-5460-87045D9F976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9709337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73FD3E84-9F97-34C3-2DB7-365C2157543C}"/>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CBA419F7-1C49-E482-C9DA-9ACA6B901BB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BEB4C10C-7BCA-82D4-D0E9-5007CC1EA67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731057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B74FC2C9-238D-154E-5F7F-4F1BE98D61C7}"/>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8DD4064D-0E93-FA04-2634-6B48A55E709C}"/>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017A8906-7763-88A3-9091-7F8064219864}"/>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8256372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8BB13886-920E-A839-5D95-E400B27757CE}"/>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7E955078-E82F-7DFE-27D4-2C3E2C5A264A}"/>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5FD86E35-2880-C59F-74A3-130A529CC5F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574867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A962E73D-56DE-B3F3-3467-AE507FD34DDE}"/>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EF230478-C339-F90E-0720-3C84B4BDDE90}"/>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GB" dirty="0"/>
              <a:t>Trainers / presenters to be familiar with the resistance section of the CRRU UK Code of Best Practice.</a:t>
            </a:r>
          </a:p>
          <a:p>
            <a:pPr marL="0" lvl="0" indent="0" algn="l" rtl="0">
              <a:spcBef>
                <a:spcPts val="800"/>
              </a:spcBef>
              <a:spcAft>
                <a:spcPts val="0"/>
              </a:spcAft>
              <a:buNone/>
            </a:pPr>
            <a:endParaRPr lang="en-GB" dirty="0"/>
          </a:p>
          <a:p>
            <a:pPr marL="0" lvl="0" indent="0" algn="l" rtl="0">
              <a:spcBef>
                <a:spcPts val="800"/>
              </a:spcBef>
              <a:spcAft>
                <a:spcPts val="0"/>
              </a:spcAft>
              <a:buNone/>
            </a:pPr>
            <a:r>
              <a:rPr lang="en-GB" dirty="0"/>
              <a:t>Tell delegates that further advice is available here https://www.rrag.uk/</a:t>
            </a:r>
          </a:p>
          <a:p>
            <a:pPr marL="0" lvl="0" indent="0" algn="l" rtl="0">
              <a:spcBef>
                <a:spcPts val="800"/>
              </a:spcBef>
              <a:spcAft>
                <a:spcPts val="0"/>
              </a:spcAft>
              <a:buNone/>
            </a:pPr>
            <a:r>
              <a:rPr lang="en-GB" dirty="0"/>
              <a:t>And that resistance maps are found here https://rrac.info/</a:t>
            </a:r>
            <a:endParaRPr dirty="0"/>
          </a:p>
        </p:txBody>
      </p:sp>
      <p:sp>
        <p:nvSpPr>
          <p:cNvPr id="70" name="Google Shape;70;p4:notes">
            <a:extLst>
              <a:ext uri="{FF2B5EF4-FFF2-40B4-BE49-F238E27FC236}">
                <a16:creationId xmlns:a16="http://schemas.microsoft.com/office/drawing/2014/main" id="{D99D40EA-C989-C7C0-4484-B8B350CAD69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498201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
          <a:extLst>
            <a:ext uri="{FF2B5EF4-FFF2-40B4-BE49-F238E27FC236}">
              <a16:creationId xmlns:a16="http://schemas.microsoft.com/office/drawing/2014/main" id="{0B532FFB-8838-8E57-7EF2-B01A4CAC1313}"/>
            </a:ext>
          </a:extLst>
        </p:cNvPr>
        <p:cNvGrpSpPr/>
        <p:nvPr/>
      </p:nvGrpSpPr>
      <p:grpSpPr>
        <a:xfrm>
          <a:off x="0" y="0"/>
          <a:ext cx="0" cy="0"/>
          <a:chOff x="0" y="0"/>
          <a:chExt cx="0" cy="0"/>
        </a:xfrm>
      </p:grpSpPr>
      <p:sp>
        <p:nvSpPr>
          <p:cNvPr id="69" name="Google Shape;69;p4:notes">
            <a:extLst>
              <a:ext uri="{FF2B5EF4-FFF2-40B4-BE49-F238E27FC236}">
                <a16:creationId xmlns:a16="http://schemas.microsoft.com/office/drawing/2014/main" id="{5639275B-E31B-AFB2-FE9E-97064566D211}"/>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0" name="Google Shape;70;p4:notes">
            <a:extLst>
              <a:ext uri="{FF2B5EF4-FFF2-40B4-BE49-F238E27FC236}">
                <a16:creationId xmlns:a16="http://schemas.microsoft.com/office/drawing/2014/main" id="{DA2DA342-6236-96EA-2E94-01081E4A068E}"/>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02906736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p:cNvGrpSpPr/>
        <p:nvPr/>
      </p:nvGrpSpPr>
      <p:grpSpPr>
        <a:xfrm>
          <a:off x="0" y="0"/>
          <a:ext cx="0" cy="0"/>
          <a:chOff x="0" y="0"/>
          <a:chExt cx="0" cy="0"/>
        </a:xfrm>
      </p:grpSpPr>
      <p:sp>
        <p:nvSpPr>
          <p:cNvPr id="77" name="Google Shape;77;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8" name="Google Shape;7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95F042F-1669-0469-E821-A4B4A6521609}"/>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66BA7741-9218-00C9-3221-98F63722FF97}"/>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8" name="Google Shape;78;p5:notes">
            <a:extLst>
              <a:ext uri="{FF2B5EF4-FFF2-40B4-BE49-F238E27FC236}">
                <a16:creationId xmlns:a16="http://schemas.microsoft.com/office/drawing/2014/main" id="{CAFEACF7-1B22-2E7E-66E7-17E6C984E0F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0520513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
          <a:extLst>
            <a:ext uri="{FF2B5EF4-FFF2-40B4-BE49-F238E27FC236}">
              <a16:creationId xmlns:a16="http://schemas.microsoft.com/office/drawing/2014/main" id="{32889238-8A71-360F-2DCE-8D8D76B6BC97}"/>
            </a:ext>
          </a:extLst>
        </p:cNvPr>
        <p:cNvGrpSpPr/>
        <p:nvPr/>
      </p:nvGrpSpPr>
      <p:grpSpPr>
        <a:xfrm>
          <a:off x="0" y="0"/>
          <a:ext cx="0" cy="0"/>
          <a:chOff x="0" y="0"/>
          <a:chExt cx="0" cy="0"/>
        </a:xfrm>
      </p:grpSpPr>
      <p:sp>
        <p:nvSpPr>
          <p:cNvPr id="77" name="Google Shape;77;p5:notes">
            <a:extLst>
              <a:ext uri="{FF2B5EF4-FFF2-40B4-BE49-F238E27FC236}">
                <a16:creationId xmlns:a16="http://schemas.microsoft.com/office/drawing/2014/main" id="{8DB5252E-F11E-5402-D07A-EE81FD8A965D}"/>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78" name="Google Shape;78;p5:notes">
            <a:extLst>
              <a:ext uri="{FF2B5EF4-FFF2-40B4-BE49-F238E27FC236}">
                <a16:creationId xmlns:a16="http://schemas.microsoft.com/office/drawing/2014/main" id="{43B2C819-78AA-DF4B-C20F-89665BCBD31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072933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87" name="Google Shape;87;p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164" name="Google Shape;164;p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a:extLst>
            <a:ext uri="{FF2B5EF4-FFF2-40B4-BE49-F238E27FC236}">
              <a16:creationId xmlns:a16="http://schemas.microsoft.com/office/drawing/2014/main" id="{DBA30FE9-1649-994A-B44D-18FA8167F75A}"/>
            </a:ext>
          </a:extLst>
        </p:cNvPr>
        <p:cNvGrpSpPr/>
        <p:nvPr/>
      </p:nvGrpSpPr>
      <p:grpSpPr>
        <a:xfrm>
          <a:off x="0" y="0"/>
          <a:ext cx="0" cy="0"/>
          <a:chOff x="0" y="0"/>
          <a:chExt cx="0" cy="0"/>
        </a:xfrm>
      </p:grpSpPr>
      <p:sp>
        <p:nvSpPr>
          <p:cNvPr id="163" name="Google Shape;163;p8:notes">
            <a:extLst>
              <a:ext uri="{FF2B5EF4-FFF2-40B4-BE49-F238E27FC236}">
                <a16:creationId xmlns:a16="http://schemas.microsoft.com/office/drawing/2014/main" id="{285DB060-FFEA-EC68-7C87-DC965BFC5215}"/>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r>
              <a:rPr lang="en-GB" dirty="0"/>
              <a:t>The highlighted point (in red) </a:t>
            </a:r>
            <a:r>
              <a:rPr lang="en-GB"/>
              <a:t>is explained here: </a:t>
            </a:r>
          </a:p>
          <a:p>
            <a:pPr marL="0" lvl="0" indent="0" algn="l" rtl="0">
              <a:spcBef>
                <a:spcPts val="800"/>
              </a:spcBef>
              <a:spcAft>
                <a:spcPts val="0"/>
              </a:spcAft>
              <a:buNone/>
            </a:pPr>
            <a:r>
              <a:rPr lang="en-GB" dirty="0"/>
              <a:t>https://www.thinkwildlife.org/latest-rodenticide-surveillance-finds-stubborn-barn-owl-residues/  </a:t>
            </a:r>
          </a:p>
          <a:p>
            <a:pPr marL="0" lvl="0" indent="0" algn="l" rtl="0">
              <a:spcBef>
                <a:spcPts val="800"/>
              </a:spcBef>
              <a:spcAft>
                <a:spcPts val="0"/>
              </a:spcAft>
              <a:buNone/>
            </a:pPr>
            <a:r>
              <a:rPr lang="en-GB" dirty="0"/>
              <a:t>https://www.thinkwildlife.org/ending-use-of-second-generation-anticoagulant-rodenticides-bromadiolone-and-difenacoum-away-from-buildings/</a:t>
            </a:r>
            <a:endParaRPr dirty="0"/>
          </a:p>
        </p:txBody>
      </p:sp>
      <p:sp>
        <p:nvSpPr>
          <p:cNvPr id="164" name="Google Shape;164;p8:notes">
            <a:extLst>
              <a:ext uri="{FF2B5EF4-FFF2-40B4-BE49-F238E27FC236}">
                <a16:creationId xmlns:a16="http://schemas.microsoft.com/office/drawing/2014/main" id="{98A9F48D-3AA3-AC87-4F3A-F1D693F8A615}"/>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784194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a:extLst>
            <a:ext uri="{FF2B5EF4-FFF2-40B4-BE49-F238E27FC236}">
              <a16:creationId xmlns:a16="http://schemas.microsoft.com/office/drawing/2014/main" id="{36538C7B-5C21-992B-D12A-F97AB9F31592}"/>
            </a:ext>
          </a:extLst>
        </p:cNvPr>
        <p:cNvGrpSpPr/>
        <p:nvPr/>
      </p:nvGrpSpPr>
      <p:grpSpPr>
        <a:xfrm>
          <a:off x="0" y="0"/>
          <a:ext cx="0" cy="0"/>
          <a:chOff x="0" y="0"/>
          <a:chExt cx="0" cy="0"/>
        </a:xfrm>
      </p:grpSpPr>
      <p:sp>
        <p:nvSpPr>
          <p:cNvPr id="62" name="Google Shape;62;p3:notes">
            <a:extLst>
              <a:ext uri="{FF2B5EF4-FFF2-40B4-BE49-F238E27FC236}">
                <a16:creationId xmlns:a16="http://schemas.microsoft.com/office/drawing/2014/main" id="{418DB475-B164-6B29-1129-0C2DA1F31739}"/>
              </a:ext>
            </a:extLst>
          </p:cNvPr>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800"/>
              </a:spcBef>
              <a:spcAft>
                <a:spcPts val="0"/>
              </a:spcAft>
              <a:buNone/>
            </a:pPr>
            <a:endParaRPr/>
          </a:p>
        </p:txBody>
      </p:sp>
      <p:sp>
        <p:nvSpPr>
          <p:cNvPr id="63" name="Google Shape;63;p3:notes">
            <a:extLst>
              <a:ext uri="{FF2B5EF4-FFF2-40B4-BE49-F238E27FC236}">
                <a16:creationId xmlns:a16="http://schemas.microsoft.com/office/drawing/2014/main" id="{67069ED6-32F6-E42A-0E4B-BB4E75614823}"/>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4963049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over Slide" type="tx">
  <p:cSld name="TITLE_AND_BODY">
    <p:spTree>
      <p:nvGrpSpPr>
        <p:cNvPr id="1" name="Shape 14"/>
        <p:cNvGrpSpPr/>
        <p:nvPr/>
      </p:nvGrpSpPr>
      <p:grpSpPr>
        <a:xfrm>
          <a:off x="0" y="0"/>
          <a:ext cx="0" cy="0"/>
          <a:chOff x="0" y="0"/>
          <a:chExt cx="0" cy="0"/>
        </a:xfrm>
      </p:grpSpPr>
      <p:pic>
        <p:nvPicPr>
          <p:cNvPr id="15" name="Google Shape;15;p10" descr="eagle.png"/>
          <p:cNvPicPr preferRelativeResize="0"/>
          <p:nvPr/>
        </p:nvPicPr>
        <p:blipFill rotWithShape="1">
          <a:blip r:embed="rId2">
            <a:alphaModFix/>
          </a:blip>
          <a:srcRect/>
          <a:stretch/>
        </p:blipFill>
        <p:spPr>
          <a:xfrm>
            <a:off x="-1" y="0"/>
            <a:ext cx="24384001" cy="13716001"/>
          </a:xfrm>
          <a:prstGeom prst="rect">
            <a:avLst/>
          </a:prstGeom>
          <a:noFill/>
          <a:ln>
            <a:noFill/>
          </a:ln>
        </p:spPr>
      </p:pic>
      <p:pic>
        <p:nvPicPr>
          <p:cNvPr id="16" name="Google Shape;16;p10" descr="ThinkWild-Logo-Colour.png"/>
          <p:cNvPicPr preferRelativeResize="0"/>
          <p:nvPr/>
        </p:nvPicPr>
        <p:blipFill rotWithShape="1">
          <a:blip r:embed="rId3">
            <a:alphaModFix/>
          </a:blip>
          <a:srcRect/>
          <a:stretch/>
        </p:blipFill>
        <p:spPr>
          <a:xfrm>
            <a:off x="20307895" y="604472"/>
            <a:ext cx="3406370" cy="1493608"/>
          </a:xfrm>
          <a:prstGeom prst="rect">
            <a:avLst/>
          </a:prstGeom>
          <a:noFill/>
          <a:ln>
            <a:noFill/>
          </a:ln>
        </p:spPr>
      </p:pic>
      <p:sp>
        <p:nvSpPr>
          <p:cNvPr id="17" name="Google Shape;17;p10"/>
          <p:cNvSpPr/>
          <p:nvPr/>
        </p:nvSpPr>
        <p:spPr>
          <a:xfrm rot="10800000">
            <a:off x="24198251" y="-16702"/>
            <a:ext cx="186973" cy="13716003"/>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8" name="Google Shape;18;p10"/>
          <p:cNvSpPr txBox="1">
            <a:spLocks noGrp="1"/>
          </p:cNvSpPr>
          <p:nvPr>
            <p:ph type="body" idx="1"/>
          </p:nvPr>
        </p:nvSpPr>
        <p:spPr>
          <a:xfrm>
            <a:off x="1314291" y="10188206"/>
            <a:ext cx="15711171" cy="2912786"/>
          </a:xfrm>
          <a:prstGeom prst="rect">
            <a:avLst/>
          </a:prstGeom>
          <a:noFill/>
          <a:ln>
            <a:noFill/>
          </a:ln>
        </p:spPr>
        <p:txBody>
          <a:bodyPr spcFirstLastPara="1" wrap="square" lIns="91425" tIns="91425" rIns="91425" bIns="91425" anchor="t" anchorCtr="0">
            <a:normAutofit/>
          </a:bodyPr>
          <a:lstStyle>
            <a:lvl1pPr marL="457200" lvl="0" indent="-325755" algn="l">
              <a:lnSpc>
                <a:spcPct val="100000"/>
              </a:lnSpc>
              <a:spcBef>
                <a:spcPts val="3400"/>
              </a:spcBef>
              <a:spcAft>
                <a:spcPts val="0"/>
              </a:spcAft>
              <a:buSzPts val="1530"/>
              <a:buChar char="⬛"/>
              <a:defRPr/>
            </a:lvl1pPr>
            <a:lvl2pPr marL="914400" lvl="1" indent="-342900" algn="l">
              <a:lnSpc>
                <a:spcPct val="100000"/>
              </a:lnSpc>
              <a:spcBef>
                <a:spcPts val="3400"/>
              </a:spcBef>
              <a:spcAft>
                <a:spcPts val="0"/>
              </a:spcAft>
              <a:buSzPts val="1800"/>
              <a:buChar char="–"/>
              <a:defRPr/>
            </a:lvl2pPr>
            <a:lvl3pPr marL="1371600" lvl="2" indent="-342900" algn="l">
              <a:lnSpc>
                <a:spcPct val="100000"/>
              </a:lnSpc>
              <a:spcBef>
                <a:spcPts val="3400"/>
              </a:spcBef>
              <a:spcAft>
                <a:spcPts val="0"/>
              </a:spcAft>
              <a:buSzPts val="1800"/>
              <a:buChar char="•"/>
              <a:defRPr/>
            </a:lvl3pPr>
            <a:lvl4pPr marL="1828800" lvl="3" indent="-342900" algn="l">
              <a:lnSpc>
                <a:spcPct val="100000"/>
              </a:lnSpc>
              <a:spcBef>
                <a:spcPts val="3400"/>
              </a:spcBef>
              <a:spcAft>
                <a:spcPts val="0"/>
              </a:spcAft>
              <a:buSzPts val="1800"/>
              <a:buChar char="–"/>
              <a:defRPr/>
            </a:lvl4pPr>
            <a:lvl5pPr marL="2286000" lvl="4" indent="-342900" algn="l">
              <a:lnSpc>
                <a:spcPct val="100000"/>
              </a:lnSpc>
              <a:spcBef>
                <a:spcPts val="3400"/>
              </a:spcBef>
              <a:spcAft>
                <a:spcPts val="0"/>
              </a:spcAft>
              <a:buSzPts val="1800"/>
              <a:buChar char="»"/>
              <a:defRPr/>
            </a:lvl5pPr>
            <a:lvl6pPr marL="2743200" lvl="5" indent="-342900" algn="l">
              <a:lnSpc>
                <a:spcPct val="100000"/>
              </a:lnSpc>
              <a:spcBef>
                <a:spcPts val="3400"/>
              </a:spcBef>
              <a:spcAft>
                <a:spcPts val="0"/>
              </a:spcAft>
              <a:buSzPts val="1800"/>
              <a:buChar char="»"/>
              <a:defRPr/>
            </a:lvl6pPr>
            <a:lvl7pPr marL="3200400" lvl="6" indent="-342900" algn="l">
              <a:lnSpc>
                <a:spcPct val="100000"/>
              </a:lnSpc>
              <a:spcBef>
                <a:spcPts val="3400"/>
              </a:spcBef>
              <a:spcAft>
                <a:spcPts val="0"/>
              </a:spcAft>
              <a:buSzPts val="1800"/>
              <a:buChar char="»"/>
              <a:defRPr/>
            </a:lvl7pPr>
            <a:lvl8pPr marL="3657600" lvl="7" indent="-342900" algn="l">
              <a:lnSpc>
                <a:spcPct val="100000"/>
              </a:lnSpc>
              <a:spcBef>
                <a:spcPts val="3400"/>
              </a:spcBef>
              <a:spcAft>
                <a:spcPts val="0"/>
              </a:spcAft>
              <a:buSzPts val="1800"/>
              <a:buChar char="»"/>
              <a:defRPr/>
            </a:lvl8pPr>
            <a:lvl9pPr marL="4114800" lvl="8" indent="-342900" algn="l">
              <a:lnSpc>
                <a:spcPct val="100000"/>
              </a:lnSpc>
              <a:spcBef>
                <a:spcPts val="3400"/>
              </a:spcBef>
              <a:spcAft>
                <a:spcPts val="0"/>
              </a:spcAft>
              <a:buSzPts val="1800"/>
              <a:buChar char="»"/>
              <a:defRPr/>
            </a:lvl9pPr>
          </a:lstStyle>
          <a:p>
            <a:endParaRPr/>
          </a:p>
        </p:txBody>
      </p:sp>
      <p:sp>
        <p:nvSpPr>
          <p:cNvPr id="19" name="Google Shape;19;p10"/>
          <p:cNvSpPr txBox="1">
            <a:spLocks noGrp="1"/>
          </p:cNvSpPr>
          <p:nvPr>
            <p:ph type="body" idx="2"/>
          </p:nvPr>
        </p:nvSpPr>
        <p:spPr>
          <a:xfrm>
            <a:off x="1258343" y="8540132"/>
            <a:ext cx="15008222" cy="1232993"/>
          </a:xfrm>
          <a:prstGeom prst="rect">
            <a:avLst/>
          </a:prstGeom>
          <a:noFill/>
          <a:ln>
            <a:noFill/>
          </a:ln>
        </p:spPr>
        <p:txBody>
          <a:bodyPr spcFirstLastPara="1" wrap="square" lIns="91425" tIns="91425" rIns="91425" bIns="91425" anchor="t" anchorCtr="0">
            <a:normAutofit/>
          </a:bodyPr>
          <a:lstStyle>
            <a:lvl1pPr marL="457200" lvl="0" indent="-325755" algn="l">
              <a:lnSpc>
                <a:spcPct val="100000"/>
              </a:lnSpc>
              <a:spcBef>
                <a:spcPts val="3400"/>
              </a:spcBef>
              <a:spcAft>
                <a:spcPts val="0"/>
              </a:spcAft>
              <a:buSzPts val="1530"/>
              <a:buChar char="⬛"/>
              <a:defRPr/>
            </a:lvl1pPr>
            <a:lvl2pPr marL="914400" lvl="1" indent="-342900" algn="l">
              <a:lnSpc>
                <a:spcPct val="100000"/>
              </a:lnSpc>
              <a:spcBef>
                <a:spcPts val="3400"/>
              </a:spcBef>
              <a:spcAft>
                <a:spcPts val="0"/>
              </a:spcAft>
              <a:buSzPts val="1800"/>
              <a:buChar char="–"/>
              <a:defRPr/>
            </a:lvl2pPr>
            <a:lvl3pPr marL="1371600" lvl="2" indent="-342900" algn="l">
              <a:lnSpc>
                <a:spcPct val="100000"/>
              </a:lnSpc>
              <a:spcBef>
                <a:spcPts val="3400"/>
              </a:spcBef>
              <a:spcAft>
                <a:spcPts val="0"/>
              </a:spcAft>
              <a:buSzPts val="1800"/>
              <a:buChar char="•"/>
              <a:defRPr/>
            </a:lvl3pPr>
            <a:lvl4pPr marL="1828800" lvl="3" indent="-342900" algn="l">
              <a:lnSpc>
                <a:spcPct val="100000"/>
              </a:lnSpc>
              <a:spcBef>
                <a:spcPts val="3400"/>
              </a:spcBef>
              <a:spcAft>
                <a:spcPts val="0"/>
              </a:spcAft>
              <a:buSzPts val="1800"/>
              <a:buChar char="–"/>
              <a:defRPr/>
            </a:lvl4pPr>
            <a:lvl5pPr marL="2286000" lvl="4" indent="-342900" algn="l">
              <a:lnSpc>
                <a:spcPct val="100000"/>
              </a:lnSpc>
              <a:spcBef>
                <a:spcPts val="3400"/>
              </a:spcBef>
              <a:spcAft>
                <a:spcPts val="0"/>
              </a:spcAft>
              <a:buSzPts val="1800"/>
              <a:buChar char="»"/>
              <a:defRPr/>
            </a:lvl5pPr>
            <a:lvl6pPr marL="2743200" lvl="5" indent="-342900" algn="l">
              <a:lnSpc>
                <a:spcPct val="100000"/>
              </a:lnSpc>
              <a:spcBef>
                <a:spcPts val="3400"/>
              </a:spcBef>
              <a:spcAft>
                <a:spcPts val="0"/>
              </a:spcAft>
              <a:buSzPts val="1800"/>
              <a:buChar char="»"/>
              <a:defRPr/>
            </a:lvl6pPr>
            <a:lvl7pPr marL="3200400" lvl="6" indent="-342900" algn="l">
              <a:lnSpc>
                <a:spcPct val="100000"/>
              </a:lnSpc>
              <a:spcBef>
                <a:spcPts val="3400"/>
              </a:spcBef>
              <a:spcAft>
                <a:spcPts val="0"/>
              </a:spcAft>
              <a:buSzPts val="1800"/>
              <a:buChar char="»"/>
              <a:defRPr/>
            </a:lvl7pPr>
            <a:lvl8pPr marL="3657600" lvl="7" indent="-342900" algn="l">
              <a:lnSpc>
                <a:spcPct val="100000"/>
              </a:lnSpc>
              <a:spcBef>
                <a:spcPts val="3400"/>
              </a:spcBef>
              <a:spcAft>
                <a:spcPts val="0"/>
              </a:spcAft>
              <a:buSzPts val="1800"/>
              <a:buChar char="»"/>
              <a:defRPr/>
            </a:lvl8pPr>
            <a:lvl9pPr marL="4114800" lvl="8" indent="-342900" algn="l">
              <a:lnSpc>
                <a:spcPct val="100000"/>
              </a:lnSpc>
              <a:spcBef>
                <a:spcPts val="3400"/>
              </a:spcBef>
              <a:spcAft>
                <a:spcPts val="0"/>
              </a:spcAft>
              <a:buSzPts val="1800"/>
              <a:buChar char="»"/>
              <a:defRPr/>
            </a:lvl9pPr>
          </a:lstStyle>
          <a:p>
            <a:endParaRPr/>
          </a:p>
        </p:txBody>
      </p:sp>
      <p:sp>
        <p:nvSpPr>
          <p:cNvPr id="20" name="Google Shape;20;p10"/>
          <p:cNvSpPr/>
          <p:nvPr/>
        </p:nvSpPr>
        <p:spPr>
          <a:xfrm rot="10800000">
            <a:off x="16515" y="-16702"/>
            <a:ext cx="186973" cy="13716003"/>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21" name="Google Shape;21;p10"/>
          <p:cNvSpPr txBox="1">
            <a:spLocks noGrp="1"/>
          </p:cNvSpPr>
          <p:nvPr>
            <p:ph type="sldNum" idx="12"/>
          </p:nvPr>
        </p:nvSpPr>
        <p:spPr>
          <a:xfrm>
            <a:off x="17475200" y="12392959"/>
            <a:ext cx="647619" cy="639484"/>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Slide">
  <p:cSld name="Blank Slide">
    <p:spTree>
      <p:nvGrpSpPr>
        <p:cNvPr id="1" name="Shape 30"/>
        <p:cNvGrpSpPr/>
        <p:nvPr/>
      </p:nvGrpSpPr>
      <p:grpSpPr>
        <a:xfrm>
          <a:off x="0" y="0"/>
          <a:ext cx="0" cy="0"/>
          <a:chOff x="0" y="0"/>
          <a:chExt cx="0" cy="0"/>
        </a:xfrm>
      </p:grpSpPr>
      <p:sp>
        <p:nvSpPr>
          <p:cNvPr id="31" name="Google Shape;31;p12"/>
          <p:cNvSpPr txBox="1">
            <a:spLocks noGrp="1"/>
          </p:cNvSpPr>
          <p:nvPr>
            <p:ph type="sldNum" idx="12"/>
          </p:nvPr>
        </p:nvSpPr>
        <p:spPr>
          <a:xfrm>
            <a:off x="17475200" y="12392959"/>
            <a:ext cx="647619" cy="639484"/>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Different slide">
  <p:cSld name="Different slide">
    <p:spTree>
      <p:nvGrpSpPr>
        <p:cNvPr id="1" name="Shape 32"/>
        <p:cNvGrpSpPr/>
        <p:nvPr/>
      </p:nvGrpSpPr>
      <p:grpSpPr>
        <a:xfrm>
          <a:off x="0" y="0"/>
          <a:ext cx="0" cy="0"/>
          <a:chOff x="0" y="0"/>
          <a:chExt cx="0" cy="0"/>
        </a:xfrm>
      </p:grpSpPr>
      <p:pic>
        <p:nvPicPr>
          <p:cNvPr id="33" name="Google Shape;33;p13" descr="ThinkWild-Logo-White.png"/>
          <p:cNvPicPr preferRelativeResize="0"/>
          <p:nvPr/>
        </p:nvPicPr>
        <p:blipFill rotWithShape="1">
          <a:blip r:embed="rId2">
            <a:alphaModFix/>
          </a:blip>
          <a:srcRect/>
          <a:stretch/>
        </p:blipFill>
        <p:spPr>
          <a:xfrm>
            <a:off x="21672156" y="12444245"/>
            <a:ext cx="2219753" cy="973307"/>
          </a:xfrm>
          <a:prstGeom prst="rect">
            <a:avLst/>
          </a:prstGeom>
          <a:noFill/>
          <a:ln>
            <a:noFill/>
          </a:ln>
        </p:spPr>
      </p:pic>
      <p:sp>
        <p:nvSpPr>
          <p:cNvPr id="34" name="Google Shape;34;p13"/>
          <p:cNvSpPr/>
          <p:nvPr/>
        </p:nvSpPr>
        <p:spPr>
          <a:xfrm rot="10800000">
            <a:off x="16515" y="-16702"/>
            <a:ext cx="24350970" cy="13716003"/>
          </a:xfrm>
          <a:prstGeom prst="rect">
            <a:avLst/>
          </a:prstGeom>
          <a:gradFill>
            <a:gsLst>
              <a:gs pos="0">
                <a:srgbClr val="9BC521"/>
              </a:gs>
              <a:gs pos="100000">
                <a:srgbClr val="04601F"/>
              </a:gs>
            </a:gsLst>
            <a:lin ang="0" scaled="0"/>
          </a:gradFill>
          <a:ln>
            <a:noFill/>
          </a:ln>
          <a:effectLst>
            <a:outerShdw blurRad="76200" dist="38100" dir="5400000" rotWithShape="0">
              <a:srgbClr val="000000">
                <a:alpha val="3490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35" name="Google Shape;35;p13"/>
          <p:cNvSpPr txBox="1">
            <a:spLocks noGrp="1"/>
          </p:cNvSpPr>
          <p:nvPr>
            <p:ph type="sldNum" idx="12"/>
          </p:nvPr>
        </p:nvSpPr>
        <p:spPr>
          <a:xfrm>
            <a:off x="17475200" y="12392959"/>
            <a:ext cx="647619" cy="639484"/>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Slide">
  <p:cSld name="Content Slide">
    <p:spTree>
      <p:nvGrpSpPr>
        <p:cNvPr id="1" name="Shape 36"/>
        <p:cNvGrpSpPr/>
        <p:nvPr/>
      </p:nvGrpSpPr>
      <p:grpSpPr>
        <a:xfrm>
          <a:off x="0" y="0"/>
          <a:ext cx="0" cy="0"/>
          <a:chOff x="0" y="0"/>
          <a:chExt cx="0" cy="0"/>
        </a:xfrm>
      </p:grpSpPr>
      <p:sp>
        <p:nvSpPr>
          <p:cNvPr id="37" name="Google Shape;37;p14"/>
          <p:cNvSpPr txBox="1">
            <a:spLocks noGrp="1"/>
          </p:cNvSpPr>
          <p:nvPr>
            <p:ph type="body" idx="1"/>
          </p:nvPr>
        </p:nvSpPr>
        <p:spPr>
          <a:xfrm>
            <a:off x="1175379" y="1514135"/>
            <a:ext cx="11955213" cy="3014107"/>
          </a:xfrm>
          <a:prstGeom prst="rect">
            <a:avLst/>
          </a:prstGeom>
          <a:noFill/>
          <a:ln>
            <a:noFill/>
          </a:ln>
        </p:spPr>
        <p:txBody>
          <a:bodyPr spcFirstLastPara="1" wrap="square" lIns="91425" tIns="91425" rIns="91425" bIns="91425" anchor="t" anchorCtr="0">
            <a:normAutofit/>
          </a:bodyPr>
          <a:lstStyle>
            <a:lvl1pPr marL="457200" lvl="0" indent="-228600" algn="l">
              <a:lnSpc>
                <a:spcPct val="100000"/>
              </a:lnSpc>
              <a:spcBef>
                <a:spcPts val="0"/>
              </a:spcBef>
              <a:spcAft>
                <a:spcPts val="0"/>
              </a:spcAft>
              <a:buClr>
                <a:srgbClr val="21431A"/>
              </a:buClr>
              <a:buSzPts val="9000"/>
              <a:buFont typeface="Century Gothic"/>
              <a:buNone/>
              <a:defRPr sz="9000">
                <a:latin typeface="Century Gothic"/>
                <a:ea typeface="Century Gothic"/>
                <a:cs typeface="Century Gothic"/>
                <a:sym typeface="Century Gothic"/>
              </a:defRPr>
            </a:lvl1pPr>
            <a:lvl2pPr marL="914400" lvl="1" indent="-800100" algn="l">
              <a:lnSpc>
                <a:spcPct val="100000"/>
              </a:lnSpc>
              <a:spcBef>
                <a:spcPts val="0"/>
              </a:spcBef>
              <a:spcAft>
                <a:spcPts val="0"/>
              </a:spcAft>
              <a:buClr>
                <a:srgbClr val="21431A"/>
              </a:buClr>
              <a:buSzPts val="9000"/>
              <a:buFont typeface="Century Gothic"/>
              <a:buChar char="–"/>
              <a:defRPr sz="9000">
                <a:latin typeface="Century Gothic"/>
                <a:ea typeface="Century Gothic"/>
                <a:cs typeface="Century Gothic"/>
                <a:sym typeface="Century Gothic"/>
              </a:defRPr>
            </a:lvl2pPr>
            <a:lvl3pPr marL="1371600" lvl="2" indent="-800100" algn="l">
              <a:lnSpc>
                <a:spcPct val="100000"/>
              </a:lnSpc>
              <a:spcBef>
                <a:spcPts val="0"/>
              </a:spcBef>
              <a:spcAft>
                <a:spcPts val="0"/>
              </a:spcAft>
              <a:buClr>
                <a:srgbClr val="21431A"/>
              </a:buClr>
              <a:buSzPts val="9000"/>
              <a:buFont typeface="Century Gothic"/>
              <a:buChar char="•"/>
              <a:defRPr sz="9000">
                <a:latin typeface="Century Gothic"/>
                <a:ea typeface="Century Gothic"/>
                <a:cs typeface="Century Gothic"/>
                <a:sym typeface="Century Gothic"/>
              </a:defRPr>
            </a:lvl3pPr>
            <a:lvl4pPr marL="1828800" lvl="3" indent="-800100" algn="l">
              <a:lnSpc>
                <a:spcPct val="100000"/>
              </a:lnSpc>
              <a:spcBef>
                <a:spcPts val="0"/>
              </a:spcBef>
              <a:spcAft>
                <a:spcPts val="0"/>
              </a:spcAft>
              <a:buClr>
                <a:srgbClr val="21431A"/>
              </a:buClr>
              <a:buSzPts val="9000"/>
              <a:buFont typeface="Century Gothic"/>
              <a:buChar char="–"/>
              <a:defRPr sz="9000">
                <a:latin typeface="Century Gothic"/>
                <a:ea typeface="Century Gothic"/>
                <a:cs typeface="Century Gothic"/>
                <a:sym typeface="Century Gothic"/>
              </a:defRPr>
            </a:lvl4pPr>
            <a:lvl5pPr marL="2286000" lvl="4" indent="-800100" algn="l">
              <a:lnSpc>
                <a:spcPct val="100000"/>
              </a:lnSpc>
              <a:spcBef>
                <a:spcPts val="0"/>
              </a:spcBef>
              <a:spcAft>
                <a:spcPts val="0"/>
              </a:spcAft>
              <a:buClr>
                <a:srgbClr val="21431A"/>
              </a:buClr>
              <a:buSzPts val="9000"/>
              <a:buFont typeface="Century Gothic"/>
              <a:buChar char="»"/>
              <a:defRPr sz="9000">
                <a:latin typeface="Century Gothic"/>
                <a:ea typeface="Century Gothic"/>
                <a:cs typeface="Century Gothic"/>
                <a:sym typeface="Century Gothic"/>
              </a:defRPr>
            </a:lvl5pPr>
            <a:lvl6pPr marL="2743200" lvl="5" indent="-342900" algn="l">
              <a:lnSpc>
                <a:spcPct val="100000"/>
              </a:lnSpc>
              <a:spcBef>
                <a:spcPts val="3400"/>
              </a:spcBef>
              <a:spcAft>
                <a:spcPts val="0"/>
              </a:spcAft>
              <a:buSzPts val="1800"/>
              <a:buChar char="»"/>
              <a:defRPr/>
            </a:lvl6pPr>
            <a:lvl7pPr marL="3200400" lvl="6" indent="-342900" algn="l">
              <a:lnSpc>
                <a:spcPct val="100000"/>
              </a:lnSpc>
              <a:spcBef>
                <a:spcPts val="3400"/>
              </a:spcBef>
              <a:spcAft>
                <a:spcPts val="0"/>
              </a:spcAft>
              <a:buSzPts val="1800"/>
              <a:buChar char="»"/>
              <a:defRPr/>
            </a:lvl7pPr>
            <a:lvl8pPr marL="3657600" lvl="7" indent="-342900" algn="l">
              <a:lnSpc>
                <a:spcPct val="100000"/>
              </a:lnSpc>
              <a:spcBef>
                <a:spcPts val="3400"/>
              </a:spcBef>
              <a:spcAft>
                <a:spcPts val="0"/>
              </a:spcAft>
              <a:buSzPts val="1800"/>
              <a:buChar char="»"/>
              <a:defRPr/>
            </a:lvl8pPr>
            <a:lvl9pPr marL="4114800" lvl="8" indent="-342900" algn="l">
              <a:lnSpc>
                <a:spcPct val="100000"/>
              </a:lnSpc>
              <a:spcBef>
                <a:spcPts val="3400"/>
              </a:spcBef>
              <a:spcAft>
                <a:spcPts val="0"/>
              </a:spcAft>
              <a:buSzPts val="1800"/>
              <a:buChar char="»"/>
              <a:defRPr/>
            </a:lvl9pPr>
          </a:lstStyle>
          <a:p>
            <a:endParaRPr/>
          </a:p>
        </p:txBody>
      </p:sp>
      <p:sp>
        <p:nvSpPr>
          <p:cNvPr id="38" name="Google Shape;38;p14"/>
          <p:cNvSpPr txBox="1">
            <a:spLocks noGrp="1"/>
          </p:cNvSpPr>
          <p:nvPr>
            <p:ph type="body" idx="2"/>
          </p:nvPr>
        </p:nvSpPr>
        <p:spPr>
          <a:xfrm>
            <a:off x="1270628" y="5077323"/>
            <a:ext cx="12287827" cy="2548552"/>
          </a:xfrm>
          <a:prstGeom prst="rect">
            <a:avLst/>
          </a:prstGeom>
          <a:noFill/>
          <a:ln>
            <a:noFill/>
          </a:ln>
        </p:spPr>
        <p:txBody>
          <a:bodyPr spcFirstLastPara="1" wrap="square" lIns="91425" tIns="91425" rIns="91425" bIns="91425" anchor="t" anchorCtr="0">
            <a:normAutofit/>
          </a:bodyPr>
          <a:lstStyle>
            <a:lvl1pPr marL="457200" lvl="0" indent="-325755" algn="l">
              <a:lnSpc>
                <a:spcPct val="100000"/>
              </a:lnSpc>
              <a:spcBef>
                <a:spcPts val="3400"/>
              </a:spcBef>
              <a:spcAft>
                <a:spcPts val="0"/>
              </a:spcAft>
              <a:buSzPts val="1530"/>
              <a:buChar char="⬛"/>
              <a:defRPr/>
            </a:lvl1pPr>
            <a:lvl2pPr marL="914400" lvl="1" indent="-342900" algn="l">
              <a:lnSpc>
                <a:spcPct val="100000"/>
              </a:lnSpc>
              <a:spcBef>
                <a:spcPts val="3400"/>
              </a:spcBef>
              <a:spcAft>
                <a:spcPts val="0"/>
              </a:spcAft>
              <a:buSzPts val="1800"/>
              <a:buChar char="–"/>
              <a:defRPr/>
            </a:lvl2pPr>
            <a:lvl3pPr marL="1371600" lvl="2" indent="-342900" algn="l">
              <a:lnSpc>
                <a:spcPct val="100000"/>
              </a:lnSpc>
              <a:spcBef>
                <a:spcPts val="3400"/>
              </a:spcBef>
              <a:spcAft>
                <a:spcPts val="0"/>
              </a:spcAft>
              <a:buSzPts val="1800"/>
              <a:buChar char="•"/>
              <a:defRPr/>
            </a:lvl3pPr>
            <a:lvl4pPr marL="1828800" lvl="3" indent="-342900" algn="l">
              <a:lnSpc>
                <a:spcPct val="100000"/>
              </a:lnSpc>
              <a:spcBef>
                <a:spcPts val="3400"/>
              </a:spcBef>
              <a:spcAft>
                <a:spcPts val="0"/>
              </a:spcAft>
              <a:buSzPts val="1800"/>
              <a:buChar char="–"/>
              <a:defRPr/>
            </a:lvl4pPr>
            <a:lvl5pPr marL="2286000" lvl="4" indent="-342900" algn="l">
              <a:lnSpc>
                <a:spcPct val="100000"/>
              </a:lnSpc>
              <a:spcBef>
                <a:spcPts val="3400"/>
              </a:spcBef>
              <a:spcAft>
                <a:spcPts val="0"/>
              </a:spcAft>
              <a:buSzPts val="1800"/>
              <a:buChar char="»"/>
              <a:defRPr/>
            </a:lvl5pPr>
            <a:lvl6pPr marL="2743200" lvl="5" indent="-342900" algn="l">
              <a:lnSpc>
                <a:spcPct val="100000"/>
              </a:lnSpc>
              <a:spcBef>
                <a:spcPts val="3400"/>
              </a:spcBef>
              <a:spcAft>
                <a:spcPts val="0"/>
              </a:spcAft>
              <a:buSzPts val="1800"/>
              <a:buChar char="»"/>
              <a:defRPr/>
            </a:lvl6pPr>
            <a:lvl7pPr marL="3200400" lvl="6" indent="-342900" algn="l">
              <a:lnSpc>
                <a:spcPct val="100000"/>
              </a:lnSpc>
              <a:spcBef>
                <a:spcPts val="3400"/>
              </a:spcBef>
              <a:spcAft>
                <a:spcPts val="0"/>
              </a:spcAft>
              <a:buSzPts val="1800"/>
              <a:buChar char="»"/>
              <a:defRPr/>
            </a:lvl7pPr>
            <a:lvl8pPr marL="3657600" lvl="7" indent="-342900" algn="l">
              <a:lnSpc>
                <a:spcPct val="100000"/>
              </a:lnSpc>
              <a:spcBef>
                <a:spcPts val="3400"/>
              </a:spcBef>
              <a:spcAft>
                <a:spcPts val="0"/>
              </a:spcAft>
              <a:buSzPts val="1800"/>
              <a:buChar char="»"/>
              <a:defRPr/>
            </a:lvl8pPr>
            <a:lvl9pPr marL="4114800" lvl="8" indent="-342900" algn="l">
              <a:lnSpc>
                <a:spcPct val="100000"/>
              </a:lnSpc>
              <a:spcBef>
                <a:spcPts val="3400"/>
              </a:spcBef>
              <a:spcAft>
                <a:spcPts val="0"/>
              </a:spcAft>
              <a:buSzPts val="1800"/>
              <a:buChar char="»"/>
              <a:defRPr/>
            </a:lvl9pPr>
          </a:lstStyle>
          <a:p>
            <a:endParaRPr/>
          </a:p>
        </p:txBody>
      </p:sp>
      <p:sp>
        <p:nvSpPr>
          <p:cNvPr id="39" name="Google Shape;39;p14"/>
          <p:cNvSpPr txBox="1">
            <a:spLocks noGrp="1"/>
          </p:cNvSpPr>
          <p:nvPr>
            <p:ph type="body" idx="3"/>
          </p:nvPr>
        </p:nvSpPr>
        <p:spPr>
          <a:xfrm>
            <a:off x="1336540" y="3060417"/>
            <a:ext cx="4555875" cy="1034253"/>
          </a:xfrm>
          <a:prstGeom prst="rect">
            <a:avLst/>
          </a:prstGeom>
          <a:noFill/>
          <a:ln>
            <a:noFill/>
          </a:ln>
        </p:spPr>
        <p:txBody>
          <a:bodyPr spcFirstLastPara="1" wrap="square" lIns="91425" tIns="91425" rIns="91425" bIns="91425" anchor="t" anchorCtr="0">
            <a:normAutofit/>
          </a:bodyPr>
          <a:lstStyle>
            <a:lvl1pPr marL="457200" lvl="0" indent="-325755" algn="l">
              <a:lnSpc>
                <a:spcPct val="100000"/>
              </a:lnSpc>
              <a:spcBef>
                <a:spcPts val="3400"/>
              </a:spcBef>
              <a:spcAft>
                <a:spcPts val="0"/>
              </a:spcAft>
              <a:buSzPts val="1530"/>
              <a:buChar char="⬛"/>
              <a:defRPr/>
            </a:lvl1pPr>
            <a:lvl2pPr marL="914400" lvl="1" indent="-342900" algn="l">
              <a:lnSpc>
                <a:spcPct val="100000"/>
              </a:lnSpc>
              <a:spcBef>
                <a:spcPts val="3400"/>
              </a:spcBef>
              <a:spcAft>
                <a:spcPts val="0"/>
              </a:spcAft>
              <a:buSzPts val="1800"/>
              <a:buChar char="–"/>
              <a:defRPr/>
            </a:lvl2pPr>
            <a:lvl3pPr marL="1371600" lvl="2" indent="-342900" algn="l">
              <a:lnSpc>
                <a:spcPct val="100000"/>
              </a:lnSpc>
              <a:spcBef>
                <a:spcPts val="3400"/>
              </a:spcBef>
              <a:spcAft>
                <a:spcPts val="0"/>
              </a:spcAft>
              <a:buSzPts val="1800"/>
              <a:buChar char="•"/>
              <a:defRPr/>
            </a:lvl3pPr>
            <a:lvl4pPr marL="1828800" lvl="3" indent="-342900" algn="l">
              <a:lnSpc>
                <a:spcPct val="100000"/>
              </a:lnSpc>
              <a:spcBef>
                <a:spcPts val="3400"/>
              </a:spcBef>
              <a:spcAft>
                <a:spcPts val="0"/>
              </a:spcAft>
              <a:buSzPts val="1800"/>
              <a:buChar char="–"/>
              <a:defRPr/>
            </a:lvl4pPr>
            <a:lvl5pPr marL="2286000" lvl="4" indent="-342900" algn="l">
              <a:lnSpc>
                <a:spcPct val="100000"/>
              </a:lnSpc>
              <a:spcBef>
                <a:spcPts val="3400"/>
              </a:spcBef>
              <a:spcAft>
                <a:spcPts val="0"/>
              </a:spcAft>
              <a:buSzPts val="1800"/>
              <a:buChar char="»"/>
              <a:defRPr/>
            </a:lvl5pPr>
            <a:lvl6pPr marL="2743200" lvl="5" indent="-342900" algn="l">
              <a:lnSpc>
                <a:spcPct val="100000"/>
              </a:lnSpc>
              <a:spcBef>
                <a:spcPts val="3400"/>
              </a:spcBef>
              <a:spcAft>
                <a:spcPts val="0"/>
              </a:spcAft>
              <a:buSzPts val="1800"/>
              <a:buChar char="»"/>
              <a:defRPr/>
            </a:lvl6pPr>
            <a:lvl7pPr marL="3200400" lvl="6" indent="-342900" algn="l">
              <a:lnSpc>
                <a:spcPct val="100000"/>
              </a:lnSpc>
              <a:spcBef>
                <a:spcPts val="3400"/>
              </a:spcBef>
              <a:spcAft>
                <a:spcPts val="0"/>
              </a:spcAft>
              <a:buSzPts val="1800"/>
              <a:buChar char="»"/>
              <a:defRPr/>
            </a:lvl7pPr>
            <a:lvl8pPr marL="3657600" lvl="7" indent="-342900" algn="l">
              <a:lnSpc>
                <a:spcPct val="100000"/>
              </a:lnSpc>
              <a:spcBef>
                <a:spcPts val="3400"/>
              </a:spcBef>
              <a:spcAft>
                <a:spcPts val="0"/>
              </a:spcAft>
              <a:buSzPts val="1800"/>
              <a:buChar char="»"/>
              <a:defRPr/>
            </a:lvl8pPr>
            <a:lvl9pPr marL="4114800" lvl="8" indent="-342900" algn="l">
              <a:lnSpc>
                <a:spcPct val="100000"/>
              </a:lnSpc>
              <a:spcBef>
                <a:spcPts val="3400"/>
              </a:spcBef>
              <a:spcAft>
                <a:spcPts val="0"/>
              </a:spcAft>
              <a:buSzPts val="1800"/>
              <a:buChar char="»"/>
              <a:defRPr/>
            </a:lvl9pPr>
          </a:lstStyle>
          <a:p>
            <a:endParaRPr/>
          </a:p>
        </p:txBody>
      </p:sp>
      <p:sp>
        <p:nvSpPr>
          <p:cNvPr id="40" name="Google Shape;40;p14"/>
          <p:cNvSpPr txBox="1">
            <a:spLocks noGrp="1"/>
          </p:cNvSpPr>
          <p:nvPr>
            <p:ph type="body" idx="4"/>
          </p:nvPr>
        </p:nvSpPr>
        <p:spPr>
          <a:xfrm>
            <a:off x="1270628" y="7816290"/>
            <a:ext cx="11079310" cy="3996418"/>
          </a:xfrm>
          <a:prstGeom prst="rect">
            <a:avLst/>
          </a:prstGeom>
          <a:noFill/>
          <a:ln>
            <a:noFill/>
          </a:ln>
        </p:spPr>
        <p:txBody>
          <a:bodyPr spcFirstLastPara="1" wrap="square" lIns="91425" tIns="91425" rIns="91425" bIns="91425" anchor="t" anchorCtr="0">
            <a:normAutofit/>
          </a:bodyPr>
          <a:lstStyle>
            <a:lvl1pPr marL="457200" lvl="0" indent="-325755" algn="l">
              <a:lnSpc>
                <a:spcPct val="100000"/>
              </a:lnSpc>
              <a:spcBef>
                <a:spcPts val="3400"/>
              </a:spcBef>
              <a:spcAft>
                <a:spcPts val="0"/>
              </a:spcAft>
              <a:buSzPts val="1530"/>
              <a:buChar char="⬛"/>
              <a:defRPr/>
            </a:lvl1pPr>
            <a:lvl2pPr marL="914400" lvl="1" indent="-342900" algn="l">
              <a:lnSpc>
                <a:spcPct val="100000"/>
              </a:lnSpc>
              <a:spcBef>
                <a:spcPts val="3400"/>
              </a:spcBef>
              <a:spcAft>
                <a:spcPts val="0"/>
              </a:spcAft>
              <a:buSzPts val="1800"/>
              <a:buChar char="–"/>
              <a:defRPr/>
            </a:lvl2pPr>
            <a:lvl3pPr marL="1371600" lvl="2" indent="-342900" algn="l">
              <a:lnSpc>
                <a:spcPct val="100000"/>
              </a:lnSpc>
              <a:spcBef>
                <a:spcPts val="3400"/>
              </a:spcBef>
              <a:spcAft>
                <a:spcPts val="0"/>
              </a:spcAft>
              <a:buSzPts val="1800"/>
              <a:buChar char="•"/>
              <a:defRPr/>
            </a:lvl3pPr>
            <a:lvl4pPr marL="1828800" lvl="3" indent="-342900" algn="l">
              <a:lnSpc>
                <a:spcPct val="100000"/>
              </a:lnSpc>
              <a:spcBef>
                <a:spcPts val="3400"/>
              </a:spcBef>
              <a:spcAft>
                <a:spcPts val="0"/>
              </a:spcAft>
              <a:buSzPts val="1800"/>
              <a:buChar char="–"/>
              <a:defRPr/>
            </a:lvl4pPr>
            <a:lvl5pPr marL="2286000" lvl="4" indent="-342900" algn="l">
              <a:lnSpc>
                <a:spcPct val="100000"/>
              </a:lnSpc>
              <a:spcBef>
                <a:spcPts val="3400"/>
              </a:spcBef>
              <a:spcAft>
                <a:spcPts val="0"/>
              </a:spcAft>
              <a:buSzPts val="1800"/>
              <a:buChar char="»"/>
              <a:defRPr/>
            </a:lvl5pPr>
            <a:lvl6pPr marL="2743200" lvl="5" indent="-342900" algn="l">
              <a:lnSpc>
                <a:spcPct val="100000"/>
              </a:lnSpc>
              <a:spcBef>
                <a:spcPts val="3400"/>
              </a:spcBef>
              <a:spcAft>
                <a:spcPts val="0"/>
              </a:spcAft>
              <a:buSzPts val="1800"/>
              <a:buChar char="»"/>
              <a:defRPr/>
            </a:lvl6pPr>
            <a:lvl7pPr marL="3200400" lvl="6" indent="-342900" algn="l">
              <a:lnSpc>
                <a:spcPct val="100000"/>
              </a:lnSpc>
              <a:spcBef>
                <a:spcPts val="3400"/>
              </a:spcBef>
              <a:spcAft>
                <a:spcPts val="0"/>
              </a:spcAft>
              <a:buSzPts val="1800"/>
              <a:buChar char="»"/>
              <a:defRPr/>
            </a:lvl7pPr>
            <a:lvl8pPr marL="3657600" lvl="7" indent="-342900" algn="l">
              <a:lnSpc>
                <a:spcPct val="100000"/>
              </a:lnSpc>
              <a:spcBef>
                <a:spcPts val="3400"/>
              </a:spcBef>
              <a:spcAft>
                <a:spcPts val="0"/>
              </a:spcAft>
              <a:buSzPts val="1800"/>
              <a:buChar char="»"/>
              <a:defRPr/>
            </a:lvl8pPr>
            <a:lvl9pPr marL="4114800" lvl="8" indent="-342900" algn="l">
              <a:lnSpc>
                <a:spcPct val="100000"/>
              </a:lnSpc>
              <a:spcBef>
                <a:spcPts val="3400"/>
              </a:spcBef>
              <a:spcAft>
                <a:spcPts val="0"/>
              </a:spcAft>
              <a:buSzPts val="1800"/>
              <a:buChar char="»"/>
              <a:defRPr/>
            </a:lvl9pPr>
          </a:lstStyle>
          <a:p>
            <a:endParaRPr/>
          </a:p>
        </p:txBody>
      </p:sp>
      <p:sp>
        <p:nvSpPr>
          <p:cNvPr id="41" name="Google Shape;41;p14"/>
          <p:cNvSpPr>
            <a:spLocks noGrp="1"/>
          </p:cNvSpPr>
          <p:nvPr>
            <p:ph type="pic" idx="5"/>
          </p:nvPr>
        </p:nvSpPr>
        <p:spPr>
          <a:xfrm>
            <a:off x="14126948" y="1881370"/>
            <a:ext cx="8321948" cy="9592475"/>
          </a:xfrm>
          <a:prstGeom prst="rect">
            <a:avLst/>
          </a:prstGeom>
          <a:noFill/>
          <a:ln>
            <a:noFill/>
          </a:ln>
          <a:effectLst>
            <a:outerShdw blurRad="190500" dist="38100" dir="5400000" rotWithShape="0">
              <a:srgbClr val="000000">
                <a:alpha val="69803"/>
              </a:srgbClr>
            </a:outerShdw>
          </a:effectLst>
        </p:spPr>
      </p:sp>
      <p:sp>
        <p:nvSpPr>
          <p:cNvPr id="42" name="Google Shape;42;p14"/>
          <p:cNvSpPr txBox="1">
            <a:spLocks noGrp="1"/>
          </p:cNvSpPr>
          <p:nvPr>
            <p:ph type="sldNum" idx="12"/>
          </p:nvPr>
        </p:nvSpPr>
        <p:spPr>
          <a:xfrm>
            <a:off x="17475200" y="12392959"/>
            <a:ext cx="647619" cy="639484"/>
          </a:xfrm>
          <a:prstGeom prst="rect">
            <a:avLst/>
          </a:prstGeom>
          <a:noFill/>
          <a:ln>
            <a:noFill/>
          </a:ln>
        </p:spPr>
        <p:txBody>
          <a:bodyPr spcFirstLastPara="1" wrap="square" lIns="91425" tIns="91425" rIns="91425" bIns="91425" anchor="ctr" anchorCtr="0">
            <a:spAutoFit/>
          </a:bodyPr>
          <a:lstStyle>
            <a:lvl1pPr marL="0" lvl="0" indent="0" algn="l">
              <a:lnSpc>
                <a:spcPct val="100000"/>
              </a:lnSpc>
              <a:spcBef>
                <a:spcPts val="0"/>
              </a:spcBef>
              <a:spcAft>
                <a:spcPts val="0"/>
              </a:spcAft>
              <a:buSzPts val="3200"/>
              <a:buFont typeface="Arial"/>
              <a:buNone/>
              <a:defRPr>
                <a:latin typeface="Arial"/>
                <a:ea typeface="Arial"/>
                <a:cs typeface="Arial"/>
                <a:sym typeface="Arial"/>
              </a:defRPr>
            </a:lvl1pPr>
            <a:lvl2pPr marL="0" lvl="1" indent="0" algn="l">
              <a:lnSpc>
                <a:spcPct val="100000"/>
              </a:lnSpc>
              <a:spcBef>
                <a:spcPts val="0"/>
              </a:spcBef>
              <a:spcAft>
                <a:spcPts val="0"/>
              </a:spcAft>
              <a:buSzPts val="3200"/>
              <a:buFont typeface="Arial"/>
              <a:buNone/>
              <a:defRPr>
                <a:latin typeface="Arial"/>
                <a:ea typeface="Arial"/>
                <a:cs typeface="Arial"/>
                <a:sym typeface="Arial"/>
              </a:defRPr>
            </a:lvl2pPr>
            <a:lvl3pPr marL="0" lvl="2" indent="0" algn="l">
              <a:lnSpc>
                <a:spcPct val="100000"/>
              </a:lnSpc>
              <a:spcBef>
                <a:spcPts val="0"/>
              </a:spcBef>
              <a:spcAft>
                <a:spcPts val="0"/>
              </a:spcAft>
              <a:buSzPts val="3200"/>
              <a:buFont typeface="Arial"/>
              <a:buNone/>
              <a:defRPr>
                <a:latin typeface="Arial"/>
                <a:ea typeface="Arial"/>
                <a:cs typeface="Arial"/>
                <a:sym typeface="Arial"/>
              </a:defRPr>
            </a:lvl3pPr>
            <a:lvl4pPr marL="0" lvl="3" indent="0" algn="l">
              <a:lnSpc>
                <a:spcPct val="100000"/>
              </a:lnSpc>
              <a:spcBef>
                <a:spcPts val="0"/>
              </a:spcBef>
              <a:spcAft>
                <a:spcPts val="0"/>
              </a:spcAft>
              <a:buSzPts val="3200"/>
              <a:buFont typeface="Arial"/>
              <a:buNone/>
              <a:defRPr>
                <a:latin typeface="Arial"/>
                <a:ea typeface="Arial"/>
                <a:cs typeface="Arial"/>
                <a:sym typeface="Arial"/>
              </a:defRPr>
            </a:lvl4pPr>
            <a:lvl5pPr marL="0" lvl="4" indent="0" algn="l">
              <a:lnSpc>
                <a:spcPct val="100000"/>
              </a:lnSpc>
              <a:spcBef>
                <a:spcPts val="0"/>
              </a:spcBef>
              <a:spcAft>
                <a:spcPts val="0"/>
              </a:spcAft>
              <a:buSzPts val="3200"/>
              <a:buFont typeface="Arial"/>
              <a:buNone/>
              <a:defRPr>
                <a:latin typeface="Arial"/>
                <a:ea typeface="Arial"/>
                <a:cs typeface="Arial"/>
                <a:sym typeface="Arial"/>
              </a:defRPr>
            </a:lvl5pPr>
            <a:lvl6pPr marL="0" lvl="5" indent="0" algn="l">
              <a:lnSpc>
                <a:spcPct val="100000"/>
              </a:lnSpc>
              <a:spcBef>
                <a:spcPts val="0"/>
              </a:spcBef>
              <a:spcAft>
                <a:spcPts val="0"/>
              </a:spcAft>
              <a:buSzPts val="3200"/>
              <a:buFont typeface="Arial"/>
              <a:buNone/>
              <a:defRPr>
                <a:latin typeface="Arial"/>
                <a:ea typeface="Arial"/>
                <a:cs typeface="Arial"/>
                <a:sym typeface="Arial"/>
              </a:defRPr>
            </a:lvl6pPr>
            <a:lvl7pPr marL="0" lvl="6" indent="0" algn="l">
              <a:lnSpc>
                <a:spcPct val="100000"/>
              </a:lnSpc>
              <a:spcBef>
                <a:spcPts val="0"/>
              </a:spcBef>
              <a:spcAft>
                <a:spcPts val="0"/>
              </a:spcAft>
              <a:buSzPts val="3200"/>
              <a:buFont typeface="Arial"/>
              <a:buNone/>
              <a:defRPr>
                <a:latin typeface="Arial"/>
                <a:ea typeface="Arial"/>
                <a:cs typeface="Arial"/>
                <a:sym typeface="Arial"/>
              </a:defRPr>
            </a:lvl7pPr>
            <a:lvl8pPr marL="0" lvl="7" indent="0" algn="l">
              <a:lnSpc>
                <a:spcPct val="100000"/>
              </a:lnSpc>
              <a:spcBef>
                <a:spcPts val="0"/>
              </a:spcBef>
              <a:spcAft>
                <a:spcPts val="0"/>
              </a:spcAft>
              <a:buSzPts val="3200"/>
              <a:buFont typeface="Arial"/>
              <a:buNone/>
              <a:defRPr>
                <a:latin typeface="Arial"/>
                <a:ea typeface="Arial"/>
                <a:cs typeface="Arial"/>
                <a:sym typeface="Arial"/>
              </a:defRPr>
            </a:lvl8pPr>
            <a:lvl9pPr marL="0" lvl="8" indent="0" algn="l">
              <a:lnSpc>
                <a:spcPct val="100000"/>
              </a:lnSpc>
              <a:spcBef>
                <a:spcPts val="0"/>
              </a:spcBef>
              <a:spcAft>
                <a:spcPts val="0"/>
              </a:spcAft>
              <a:buSzPts val="3200"/>
              <a:buFont typeface="Arial"/>
              <a:buNone/>
              <a:defRPr>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image" Target="../media/image1.png"/><Relationship Id="rId5" Type="http://schemas.openxmlformats.org/officeDocument/2006/relationships/theme" Target="../theme/theme1.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pic>
        <p:nvPicPr>
          <p:cNvPr id="6" name="Google Shape;6;p9" descr="eagle.png"/>
          <p:cNvPicPr preferRelativeResize="0"/>
          <p:nvPr/>
        </p:nvPicPr>
        <p:blipFill rotWithShape="1">
          <a:blip r:embed="rId6">
            <a:alphaModFix/>
          </a:blip>
          <a:srcRect/>
          <a:stretch/>
        </p:blipFill>
        <p:spPr>
          <a:xfrm>
            <a:off x="-1" y="0"/>
            <a:ext cx="24384001" cy="13716001"/>
          </a:xfrm>
          <a:prstGeom prst="rect">
            <a:avLst/>
          </a:prstGeom>
          <a:noFill/>
          <a:ln>
            <a:noFill/>
          </a:ln>
        </p:spPr>
      </p:pic>
      <p:pic>
        <p:nvPicPr>
          <p:cNvPr id="7" name="Google Shape;7;p9" descr="ThinkWild-Logo-White.png"/>
          <p:cNvPicPr preferRelativeResize="0"/>
          <p:nvPr/>
        </p:nvPicPr>
        <p:blipFill rotWithShape="1">
          <a:blip r:embed="rId7">
            <a:alphaModFix/>
          </a:blip>
          <a:srcRect/>
          <a:stretch/>
        </p:blipFill>
        <p:spPr>
          <a:xfrm>
            <a:off x="21672156" y="12444245"/>
            <a:ext cx="2219753" cy="973307"/>
          </a:xfrm>
          <a:prstGeom prst="rect">
            <a:avLst/>
          </a:prstGeom>
          <a:noFill/>
          <a:ln>
            <a:noFill/>
          </a:ln>
        </p:spPr>
      </p:pic>
      <p:pic>
        <p:nvPicPr>
          <p:cNvPr id="8" name="Google Shape;8;p9" descr="ThinkWild-Logo-Colour.png"/>
          <p:cNvPicPr preferRelativeResize="0"/>
          <p:nvPr/>
        </p:nvPicPr>
        <p:blipFill rotWithShape="1">
          <a:blip r:embed="rId8">
            <a:alphaModFix/>
          </a:blip>
          <a:srcRect/>
          <a:stretch/>
        </p:blipFill>
        <p:spPr>
          <a:xfrm>
            <a:off x="21130485" y="12206737"/>
            <a:ext cx="2583778" cy="1132922"/>
          </a:xfrm>
          <a:prstGeom prst="rect">
            <a:avLst/>
          </a:prstGeom>
          <a:noFill/>
          <a:ln>
            <a:noFill/>
          </a:ln>
        </p:spPr>
      </p:pic>
      <p:sp>
        <p:nvSpPr>
          <p:cNvPr id="9" name="Google Shape;9;p9"/>
          <p:cNvSpPr/>
          <p:nvPr/>
        </p:nvSpPr>
        <p:spPr>
          <a:xfrm rot="10800000">
            <a:off x="24198251" y="-16702"/>
            <a:ext cx="186973" cy="13716003"/>
          </a:xfrm>
          <a:prstGeom prst="rect">
            <a:avLst/>
          </a:prstGeom>
          <a:gradFill>
            <a:gsLst>
              <a:gs pos="0">
                <a:srgbClr val="9BC521"/>
              </a:gs>
              <a:gs pos="100000">
                <a:srgbClr val="1F4219"/>
              </a:gs>
            </a:gsLst>
            <a:lin ang="16200000" scaled="0"/>
          </a:gradFill>
          <a:ln>
            <a:noFill/>
          </a:ln>
          <a:effectLst>
            <a:outerShdw blurRad="76200" dist="38100" dir="5400000" rotWithShape="0">
              <a:srgbClr val="000000">
                <a:alpha val="3490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0" name="Google Shape;10;p9"/>
          <p:cNvSpPr/>
          <p:nvPr/>
        </p:nvSpPr>
        <p:spPr>
          <a:xfrm rot="10800000">
            <a:off x="16515" y="-16702"/>
            <a:ext cx="186973" cy="13716003"/>
          </a:xfrm>
          <a:prstGeom prst="rect">
            <a:avLst/>
          </a:prstGeom>
          <a:gradFill>
            <a:gsLst>
              <a:gs pos="0">
                <a:srgbClr val="9BC521"/>
              </a:gs>
              <a:gs pos="100000">
                <a:srgbClr val="1F4219"/>
              </a:gs>
            </a:gsLst>
            <a:lin ang="5400000" scaled="0"/>
          </a:gradFill>
          <a:ln>
            <a:noFill/>
          </a:ln>
          <a:effectLst>
            <a:outerShdw blurRad="76200" dist="38100" dir="5400000" rotWithShape="0">
              <a:srgbClr val="000000">
                <a:alpha val="34901"/>
              </a:srgbClr>
            </a:outerShdw>
          </a:effectLst>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 name="Google Shape;11;p9"/>
          <p:cNvSpPr txBox="1">
            <a:spLocks noGrp="1"/>
          </p:cNvSpPr>
          <p:nvPr>
            <p:ph type="title"/>
          </p:nvPr>
        </p:nvSpPr>
        <p:spPr>
          <a:xfrm>
            <a:off x="3653366" y="1539875"/>
            <a:ext cx="19507201" cy="3336925"/>
          </a:xfrm>
          <a:prstGeom prst="rect">
            <a:avLst/>
          </a:prstGeom>
          <a:noFill/>
          <a:ln>
            <a:noFill/>
          </a:ln>
        </p:spPr>
        <p:txBody>
          <a:bodyPr spcFirstLastPara="1" wrap="square" lIns="91425" tIns="91425" rIns="91425" bIns="91425" anchor="ctr" anchorCtr="0">
            <a:normAutofit/>
          </a:bodyPr>
          <a:lstStyle>
            <a:lvl1pPr marR="0" lvl="0"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1pPr>
            <a:lvl2pPr marR="0" lvl="1"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2pPr>
            <a:lvl3pPr marR="0" lvl="2"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3pPr>
            <a:lvl4pPr marR="0" lvl="3"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4pPr>
            <a:lvl5pPr marR="0" lvl="4"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5pPr>
            <a:lvl6pPr marR="0" lvl="5"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6pPr>
            <a:lvl7pPr marR="0" lvl="6"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7pPr>
            <a:lvl8pPr marR="0" lvl="7"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8pPr>
            <a:lvl9pPr marR="0" lvl="8" algn="l" rtl="0">
              <a:lnSpc>
                <a:spcPct val="100000"/>
              </a:lnSpc>
              <a:spcBef>
                <a:spcPts val="0"/>
              </a:spcBef>
              <a:spcAft>
                <a:spcPts val="0"/>
              </a:spcAft>
              <a:buClr>
                <a:srgbClr val="21431A"/>
              </a:buClr>
              <a:buSzPts val="9000"/>
              <a:buFont typeface="Arial"/>
              <a:buNone/>
              <a:defRPr sz="9000" b="0" i="0" u="none" strike="noStrike" cap="none">
                <a:solidFill>
                  <a:srgbClr val="21431A"/>
                </a:solidFill>
                <a:latin typeface="Arial"/>
                <a:ea typeface="Arial"/>
                <a:cs typeface="Arial"/>
                <a:sym typeface="Arial"/>
              </a:defRPr>
            </a:lvl9pPr>
          </a:lstStyle>
          <a:p>
            <a:endParaRPr/>
          </a:p>
        </p:txBody>
      </p:sp>
      <p:sp>
        <p:nvSpPr>
          <p:cNvPr id="12" name="Google Shape;12;p9"/>
          <p:cNvSpPr txBox="1">
            <a:spLocks noGrp="1"/>
          </p:cNvSpPr>
          <p:nvPr>
            <p:ph type="body" idx="1"/>
          </p:nvPr>
        </p:nvSpPr>
        <p:spPr>
          <a:xfrm>
            <a:off x="13610166" y="4876800"/>
            <a:ext cx="9550401" cy="8839200"/>
          </a:xfrm>
          <a:prstGeom prst="rect">
            <a:avLst/>
          </a:prstGeom>
          <a:noFill/>
          <a:ln>
            <a:noFill/>
          </a:ln>
        </p:spPr>
        <p:txBody>
          <a:bodyPr spcFirstLastPara="1" wrap="square" lIns="91425" tIns="91425" rIns="91425" bIns="91425" anchor="t" anchorCtr="0">
            <a:normAutofit/>
          </a:bodyPr>
          <a:lstStyle>
            <a:lvl1pPr marL="457200" marR="0" lvl="0" indent="-401320" algn="l" rtl="0">
              <a:lnSpc>
                <a:spcPct val="100000"/>
              </a:lnSpc>
              <a:spcBef>
                <a:spcPts val="3400"/>
              </a:spcBef>
              <a:spcAft>
                <a:spcPts val="0"/>
              </a:spcAft>
              <a:buClr>
                <a:srgbClr val="FFFF00"/>
              </a:buClr>
              <a:buSzPts val="2720"/>
              <a:buFont typeface="Arial"/>
              <a:buChar char="⬛"/>
              <a:defRPr sz="3200" b="0" i="0" u="none" strike="noStrike" cap="none">
                <a:solidFill>
                  <a:srgbClr val="21431A"/>
                </a:solidFill>
                <a:latin typeface="Arial"/>
                <a:ea typeface="Arial"/>
                <a:cs typeface="Arial"/>
                <a:sym typeface="Arial"/>
              </a:defRPr>
            </a:lvl1pPr>
            <a:lvl2pPr marL="914400" marR="0" lvl="1"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2pPr>
            <a:lvl3pPr marL="1371600" marR="0" lvl="2"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3pPr>
            <a:lvl4pPr marL="1828800" marR="0" lvl="3"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4pPr>
            <a:lvl5pPr marL="2286000" marR="0" lvl="4"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5pPr>
            <a:lvl6pPr marL="2743200" marR="0" lvl="5"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6pPr>
            <a:lvl7pPr marL="3200400" marR="0" lvl="6"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7pPr>
            <a:lvl8pPr marL="3657600" marR="0" lvl="7"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8pPr>
            <a:lvl9pPr marL="4114800" marR="0" lvl="8" indent="-431800" algn="l" rtl="0">
              <a:lnSpc>
                <a:spcPct val="100000"/>
              </a:lnSpc>
              <a:spcBef>
                <a:spcPts val="3400"/>
              </a:spcBef>
              <a:spcAft>
                <a:spcPts val="0"/>
              </a:spcAft>
              <a:buClr>
                <a:srgbClr val="FFFF00"/>
              </a:buClr>
              <a:buSzPts val="3200"/>
              <a:buFont typeface="Arial"/>
              <a:buChar char="»"/>
              <a:defRPr sz="3200" b="0" i="0" u="none" strike="noStrike" cap="none">
                <a:solidFill>
                  <a:srgbClr val="21431A"/>
                </a:solidFill>
                <a:latin typeface="Arial"/>
                <a:ea typeface="Arial"/>
                <a:cs typeface="Arial"/>
                <a:sym typeface="Arial"/>
              </a:defRPr>
            </a:lvl9pPr>
          </a:lstStyle>
          <a:p>
            <a:endParaRPr/>
          </a:p>
        </p:txBody>
      </p:sp>
      <p:sp>
        <p:nvSpPr>
          <p:cNvPr id="13" name="Google Shape;13;p9"/>
          <p:cNvSpPr txBox="1">
            <a:spLocks noGrp="1"/>
          </p:cNvSpPr>
          <p:nvPr>
            <p:ph type="sldNum" idx="12"/>
          </p:nvPr>
        </p:nvSpPr>
        <p:spPr>
          <a:xfrm>
            <a:off x="17475200" y="12392959"/>
            <a:ext cx="647619" cy="639484"/>
          </a:xfrm>
          <a:prstGeom prst="rect">
            <a:avLst/>
          </a:prstGeom>
          <a:noFill/>
          <a:ln>
            <a:noFill/>
          </a:ln>
        </p:spPr>
        <p:txBody>
          <a:bodyPr spcFirstLastPara="1" wrap="square" lIns="91425" tIns="91425" rIns="91425" bIns="91425" anchor="ctr" anchorCtr="0">
            <a:spAutoFit/>
          </a:bodyPr>
          <a:lstStyle>
            <a:lvl1pPr marL="0" marR="0" lvl="0"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1pPr>
            <a:lvl2pPr marL="0" marR="0" lvl="1"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2pPr>
            <a:lvl3pPr marL="0" marR="0" lvl="2"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3pPr>
            <a:lvl4pPr marL="0" marR="0" lvl="3"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4pPr>
            <a:lvl5pPr marL="0" marR="0" lvl="4"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5pPr>
            <a:lvl6pPr marL="0" marR="0" lvl="5"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6pPr>
            <a:lvl7pPr marL="0" marR="0" lvl="6"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7pPr>
            <a:lvl8pPr marL="0" marR="0" lvl="7"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8pPr>
            <a:lvl9pPr marL="0" marR="0" lvl="8" indent="0" algn="l" rtl="0">
              <a:lnSpc>
                <a:spcPct val="100000"/>
              </a:lnSpc>
              <a:spcBef>
                <a:spcPts val="0"/>
              </a:spcBef>
              <a:spcAft>
                <a:spcPts val="0"/>
              </a:spcAft>
              <a:buClr>
                <a:srgbClr val="21431A"/>
              </a:buClr>
              <a:buSzPts val="3200"/>
              <a:buFont typeface="Arial"/>
              <a:buNone/>
              <a:defRPr sz="3200" b="0" i="0" u="none" strike="noStrike" cap="none">
                <a:solidFill>
                  <a:srgbClr val="21431A"/>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sz="1400">
              <a:solidFill>
                <a:srgbClr val="000000"/>
              </a:solidFill>
            </a:endParaRPr>
          </a:p>
        </p:txBody>
      </p:sp>
    </p:spTree>
  </p:cSld>
  <p:clrMap bg1="lt1" tx1="dk1" bg2="dk2" tx2="lt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2.jpg"/></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www.thinkwildlife.org/" TargetMode="Externa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6" name="Google Shape;66;p3"/>
          <p:cNvSpPr txBox="1">
            <a:spLocks noGrp="1"/>
          </p:cNvSpPr>
          <p:nvPr>
            <p:ph type="body" idx="2"/>
          </p:nvPr>
        </p:nvSpPr>
        <p:spPr>
          <a:xfrm>
            <a:off x="1391170" y="6177571"/>
            <a:ext cx="21601657" cy="2614142"/>
          </a:xfrm>
          <a:prstGeom prst="rect">
            <a:avLst/>
          </a:prstGeom>
          <a:noFill/>
          <a:ln>
            <a:noFill/>
          </a:ln>
        </p:spPr>
        <p:txBody>
          <a:bodyPr spcFirstLastPara="1" wrap="square" lIns="91425" tIns="91425" rIns="91425" bIns="91425" anchor="t" anchorCtr="0">
            <a:normAutofit fontScale="92500" lnSpcReduction="10000"/>
          </a:bodyPr>
          <a:lstStyle/>
          <a:p>
            <a:pPr marL="0" marR="0" lvl="0" indent="0" algn="ctr" rtl="0">
              <a:lnSpc>
                <a:spcPct val="100000"/>
              </a:lnSpc>
              <a:spcBef>
                <a:spcPts val="0"/>
              </a:spcBef>
              <a:spcAft>
                <a:spcPts val="0"/>
              </a:spcAft>
              <a:buClr>
                <a:srgbClr val="FFFF00"/>
              </a:buClr>
              <a:buSzPts val="6000"/>
              <a:buFont typeface="Century Gothic"/>
              <a:buNone/>
            </a:pPr>
            <a:r>
              <a:rPr lang="en-US" sz="6000" dirty="0">
                <a:solidFill>
                  <a:srgbClr val="7BA21F"/>
                </a:solidFill>
                <a:latin typeface="Century Gothic"/>
                <a:ea typeface="Century Gothic"/>
                <a:cs typeface="Century Gothic"/>
                <a:sym typeface="Century Gothic"/>
              </a:rPr>
              <a:t>Stewardship update – 2025</a:t>
            </a:r>
          </a:p>
          <a:p>
            <a:pPr marL="0" marR="0" lvl="0" indent="0" algn="ctr" rtl="0">
              <a:lnSpc>
                <a:spcPct val="100000"/>
              </a:lnSpc>
              <a:spcBef>
                <a:spcPts val="0"/>
              </a:spcBef>
              <a:spcAft>
                <a:spcPts val="0"/>
              </a:spcAft>
              <a:buClr>
                <a:srgbClr val="FFFF00"/>
              </a:buClr>
              <a:buSzPts val="6000"/>
              <a:buFont typeface="Century Gothic"/>
              <a:buNone/>
            </a:pPr>
            <a:endParaRPr lang="en-US" sz="6000" dirty="0">
              <a:solidFill>
                <a:srgbClr val="7BA21F"/>
              </a:solidFill>
              <a:latin typeface="Century Gothic"/>
              <a:sym typeface="Century Gothic"/>
            </a:endParaRPr>
          </a:p>
          <a:p>
            <a:pPr marL="0" marR="0" lvl="0" indent="0" algn="ctr" rtl="0">
              <a:lnSpc>
                <a:spcPct val="100000"/>
              </a:lnSpc>
              <a:spcBef>
                <a:spcPts val="0"/>
              </a:spcBef>
              <a:spcAft>
                <a:spcPts val="0"/>
              </a:spcAft>
              <a:buClr>
                <a:srgbClr val="FFFF00"/>
              </a:buClr>
              <a:buSzPts val="6000"/>
              <a:buFont typeface="Century Gothic"/>
              <a:buNone/>
            </a:pPr>
            <a:r>
              <a:rPr lang="en-US" sz="6000" b="1" dirty="0">
                <a:solidFill>
                  <a:srgbClr val="7BA21F"/>
                </a:solidFill>
                <a:latin typeface="Century Gothic"/>
                <a:sym typeface="Century Gothic"/>
              </a:rPr>
              <a:t>Strengthening measures and Code of Best Practice update</a:t>
            </a:r>
            <a:endParaRPr b="1" dirty="0"/>
          </a:p>
        </p:txBody>
      </p:sp>
      <p:sp>
        <p:nvSpPr>
          <p:cNvPr id="67" name="Google Shape;67;p3"/>
          <p:cNvSpPr txBox="1"/>
          <p:nvPr/>
        </p:nvSpPr>
        <p:spPr>
          <a:xfrm>
            <a:off x="5975665" y="-78739"/>
            <a:ext cx="12432670" cy="5110478"/>
          </a:xfrm>
          <a:prstGeom prst="rect">
            <a:avLst/>
          </a:prstGeom>
          <a:no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FFFF00"/>
              </a:buClr>
              <a:buSzPts val="9600"/>
              <a:buFont typeface="Century Gothic"/>
              <a:buNone/>
            </a:pPr>
            <a:r>
              <a:rPr lang="en-US" sz="9600" b="0" i="0" u="none" strike="noStrike" cap="none" dirty="0">
                <a:solidFill>
                  <a:srgbClr val="21431A"/>
                </a:solidFill>
                <a:latin typeface="Century Gothic" panose="020B0502020202020204" pitchFamily="34" charset="0"/>
                <a:ea typeface="Century Gothic"/>
                <a:cs typeface="Century Gothic"/>
                <a:sym typeface="Century Gothic"/>
              </a:rPr>
              <a:t>The </a:t>
            </a:r>
            <a:r>
              <a:rPr lang="en-US" sz="9600" b="1" i="0" u="none" strike="noStrike" cap="none" dirty="0">
                <a:solidFill>
                  <a:srgbClr val="21431A"/>
                </a:solidFill>
                <a:latin typeface="Century Gothic" panose="020B0502020202020204" pitchFamily="34" charset="0"/>
                <a:ea typeface="Century Gothic"/>
                <a:cs typeface="Century Gothic"/>
                <a:sym typeface="Century Gothic"/>
              </a:rPr>
              <a:t>Campaign for Responsible </a:t>
            </a:r>
            <a:r>
              <a:rPr lang="en-US" sz="9600" b="0" i="0" u="none" strike="noStrike" cap="none" dirty="0">
                <a:solidFill>
                  <a:srgbClr val="21431A"/>
                </a:solidFill>
                <a:latin typeface="Century Gothic" panose="020B0502020202020204" pitchFamily="34" charset="0"/>
                <a:ea typeface="Century Gothic"/>
                <a:cs typeface="Century Gothic"/>
                <a:sym typeface="Century Gothic"/>
              </a:rPr>
              <a:t>Rodenticide Use UK</a:t>
            </a:r>
            <a:endParaRPr dirty="0">
              <a:latin typeface="Century Gothic" panose="020B0502020202020204" pitchFamily="34" charset="0"/>
            </a:endParaRPr>
          </a:p>
          <a:p>
            <a:pPr marL="0" marR="0" lvl="0" indent="0" algn="ctr" rtl="0">
              <a:lnSpc>
                <a:spcPct val="100000"/>
              </a:lnSpc>
              <a:spcBef>
                <a:spcPts val="0"/>
              </a:spcBef>
              <a:spcAft>
                <a:spcPts val="0"/>
              </a:spcAft>
              <a:buClr>
                <a:srgbClr val="FFFF00"/>
              </a:buClr>
              <a:buSzPts val="2800"/>
              <a:buFont typeface="Century Gothic"/>
              <a:buNone/>
            </a:pPr>
            <a:r>
              <a:rPr lang="en-US" sz="2800" b="0" i="0" u="none" strike="noStrike" cap="none" dirty="0">
                <a:solidFill>
                  <a:srgbClr val="21431A"/>
                </a:solidFill>
                <a:latin typeface="Century Gothic" panose="020B0502020202020204" pitchFamily="34" charset="0"/>
                <a:ea typeface="Century Gothic"/>
                <a:cs typeface="Century Gothic"/>
                <a:sym typeface="Century Gothic"/>
              </a:rPr>
              <a:t>(CRRU UK)</a:t>
            </a:r>
            <a:endParaRPr dirty="0">
              <a:latin typeface="Century Gothic" panose="020B0502020202020204" pitchFamily="34" charset="0"/>
            </a:endParaRPr>
          </a:p>
        </p:txBody>
      </p:sp>
      <p:sp>
        <p:nvSpPr>
          <p:cNvPr id="4" name="Google Shape;66;p3">
            <a:extLst>
              <a:ext uri="{FF2B5EF4-FFF2-40B4-BE49-F238E27FC236}">
                <a16:creationId xmlns:a16="http://schemas.microsoft.com/office/drawing/2014/main" id="{A32BD9B8-D1BE-D0FE-7F5D-BBC69D0B40A0}"/>
              </a:ext>
            </a:extLst>
          </p:cNvPr>
          <p:cNvSpPr txBox="1">
            <a:spLocks/>
          </p:cNvSpPr>
          <p:nvPr/>
        </p:nvSpPr>
        <p:spPr>
          <a:xfrm>
            <a:off x="4687888" y="9937546"/>
            <a:ext cx="15008222" cy="2703436"/>
          </a:xfrm>
          <a:prstGeom prst="rect">
            <a:avLst/>
          </a:prstGeom>
          <a:noFill/>
          <a:ln>
            <a:noFill/>
          </a:ln>
        </p:spPr>
        <p:txBody>
          <a:bodyPr spcFirstLastPara="1" wrap="square" lIns="91425" tIns="91425" rIns="91425" bIns="91425" anchor="t" anchorCtr="0">
            <a:normAutofit/>
          </a:bodyPr>
          <a:lstStyle>
            <a:defPPr marR="0" lvl="0" algn="l" rtl="0">
              <a:lnSpc>
                <a:spcPct val="100000"/>
              </a:lnSpc>
              <a:spcBef>
                <a:spcPts val="0"/>
              </a:spcBef>
              <a:spcAft>
                <a:spcPts val="0"/>
              </a:spcAft>
            </a:defPPr>
            <a:lvl1pPr marL="457200" marR="0" lvl="0" indent="-325755" algn="l" rtl="0">
              <a:lnSpc>
                <a:spcPct val="100000"/>
              </a:lnSpc>
              <a:spcBef>
                <a:spcPts val="3400"/>
              </a:spcBef>
              <a:spcAft>
                <a:spcPts val="0"/>
              </a:spcAft>
              <a:buClr>
                <a:srgbClr val="FFFF00"/>
              </a:buClr>
              <a:buSzPts val="1530"/>
              <a:buFont typeface="Arial"/>
              <a:buChar char="⬛"/>
              <a:defRPr sz="3200" b="0" i="0" u="none" strike="noStrike" cap="none">
                <a:solidFill>
                  <a:srgbClr val="21431A"/>
                </a:solidFill>
                <a:latin typeface="Arial"/>
                <a:ea typeface="Arial"/>
                <a:cs typeface="Arial"/>
                <a:sym typeface="Arial"/>
              </a:defRPr>
            </a:lvl1pPr>
            <a:lvl2pPr marL="914400" marR="0" lvl="1"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2pPr>
            <a:lvl3pPr marL="1371600" marR="0" lvl="2"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3pPr>
            <a:lvl4pPr marL="1828800" marR="0" lvl="3"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4pPr>
            <a:lvl5pPr marL="2286000" marR="0" lvl="4"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5pPr>
            <a:lvl6pPr marL="2743200" marR="0" lvl="5"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6pPr>
            <a:lvl7pPr marL="3200400" marR="0" lvl="6"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7pPr>
            <a:lvl8pPr marL="3657600" marR="0" lvl="7"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8pPr>
            <a:lvl9pPr marL="4114800" marR="0" lvl="8" indent="-342900" algn="l" rtl="0">
              <a:lnSpc>
                <a:spcPct val="100000"/>
              </a:lnSpc>
              <a:spcBef>
                <a:spcPts val="3400"/>
              </a:spcBef>
              <a:spcAft>
                <a:spcPts val="0"/>
              </a:spcAft>
              <a:buClr>
                <a:srgbClr val="FFFF00"/>
              </a:buClr>
              <a:buSzPts val="1800"/>
              <a:buFont typeface="Arial"/>
              <a:buChar char="»"/>
              <a:defRPr sz="3200" b="0" i="0" u="none" strike="noStrike" cap="none">
                <a:solidFill>
                  <a:srgbClr val="21431A"/>
                </a:solidFill>
                <a:latin typeface="Arial"/>
                <a:ea typeface="Arial"/>
                <a:cs typeface="Arial"/>
                <a:sym typeface="Arial"/>
              </a:defRPr>
            </a:lvl9pPr>
          </a:lstStyle>
          <a:p>
            <a:pPr marL="0" indent="0" algn="ctr">
              <a:spcBef>
                <a:spcPts val="0"/>
              </a:spcBef>
              <a:buSzPts val="6000"/>
              <a:buFont typeface="Century Gothic"/>
              <a:buNone/>
            </a:pPr>
            <a:r>
              <a:rPr lang="en-GB">
                <a:solidFill>
                  <a:srgbClr val="7BA21F"/>
                </a:solidFill>
                <a:latin typeface="Century Gothic"/>
                <a:ea typeface="Century Gothic"/>
                <a:cs typeface="Century Gothic"/>
                <a:sym typeface="Century Gothic"/>
              </a:rPr>
              <a:t>CRRU UK</a:t>
            </a:r>
          </a:p>
          <a:p>
            <a:pPr marL="0" indent="0" algn="ctr">
              <a:spcBef>
                <a:spcPts val="0"/>
              </a:spcBef>
              <a:buSzPts val="6000"/>
              <a:buFont typeface="Century Gothic"/>
              <a:buNone/>
            </a:pPr>
            <a:endParaRPr lang="en-GB">
              <a:solidFill>
                <a:srgbClr val="7BA21F"/>
              </a:solidFill>
              <a:latin typeface="Century Gothic"/>
              <a:ea typeface="Century Gothic"/>
              <a:cs typeface="Century Gothic"/>
              <a:sym typeface="Century Gothic"/>
            </a:endParaRPr>
          </a:p>
          <a:p>
            <a:pPr marL="0" indent="0" algn="ctr">
              <a:spcBef>
                <a:spcPts val="0"/>
              </a:spcBef>
              <a:buSzPts val="6000"/>
              <a:buFont typeface="Century Gothic"/>
              <a:buNone/>
            </a:pPr>
            <a:r>
              <a:rPr lang="en-GB">
                <a:solidFill>
                  <a:srgbClr val="7BA21F"/>
                </a:solidFill>
                <a:latin typeface="Century Gothic"/>
                <a:ea typeface="Century Gothic"/>
                <a:cs typeface="Century Gothic"/>
                <a:sym typeface="Century Gothic"/>
              </a:rPr>
              <a:t>A training resource for: </a:t>
            </a:r>
          </a:p>
          <a:p>
            <a:pPr marL="0" indent="0" algn="ctr">
              <a:spcBef>
                <a:spcPts val="0"/>
              </a:spcBef>
              <a:buSzPts val="6000"/>
              <a:buFont typeface="Century Gothic"/>
              <a:buNone/>
            </a:pPr>
            <a:endParaRPr lang="en-GB">
              <a:solidFill>
                <a:srgbClr val="7BA21F"/>
              </a:solidFill>
              <a:latin typeface="Century Gothic"/>
              <a:ea typeface="Century Gothic"/>
              <a:cs typeface="Century Gothic"/>
              <a:sym typeface="Century Gothic"/>
            </a:endParaRPr>
          </a:p>
          <a:p>
            <a:pPr marL="0" indent="0" algn="ctr">
              <a:spcBef>
                <a:spcPts val="0"/>
              </a:spcBef>
              <a:buSzPts val="6000"/>
              <a:buFont typeface="Century Gothic"/>
              <a:buNone/>
            </a:pPr>
            <a:r>
              <a:rPr lang="en-GB">
                <a:solidFill>
                  <a:srgbClr val="7BA21F"/>
                </a:solidFill>
                <a:latin typeface="Century Gothic"/>
                <a:ea typeface="Century Gothic"/>
                <a:cs typeface="Century Gothic"/>
                <a:sym typeface="Century Gothic"/>
              </a:rPr>
              <a:t>Continuing Professional Development</a:t>
            </a:r>
            <a:endParaRPr lang="en-GB" sz="1400" dirty="0"/>
          </a:p>
        </p:txBody>
      </p:sp>
      <p:sp>
        <p:nvSpPr>
          <p:cNvPr id="5" name="Rectangle 4">
            <a:extLst>
              <a:ext uri="{FF2B5EF4-FFF2-40B4-BE49-F238E27FC236}">
                <a16:creationId xmlns:a16="http://schemas.microsoft.com/office/drawing/2014/main" id="{2E98DBE4-5300-85D7-0834-CDF7F31DA2C0}"/>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0">
  <p:cSld>
    <p:spTree>
      <p:nvGrpSpPr>
        <p:cNvPr id="1" name="Shape 71">
          <a:extLst>
            <a:ext uri="{FF2B5EF4-FFF2-40B4-BE49-F238E27FC236}">
              <a16:creationId xmlns:a16="http://schemas.microsoft.com/office/drawing/2014/main" id="{2A66B05C-600F-E07A-AC41-5D1D990188C7}"/>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4A2B3BB7-A939-344F-FE6E-A28D1F8081DB}"/>
              </a:ext>
            </a:extLst>
          </p:cNvPr>
          <p:cNvSpPr txBox="1"/>
          <p:nvPr/>
        </p:nvSpPr>
        <p:spPr>
          <a:xfrm>
            <a:off x="625642" y="1466009"/>
            <a:ext cx="12994105"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US" sz="9000" b="0" i="0" u="none" strike="noStrike" cap="none" dirty="0">
                <a:solidFill>
                  <a:srgbClr val="21431A"/>
                </a:solidFill>
                <a:latin typeface="Century Gothic"/>
                <a:ea typeface="Century Gothic"/>
                <a:cs typeface="Century Gothic"/>
                <a:sym typeface="Century Gothic"/>
              </a:rPr>
              <a:t>CRRU Monitoring Lead</a:t>
            </a:r>
            <a:endParaRPr dirty="0"/>
          </a:p>
        </p:txBody>
      </p:sp>
      <p:sp>
        <p:nvSpPr>
          <p:cNvPr id="73" name="Google Shape;73;p4">
            <a:extLst>
              <a:ext uri="{FF2B5EF4-FFF2-40B4-BE49-F238E27FC236}">
                <a16:creationId xmlns:a16="http://schemas.microsoft.com/office/drawing/2014/main" id="{58B56E1B-4960-B05A-B32C-2DB152E5322C}"/>
              </a:ext>
            </a:extLst>
          </p:cNvPr>
          <p:cNvSpPr txBox="1"/>
          <p:nvPr/>
        </p:nvSpPr>
        <p:spPr>
          <a:xfrm>
            <a:off x="1270629" y="5077323"/>
            <a:ext cx="9798423" cy="7457183"/>
          </a:xfrm>
          <a:prstGeom prst="rect">
            <a:avLst/>
          </a:prstGeom>
          <a:noFill/>
          <a:ln>
            <a:noFill/>
          </a:ln>
        </p:spPr>
        <p:txBody>
          <a:bodyPr spcFirstLastPara="1" wrap="square" lIns="91425" tIns="91425" rIns="91425" bIns="91425" anchor="t" anchorCtr="0">
            <a:normAutofit/>
          </a:bodyPr>
          <a:lstStyle/>
          <a:p>
            <a:pPr marL="749300" indent="-749300">
              <a:buClr>
                <a:srgbClr val="92D050"/>
              </a:buClr>
              <a:buSzPct val="125000"/>
              <a:buFont typeface="Century Gothic"/>
              <a:buChar char="•"/>
            </a:pPr>
            <a:r>
              <a:rPr lang="en-GB" altLang="en-US" sz="4000" dirty="0">
                <a:latin typeface="Century Gothic" panose="020B0502020202020204" pitchFamily="34" charset="0"/>
              </a:rPr>
              <a:t>Almost 30 years in the industry</a:t>
            </a:r>
          </a:p>
          <a:p>
            <a:pPr marL="749300" indent="-749300">
              <a:buClr>
                <a:srgbClr val="92D050"/>
              </a:buClr>
              <a:buSzPct val="125000"/>
              <a:buFont typeface="Century Gothic"/>
              <a:buChar char="•"/>
            </a:pPr>
            <a:endParaRPr lang="en-GB" altLang="en-US" sz="4000" dirty="0">
              <a:latin typeface="Century Gothic" panose="020B0502020202020204" pitchFamily="34" charset="0"/>
            </a:endParaRPr>
          </a:p>
          <a:p>
            <a:pPr marL="749300" indent="-749300">
              <a:buClr>
                <a:srgbClr val="92D050"/>
              </a:buClr>
              <a:buSzPct val="125000"/>
              <a:buFont typeface="Century Gothic"/>
              <a:buChar char="•"/>
            </a:pPr>
            <a:r>
              <a:rPr lang="en-GB" altLang="en-US" sz="4000" dirty="0">
                <a:latin typeface="Century Gothic" panose="020B0502020202020204" pitchFamily="34" charset="0"/>
              </a:rPr>
              <a:t>Key Account &amp; Business Development Manager, Syngenta</a:t>
            </a:r>
          </a:p>
          <a:p>
            <a:pPr marL="749300" indent="-749300">
              <a:buClr>
                <a:srgbClr val="92D050"/>
              </a:buClr>
              <a:buSzPct val="125000"/>
              <a:buFont typeface="Century Gothic"/>
              <a:buChar char="•"/>
            </a:pPr>
            <a:endParaRPr lang="en-GB" altLang="en-US" sz="4000" dirty="0">
              <a:latin typeface="Century Gothic" panose="020B0502020202020204" pitchFamily="34" charset="0"/>
            </a:endParaRPr>
          </a:p>
          <a:p>
            <a:pPr marL="749300" indent="-749300">
              <a:buClr>
                <a:srgbClr val="92D050"/>
              </a:buClr>
              <a:buSzPct val="125000"/>
              <a:buFont typeface="Century Gothic"/>
              <a:buChar char="•"/>
            </a:pPr>
            <a:r>
              <a:rPr lang="en-GB" altLang="en-US" sz="4000" dirty="0">
                <a:latin typeface="Century Gothic" panose="020B0502020202020204" pitchFamily="34" charset="0"/>
              </a:rPr>
              <a:t>Head of CRRU Monitoring Work Group</a:t>
            </a:r>
          </a:p>
          <a:p>
            <a:pPr marL="749300" indent="-749300">
              <a:buClr>
                <a:srgbClr val="92D050"/>
              </a:buClr>
              <a:buSzPct val="125000"/>
              <a:buFont typeface="Century Gothic"/>
              <a:buChar char="•"/>
            </a:pPr>
            <a:endParaRPr lang="en-GB" altLang="en-US" sz="4000" dirty="0">
              <a:latin typeface="Century Gothic" panose="020B0502020202020204" pitchFamily="34" charset="0"/>
            </a:endParaRPr>
          </a:p>
          <a:p>
            <a:pPr marL="749300" indent="-749300">
              <a:buClr>
                <a:srgbClr val="92D050"/>
              </a:buClr>
              <a:buSzPct val="125000"/>
              <a:buFont typeface="Century Gothic"/>
              <a:buChar char="•"/>
            </a:pPr>
            <a:r>
              <a:rPr lang="en-GB" altLang="en-US" sz="4000" b="0" dirty="0">
                <a:latin typeface="Century Gothic" panose="020B0502020202020204" pitchFamily="34" charset="0"/>
              </a:rPr>
              <a:t>NPTA Board of Directors</a:t>
            </a:r>
          </a:p>
          <a:p>
            <a:pPr marL="749300" indent="-749300">
              <a:buClr>
                <a:srgbClr val="92D050"/>
              </a:buClr>
              <a:buSzPct val="125000"/>
              <a:buFont typeface="Century Gothic"/>
              <a:buChar char="•"/>
            </a:pPr>
            <a:endParaRPr lang="en-GB" altLang="en-US" sz="4000" dirty="0">
              <a:latin typeface="Century Gothic" panose="020B0502020202020204" pitchFamily="34" charset="0"/>
            </a:endParaRPr>
          </a:p>
          <a:p>
            <a:pPr marL="749300" indent="-749300">
              <a:buClr>
                <a:srgbClr val="92D050"/>
              </a:buClr>
              <a:buSzPct val="125000"/>
              <a:buFont typeface="Century Gothic"/>
              <a:buChar char="•"/>
            </a:pPr>
            <a:endParaRPr lang="en-GB" altLang="en-US" sz="4000" dirty="0"/>
          </a:p>
          <a:p>
            <a:pPr>
              <a:buClr>
                <a:srgbClr val="92D050"/>
              </a:buClr>
              <a:buSzPct val="125000"/>
            </a:pPr>
            <a:endParaRPr lang="en-GB" altLang="en-US" sz="3200" dirty="0">
              <a:latin typeface="Century Gothic" panose="020B0502020202020204" pitchFamily="34" charset="0"/>
            </a:endParaRPr>
          </a:p>
          <a:p>
            <a:pPr marL="749300" indent="-749300">
              <a:buClr>
                <a:srgbClr val="92D050"/>
              </a:buClr>
              <a:buSzPct val="125000"/>
              <a:buFont typeface="Century Gothic"/>
              <a:buChar char="•"/>
            </a:pPr>
            <a:endParaRPr lang="en-US" sz="3200" b="0" i="0" u="none" strike="noStrike" cap="none" dirty="0">
              <a:solidFill>
                <a:srgbClr val="21431A"/>
              </a:solidFill>
              <a:latin typeface="Century Gothic"/>
              <a:ea typeface="Century Gothic"/>
              <a:cs typeface="Century Gothic"/>
              <a:sym typeface="Century Gothic"/>
            </a:endParaRPr>
          </a:p>
        </p:txBody>
      </p:sp>
      <p:sp>
        <p:nvSpPr>
          <p:cNvPr id="75" name="Google Shape;75;p4">
            <a:extLst>
              <a:ext uri="{FF2B5EF4-FFF2-40B4-BE49-F238E27FC236}">
                <a16:creationId xmlns:a16="http://schemas.microsoft.com/office/drawing/2014/main" id="{1422F212-53FF-DD81-4680-C8E22BAC4BC7}"/>
              </a:ext>
            </a:extLst>
          </p:cNvPr>
          <p:cNvSpPr txBox="1"/>
          <p:nvPr/>
        </p:nvSpPr>
        <p:spPr>
          <a:xfrm>
            <a:off x="783091" y="3060417"/>
            <a:ext cx="6793874" cy="11099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dirty="0">
                <a:solidFill>
                  <a:srgbClr val="7BA21F"/>
                </a:solidFill>
                <a:latin typeface="Century Gothic"/>
                <a:ea typeface="Century Gothic"/>
                <a:cs typeface="Century Gothic"/>
                <a:sym typeface="Century Gothic"/>
              </a:rPr>
              <a:t>Richard Moseley</a:t>
            </a:r>
            <a:endParaRPr dirty="0"/>
          </a:p>
        </p:txBody>
      </p:sp>
      <p:pic>
        <p:nvPicPr>
          <p:cNvPr id="2" name="Picture 1" descr="A person wearing glasses and a blue sweater&#10;&#10;Description automatically generated">
            <a:extLst>
              <a:ext uri="{FF2B5EF4-FFF2-40B4-BE49-F238E27FC236}">
                <a16:creationId xmlns:a16="http://schemas.microsoft.com/office/drawing/2014/main" id="{AF36F1D8-559D-2422-537B-042476E347D3}"/>
              </a:ext>
            </a:extLst>
          </p:cNvPr>
          <p:cNvPicPr>
            <a:picLocks noChangeAspect="1"/>
          </p:cNvPicPr>
          <p:nvPr/>
        </p:nvPicPr>
        <p:blipFill>
          <a:blip r:embed="rId3">
            <a:extLst>
              <a:ext uri="{28A0092B-C50C-407E-A947-70E740481C1C}">
                <a14:useLocalDpi xmlns:a14="http://schemas.microsoft.com/office/drawing/2010/main" val="0"/>
              </a:ext>
            </a:extLst>
          </a:blip>
          <a:srcRect b="6621"/>
          <a:stretch/>
        </p:blipFill>
        <p:spPr>
          <a:xfrm>
            <a:off x="15431270" y="1722763"/>
            <a:ext cx="7332477" cy="10270474"/>
          </a:xfrm>
          <a:prstGeom prst="rect">
            <a:avLst/>
          </a:prstGeom>
        </p:spPr>
      </p:pic>
      <p:sp>
        <p:nvSpPr>
          <p:cNvPr id="3" name="Rectangle 2">
            <a:extLst>
              <a:ext uri="{FF2B5EF4-FFF2-40B4-BE49-F238E27FC236}">
                <a16:creationId xmlns:a16="http://schemas.microsoft.com/office/drawing/2014/main" id="{2C784578-1A8C-1541-3EAC-6D79AC53F8D9}"/>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18687062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C2ED0DD2-0D7F-4DA2-8DB0-CB7E581D3C1C}"/>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21E0734B-1522-53E0-1F45-C699237B9C0F}"/>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US" sz="9000" b="0" i="0" u="none" strike="noStrike" cap="none" dirty="0">
                <a:solidFill>
                  <a:srgbClr val="21431A"/>
                </a:solidFill>
                <a:latin typeface="Century Gothic"/>
                <a:ea typeface="Century Gothic"/>
                <a:cs typeface="Century Gothic"/>
                <a:sym typeface="Century Gothic"/>
              </a:rPr>
              <a:t>Strengthening measure 1</a:t>
            </a:r>
            <a:endParaRPr dirty="0"/>
          </a:p>
        </p:txBody>
      </p:sp>
      <p:sp>
        <p:nvSpPr>
          <p:cNvPr id="73" name="Google Shape;73;p4">
            <a:extLst>
              <a:ext uri="{FF2B5EF4-FFF2-40B4-BE49-F238E27FC236}">
                <a16:creationId xmlns:a16="http://schemas.microsoft.com/office/drawing/2014/main" id="{5CF66711-D262-DA16-E455-36276E67899D}"/>
              </a:ext>
            </a:extLst>
          </p:cNvPr>
          <p:cNvSpPr txBox="1"/>
          <p:nvPr/>
        </p:nvSpPr>
        <p:spPr>
          <a:xfrm>
            <a:off x="1270629" y="5077323"/>
            <a:ext cx="12292971" cy="8085224"/>
          </a:xfrm>
          <a:prstGeom prst="rect">
            <a:avLst/>
          </a:prstGeom>
          <a:noFill/>
          <a:ln>
            <a:noFill/>
          </a:ln>
        </p:spPr>
        <p:txBody>
          <a:bodyPr spcFirstLastPara="1" wrap="square" lIns="91425" tIns="91425" rIns="91425" bIns="91425" anchor="t" anchorCtr="0">
            <a:normAutofit/>
          </a:bodyPr>
          <a:lstStyle/>
          <a:p>
            <a:pPr marL="571500" indent="-571500">
              <a:buClr>
                <a:srgbClr val="92D050"/>
              </a:buClr>
              <a:buSzPct val="125000"/>
              <a:buFont typeface="Arial" panose="020B0604020202020204" pitchFamily="34" charset="0"/>
              <a:buChar char="•"/>
            </a:pPr>
            <a:r>
              <a:rPr lang="en-US" sz="3400" dirty="0">
                <a:solidFill>
                  <a:schemeClr val="bg1"/>
                </a:solidFill>
                <a:latin typeface="Century Gothic" panose="020B0502020202020204" pitchFamily="34" charset="0"/>
              </a:rPr>
              <a:t>Legal </a:t>
            </a:r>
            <a:r>
              <a:rPr lang="en-GB" sz="3400" dirty="0">
                <a:solidFill>
                  <a:schemeClr val="bg1"/>
                </a:solidFill>
                <a:latin typeface="Century Gothic" panose="020B0502020202020204" pitchFamily="34" charset="0"/>
              </a:rPr>
              <a:t>Authorisations</a:t>
            </a:r>
            <a:r>
              <a:rPr lang="en-US" sz="3400" dirty="0">
                <a:solidFill>
                  <a:schemeClr val="bg1"/>
                </a:solidFill>
                <a:latin typeface="Century Gothic" panose="020B0502020202020204" pitchFamily="34" charset="0"/>
              </a:rPr>
              <a:t> removed from all SGARs 4</a:t>
            </a:r>
            <a:r>
              <a:rPr lang="en-US" sz="3400" baseline="30000" dirty="0">
                <a:solidFill>
                  <a:schemeClr val="bg1"/>
                </a:solidFill>
                <a:latin typeface="Century Gothic" panose="020B0502020202020204" pitchFamily="34" charset="0"/>
              </a:rPr>
              <a:t>th</a:t>
            </a:r>
            <a:r>
              <a:rPr lang="en-US" sz="3400" dirty="0">
                <a:solidFill>
                  <a:schemeClr val="bg1"/>
                </a:solidFill>
                <a:latin typeface="Century Gothic" panose="020B0502020202020204" pitchFamily="34" charset="0"/>
              </a:rPr>
              <a:t> July 2024 for ‘open area’ and ‘waste dump’ applications</a:t>
            </a:r>
          </a:p>
          <a:p>
            <a:pPr marL="571500" indent="-571500">
              <a:buClr>
                <a:srgbClr val="92D050"/>
              </a:buClr>
              <a:buSzPct val="125000"/>
              <a:buFont typeface="Arial" panose="020B0604020202020204" pitchFamily="34" charset="0"/>
              <a:buChar char="•"/>
            </a:pPr>
            <a:endParaRPr lang="en-US" sz="3400" dirty="0">
              <a:solidFill>
                <a:schemeClr val="bg1"/>
              </a:solidFill>
              <a:latin typeface="Century Gothic" panose="020B0502020202020204" pitchFamily="34" charset="0"/>
            </a:endParaRPr>
          </a:p>
          <a:p>
            <a:pPr marL="571500" indent="-571500">
              <a:buClr>
                <a:srgbClr val="92D050"/>
              </a:buClr>
              <a:buSzPct val="125000"/>
              <a:buFont typeface="Arial" panose="020B0604020202020204" pitchFamily="34" charset="0"/>
              <a:buChar char="•"/>
            </a:pPr>
            <a:r>
              <a:rPr lang="en-US" sz="3400" dirty="0">
                <a:solidFill>
                  <a:schemeClr val="bg1"/>
                </a:solidFill>
                <a:latin typeface="Century Gothic" panose="020B0502020202020204" pitchFamily="34" charset="0"/>
              </a:rPr>
              <a:t>This has impacted products containing bromadiolone &amp; </a:t>
            </a:r>
            <a:r>
              <a:rPr lang="en-US" sz="3400" dirty="0" err="1">
                <a:solidFill>
                  <a:schemeClr val="bg1"/>
                </a:solidFill>
                <a:latin typeface="Century Gothic" panose="020B0502020202020204" pitchFamily="34" charset="0"/>
              </a:rPr>
              <a:t>difenacoum</a:t>
            </a:r>
            <a:endParaRPr lang="en-US" sz="3400" dirty="0">
              <a:solidFill>
                <a:schemeClr val="bg1"/>
              </a:solidFill>
              <a:latin typeface="Century Gothic" panose="020B0502020202020204" pitchFamily="34" charset="0"/>
            </a:endParaRPr>
          </a:p>
          <a:p>
            <a:pPr marL="571500" indent="-571500">
              <a:buClr>
                <a:srgbClr val="92D050"/>
              </a:buClr>
              <a:buSzPct val="125000"/>
              <a:buFont typeface="Arial" panose="020B0604020202020204" pitchFamily="34" charset="0"/>
              <a:buChar char="•"/>
            </a:pPr>
            <a:endParaRPr lang="en-US" sz="3400" dirty="0">
              <a:solidFill>
                <a:schemeClr val="bg1"/>
              </a:solidFill>
              <a:latin typeface="Century Gothic" panose="020B0502020202020204" pitchFamily="34" charset="0"/>
            </a:endParaRPr>
          </a:p>
          <a:p>
            <a:pPr marL="571500" indent="-571500">
              <a:buClr>
                <a:srgbClr val="92D050"/>
              </a:buClr>
              <a:buSzPct val="125000"/>
              <a:buFont typeface="Arial" panose="020B0604020202020204" pitchFamily="34" charset="0"/>
              <a:buChar char="•"/>
            </a:pPr>
            <a:r>
              <a:rPr lang="en-US" sz="3400" dirty="0">
                <a:solidFill>
                  <a:schemeClr val="bg1"/>
                </a:solidFill>
                <a:latin typeface="Century Gothic" panose="020B0502020202020204" pitchFamily="34" charset="0"/>
              </a:rPr>
              <a:t>A voluntary move instigated by CRRU UK and approval holders aimed to reduce SGAR contamination</a:t>
            </a:r>
          </a:p>
          <a:p>
            <a:pPr marL="571500" indent="-571500">
              <a:buClr>
                <a:srgbClr val="92D050"/>
              </a:buClr>
              <a:buSzPct val="125000"/>
              <a:buFont typeface="Arial" panose="020B0604020202020204" pitchFamily="34" charset="0"/>
              <a:buChar char="•"/>
            </a:pPr>
            <a:endParaRPr lang="en-US" sz="3400" dirty="0">
              <a:solidFill>
                <a:schemeClr val="bg1"/>
              </a:solidFill>
              <a:latin typeface="Century Gothic" panose="020B0502020202020204" pitchFamily="34" charset="0"/>
            </a:endParaRPr>
          </a:p>
          <a:p>
            <a:pPr marL="571500" indent="-571500">
              <a:buClr>
                <a:srgbClr val="92D050"/>
              </a:buClr>
              <a:buSzPct val="125000"/>
              <a:buFont typeface="Arial" panose="020B0604020202020204" pitchFamily="34" charset="0"/>
              <a:buChar char="•"/>
            </a:pPr>
            <a:r>
              <a:rPr lang="en-US" sz="3400" dirty="0">
                <a:solidFill>
                  <a:schemeClr val="bg1"/>
                </a:solidFill>
                <a:latin typeface="Century Gothic" panose="020B0502020202020204" pitchFamily="34" charset="0"/>
              </a:rPr>
              <a:t>Products purchased before 4</a:t>
            </a:r>
            <a:r>
              <a:rPr lang="en-US" sz="3400" baseline="30000" dirty="0">
                <a:solidFill>
                  <a:schemeClr val="bg1"/>
                </a:solidFill>
                <a:latin typeface="Century Gothic" panose="020B0502020202020204" pitchFamily="34" charset="0"/>
              </a:rPr>
              <a:t>th</a:t>
            </a:r>
            <a:r>
              <a:rPr lang="en-US" sz="3400" dirty="0">
                <a:solidFill>
                  <a:schemeClr val="bg1"/>
                </a:solidFill>
                <a:latin typeface="Century Gothic" panose="020B0502020202020204" pitchFamily="34" charset="0"/>
              </a:rPr>
              <a:t> July 2024 could be used until 31</a:t>
            </a:r>
            <a:r>
              <a:rPr lang="en-US" sz="3400" baseline="30000" dirty="0">
                <a:solidFill>
                  <a:schemeClr val="bg1"/>
                </a:solidFill>
                <a:latin typeface="Century Gothic" panose="020B0502020202020204" pitchFamily="34" charset="0"/>
              </a:rPr>
              <a:t>st</a:t>
            </a:r>
            <a:r>
              <a:rPr lang="en-US" sz="3400" dirty="0">
                <a:solidFill>
                  <a:schemeClr val="bg1"/>
                </a:solidFill>
                <a:latin typeface="Century Gothic" panose="020B0502020202020204" pitchFamily="34" charset="0"/>
              </a:rPr>
              <a:t> December 2024</a:t>
            </a:r>
          </a:p>
          <a:p>
            <a:pPr marL="571500" indent="-571500">
              <a:buClr>
                <a:srgbClr val="92D050"/>
              </a:buClr>
              <a:buSzPct val="125000"/>
              <a:buFont typeface="Arial" panose="020B0604020202020204" pitchFamily="34" charset="0"/>
              <a:buChar char="•"/>
            </a:pPr>
            <a:endParaRPr lang="en-US" sz="3400" dirty="0">
              <a:solidFill>
                <a:schemeClr val="bg1"/>
              </a:solidFill>
              <a:latin typeface="Century Gothic" panose="020B0502020202020204" pitchFamily="34" charset="0"/>
            </a:endParaRPr>
          </a:p>
          <a:p>
            <a:pPr marL="571500" indent="-571500">
              <a:buClr>
                <a:srgbClr val="92D050"/>
              </a:buClr>
              <a:buSzPct val="125000"/>
              <a:buFont typeface="Arial" panose="020B0604020202020204" pitchFamily="34" charset="0"/>
              <a:buChar char="•"/>
            </a:pPr>
            <a:r>
              <a:rPr lang="en-US" sz="3400" dirty="0">
                <a:solidFill>
                  <a:schemeClr val="bg1"/>
                </a:solidFill>
                <a:latin typeface="Century Gothic" panose="020B0502020202020204" pitchFamily="34" charset="0"/>
              </a:rPr>
              <a:t>After 31</a:t>
            </a:r>
            <a:r>
              <a:rPr lang="en-US" sz="3400" baseline="30000" dirty="0">
                <a:solidFill>
                  <a:schemeClr val="bg1"/>
                </a:solidFill>
                <a:latin typeface="Century Gothic" panose="020B0502020202020204" pitchFamily="34" charset="0"/>
              </a:rPr>
              <a:t>st</a:t>
            </a:r>
            <a:r>
              <a:rPr lang="en-US" sz="3400" dirty="0">
                <a:solidFill>
                  <a:schemeClr val="bg1"/>
                </a:solidFill>
                <a:latin typeface="Century Gothic" panose="020B0502020202020204" pitchFamily="34" charset="0"/>
              </a:rPr>
              <a:t> December 2024 it became illegal to use any SGAR in an ‘open area’ or on a ‘waste dump’</a:t>
            </a:r>
          </a:p>
          <a:p>
            <a:pPr marL="749300" indent="-749300">
              <a:buClr>
                <a:srgbClr val="92D050"/>
              </a:buClr>
              <a:buSzPct val="125000"/>
              <a:buFont typeface="Century Gothic"/>
              <a:buChar char="•"/>
            </a:pPr>
            <a:endParaRPr lang="en-GB" altLang="en-US" sz="3600" dirty="0">
              <a:solidFill>
                <a:schemeClr val="bg1"/>
              </a:solidFill>
              <a:latin typeface="Century Gothic" panose="020B0502020202020204" pitchFamily="34" charset="0"/>
            </a:endParaRPr>
          </a:p>
          <a:p>
            <a:pPr marL="749300" indent="-749300">
              <a:buClr>
                <a:srgbClr val="92D050"/>
              </a:buClr>
              <a:buSzPct val="125000"/>
              <a:buFont typeface="Century Gothic"/>
              <a:buChar char="•"/>
            </a:pPr>
            <a:endParaRPr lang="en-GB" altLang="en-US" sz="3600" dirty="0">
              <a:solidFill>
                <a:schemeClr val="bg1"/>
              </a:solidFill>
              <a:latin typeface="Century Gothic" panose="020B0502020202020204" pitchFamily="34" charset="0"/>
            </a:endParaRPr>
          </a:p>
          <a:p>
            <a:pPr>
              <a:buClr>
                <a:srgbClr val="92D050"/>
              </a:buClr>
              <a:buSzPct val="125000"/>
            </a:pPr>
            <a:endParaRPr lang="en-GB" altLang="en-US" sz="2800" dirty="0">
              <a:solidFill>
                <a:schemeClr val="bg1"/>
              </a:solidFill>
              <a:latin typeface="Century Gothic" panose="020B0502020202020204" pitchFamily="34" charset="0"/>
            </a:endParaRPr>
          </a:p>
          <a:p>
            <a:pPr marL="749300" indent="-749300">
              <a:buClr>
                <a:srgbClr val="92D050"/>
              </a:buClr>
              <a:buSzPct val="125000"/>
              <a:buFont typeface="Century Gothic"/>
              <a:buChar char="•"/>
            </a:pPr>
            <a:endParaRPr lang="en-US" sz="28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DEC155EE-3BBA-1635-2D56-D7B5C078703D}"/>
              </a:ext>
            </a:extLst>
          </p:cNvPr>
          <p:cNvSpPr txBox="1"/>
          <p:nvPr/>
        </p:nvSpPr>
        <p:spPr>
          <a:xfrm>
            <a:off x="783090" y="3060417"/>
            <a:ext cx="19067009"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dirty="0">
                <a:solidFill>
                  <a:srgbClr val="7BA21F"/>
                </a:solidFill>
                <a:latin typeface="Century Gothic"/>
                <a:ea typeface="Century Gothic"/>
                <a:cs typeface="Century Gothic"/>
                <a:sym typeface="Century Gothic"/>
              </a:rPr>
              <a:t>Open area </a:t>
            </a:r>
            <a:r>
              <a:rPr lang="en-US" sz="6000" b="1" dirty="0">
                <a:solidFill>
                  <a:srgbClr val="7BA21F"/>
                </a:solidFill>
                <a:latin typeface="Century Gothic"/>
                <a:ea typeface="Century Gothic"/>
                <a:cs typeface="Century Gothic"/>
                <a:sym typeface="Century Gothic"/>
              </a:rPr>
              <a:t>u</a:t>
            </a:r>
            <a:r>
              <a:rPr lang="en-US" sz="6000" b="1" i="0" u="none" strike="noStrike" cap="none" dirty="0">
                <a:solidFill>
                  <a:srgbClr val="7BA21F"/>
                </a:solidFill>
                <a:latin typeface="Century Gothic"/>
                <a:ea typeface="Century Gothic"/>
                <a:cs typeface="Century Gothic"/>
                <a:sym typeface="Century Gothic"/>
              </a:rPr>
              <a:t>se – no anticoagulant use</a:t>
            </a:r>
            <a:endParaRPr dirty="0"/>
          </a:p>
        </p:txBody>
      </p:sp>
      <p:pic>
        <p:nvPicPr>
          <p:cNvPr id="3" name="Picture 2">
            <a:extLst>
              <a:ext uri="{FF2B5EF4-FFF2-40B4-BE49-F238E27FC236}">
                <a16:creationId xmlns:a16="http://schemas.microsoft.com/office/drawing/2014/main" id="{6E1B1A9B-1DF4-030F-20E1-4B2828EC5DC6}"/>
              </a:ext>
            </a:extLst>
          </p:cNvPr>
          <p:cNvPicPr>
            <a:picLocks noChangeAspect="1"/>
          </p:cNvPicPr>
          <p:nvPr/>
        </p:nvPicPr>
        <p:blipFill>
          <a:blip r:embed="rId3"/>
          <a:stretch>
            <a:fillRect/>
          </a:stretch>
        </p:blipFill>
        <p:spPr>
          <a:xfrm>
            <a:off x="16095318" y="2828403"/>
            <a:ext cx="6788743" cy="9058797"/>
          </a:xfrm>
          <a:prstGeom prst="rect">
            <a:avLst/>
          </a:prstGeom>
        </p:spPr>
      </p:pic>
      <p:sp>
        <p:nvSpPr>
          <p:cNvPr id="2" name="Rectangle 1">
            <a:extLst>
              <a:ext uri="{FF2B5EF4-FFF2-40B4-BE49-F238E27FC236}">
                <a16:creationId xmlns:a16="http://schemas.microsoft.com/office/drawing/2014/main" id="{507A4644-B46B-4274-39B5-DD41A00337B7}"/>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780378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5B6E1CEB-567C-A18F-6298-48126A62D977}"/>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8E4ACE8E-AEA3-05A6-F2AB-8C3B8EE447F3}"/>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Strengthening measure 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B3F2BDA5-9476-72B4-C552-B65CF9B85756}"/>
              </a:ext>
            </a:extLst>
          </p:cNvPr>
          <p:cNvSpPr txBox="1"/>
          <p:nvPr/>
        </p:nvSpPr>
        <p:spPr>
          <a:xfrm>
            <a:off x="1270629" y="4924923"/>
            <a:ext cx="13626471"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What are examples of open areas? </a:t>
            </a:r>
            <a:r>
              <a:rPr kumimoji="0" lang="en-GB" sz="36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Away from buildings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lang="en-GB" sz="3600" dirty="0">
              <a:solidFill>
                <a:schemeClr val="bg1"/>
              </a:solidFill>
              <a:latin typeface="Century Gothic" panose="020B0502020202020204" pitchFamily="34" charset="0"/>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lang="en-GB" sz="3600" dirty="0">
                <a:solidFill>
                  <a:schemeClr val="bg1"/>
                </a:solidFill>
                <a:latin typeface="Century Gothic" panose="020B0502020202020204" pitchFamily="34" charset="0"/>
              </a:rPr>
              <a:t>public parks and gardens</a:t>
            </a: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railways (embankments, cuttings etc.)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canals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the banks of natural water courses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reservoirs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footpaths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bridleways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cycle paths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allotments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airports/air-fields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lang="en-GB" sz="3600" dirty="0">
                <a:solidFill>
                  <a:schemeClr val="bg1"/>
                </a:solidFill>
                <a:latin typeface="Century Gothic" panose="020B0502020202020204" pitchFamily="34" charset="0"/>
              </a:rPr>
              <a:t>field margins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lang="en-GB" sz="3600" dirty="0">
                <a:solidFill>
                  <a:schemeClr val="bg1"/>
                </a:solidFill>
                <a:latin typeface="Century Gothic" panose="020B0502020202020204" pitchFamily="34" charset="0"/>
              </a:rPr>
              <a:t>hedgerows / feed hoppers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US"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GB" altLang="en-US"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GB" altLang="en-US"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92D050"/>
              </a:buClr>
              <a:buSzPct val="125000"/>
              <a:buFont typeface="Arial"/>
              <a:buNone/>
              <a:tabLst/>
              <a:defRPr/>
            </a:pPr>
            <a:endParaRPr kumimoji="0" lang="en-GB" altLang="en-US" sz="28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DAE2608D-DA25-5883-2B39-80EA969194D9}"/>
              </a:ext>
            </a:extLst>
          </p:cNvPr>
          <p:cNvSpPr txBox="1"/>
          <p:nvPr/>
        </p:nvSpPr>
        <p:spPr>
          <a:xfrm>
            <a:off x="783090" y="3060417"/>
            <a:ext cx="15312227"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Open area use – no anticoagulant use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5E38D10A-F143-0995-CFAC-790A9878C9D4}"/>
              </a:ext>
            </a:extLst>
          </p:cNvPr>
          <p:cNvPicPr>
            <a:picLocks noChangeAspect="1"/>
          </p:cNvPicPr>
          <p:nvPr/>
        </p:nvPicPr>
        <p:blipFill>
          <a:blip r:embed="rId3"/>
          <a:stretch>
            <a:fillRect/>
          </a:stretch>
        </p:blipFill>
        <p:spPr>
          <a:xfrm>
            <a:off x="16095318" y="2828403"/>
            <a:ext cx="6788743" cy="9058797"/>
          </a:xfrm>
          <a:prstGeom prst="rect">
            <a:avLst/>
          </a:prstGeom>
        </p:spPr>
      </p:pic>
      <p:sp>
        <p:nvSpPr>
          <p:cNvPr id="2" name="Rectangle 1">
            <a:extLst>
              <a:ext uri="{FF2B5EF4-FFF2-40B4-BE49-F238E27FC236}">
                <a16:creationId xmlns:a16="http://schemas.microsoft.com/office/drawing/2014/main" id="{63257E6A-CDCA-4C83-1BCE-5CB2DAA4065C}"/>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54940725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ECADB860-BF20-2E32-5C9D-43A9D935F629}"/>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17C14504-93AA-44E4-054D-51D7A52D154B}"/>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Strengthening measure 1</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5B450472-5C0C-AEEA-36E5-50FBBD801725}"/>
              </a:ext>
            </a:extLst>
          </p:cNvPr>
          <p:cNvSpPr txBox="1"/>
          <p:nvPr/>
        </p:nvSpPr>
        <p:spPr>
          <a:xfrm>
            <a:off x="1270629" y="5077323"/>
            <a:ext cx="22465671"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lang="en-GB" sz="3600" dirty="0">
                <a:solidFill>
                  <a:schemeClr val="bg1"/>
                </a:solidFill>
                <a:latin typeface="Century Gothic" panose="020B0502020202020204" pitchFamily="34" charset="0"/>
              </a:rPr>
              <a:t>‘</a:t>
            </a: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Waste dumps’ are also now considered to be a separate use scenario</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Only baits may be applied at waste dumps that permit such use on the label</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This</a:t>
            </a:r>
            <a:r>
              <a:rPr lang="en-GB" sz="3600" dirty="0">
                <a:solidFill>
                  <a:schemeClr val="bg1"/>
                </a:solidFill>
                <a:latin typeface="Century Gothic" panose="020B0502020202020204" pitchFamily="34" charset="0"/>
              </a:rPr>
              <a:t> </a:t>
            </a: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scenario covers control of rats and disposal of rats in waste dumps and landfills where the exposure is assumed to be higher than that described in the open area scenario</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For example, waste dumps </a:t>
            </a:r>
            <a:r>
              <a:rPr kumimoji="0" lang="en-GB" sz="36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do not include municipal waste management </a:t>
            </a: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facilities (e.g. recycling centres) where treatment is undertaken to prevent risks to public health in urban settings</a:t>
            </a:r>
            <a:endParaRPr kumimoji="0" lang="en-US"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GB" altLang="en-US"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GB" altLang="en-US"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92D050"/>
              </a:buClr>
              <a:buSzPct val="125000"/>
              <a:buFont typeface="Arial"/>
              <a:buNone/>
              <a:tabLst/>
              <a:defRPr/>
            </a:pPr>
            <a:endParaRPr kumimoji="0" lang="en-GB" altLang="en-US" sz="28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C1442260-0B9E-5463-6733-5A41AEB0D7B2}"/>
              </a:ext>
            </a:extLst>
          </p:cNvPr>
          <p:cNvSpPr txBox="1"/>
          <p:nvPr/>
        </p:nvSpPr>
        <p:spPr>
          <a:xfrm>
            <a:off x="783090" y="3060417"/>
            <a:ext cx="15371309"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lang="en-US" sz="6000" b="1" dirty="0">
                <a:solidFill>
                  <a:srgbClr val="7BA21F"/>
                </a:solidFill>
                <a:latin typeface="Century Gothic"/>
                <a:ea typeface="Century Gothic"/>
                <a:cs typeface="Century Gothic"/>
                <a:sym typeface="Century Gothic"/>
              </a:rPr>
              <a:t>Waste dumps – no anticoagulant use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CF4D9EE4-0AA2-7FF2-C2C2-28765893CBE9}"/>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4017465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5618585B-099A-084D-1D37-763CE522FE32}"/>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56CD79CC-A866-0818-42EE-636FEF801567}"/>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US" sz="9000" b="0" i="0" u="none" strike="noStrike" cap="none" dirty="0">
                <a:solidFill>
                  <a:srgbClr val="21431A"/>
                </a:solidFill>
                <a:latin typeface="Century Gothic"/>
                <a:ea typeface="Century Gothic"/>
                <a:cs typeface="Century Gothic"/>
                <a:sym typeface="Century Gothic"/>
              </a:rPr>
              <a:t>Open area </a:t>
            </a:r>
            <a:r>
              <a:rPr lang="en-US" sz="9000" dirty="0">
                <a:solidFill>
                  <a:srgbClr val="21431A"/>
                </a:solidFill>
                <a:latin typeface="Century Gothic"/>
                <a:ea typeface="Century Gothic"/>
                <a:cs typeface="Century Gothic"/>
                <a:sym typeface="Century Gothic"/>
              </a:rPr>
              <a:t>u</a:t>
            </a:r>
            <a:r>
              <a:rPr lang="en-US" sz="9000" b="0" i="0" u="none" strike="noStrike" cap="none" dirty="0">
                <a:solidFill>
                  <a:srgbClr val="21431A"/>
                </a:solidFill>
                <a:latin typeface="Century Gothic"/>
                <a:ea typeface="Century Gothic"/>
                <a:cs typeface="Century Gothic"/>
                <a:sym typeface="Century Gothic"/>
              </a:rPr>
              <a:t>se</a:t>
            </a:r>
            <a:endParaRPr dirty="0"/>
          </a:p>
        </p:txBody>
      </p:sp>
      <p:sp>
        <p:nvSpPr>
          <p:cNvPr id="73" name="Google Shape;73;p4">
            <a:extLst>
              <a:ext uri="{FF2B5EF4-FFF2-40B4-BE49-F238E27FC236}">
                <a16:creationId xmlns:a16="http://schemas.microsoft.com/office/drawing/2014/main" id="{769B75F6-D4F3-248B-7D3B-80A71F2141BF}"/>
              </a:ext>
            </a:extLst>
          </p:cNvPr>
          <p:cNvSpPr txBox="1"/>
          <p:nvPr/>
        </p:nvSpPr>
        <p:spPr>
          <a:xfrm>
            <a:off x="818147" y="5077323"/>
            <a:ext cx="14413832" cy="8085224"/>
          </a:xfrm>
          <a:prstGeom prst="rect">
            <a:avLst/>
          </a:prstGeom>
          <a:noFill/>
          <a:ln>
            <a:noFill/>
          </a:ln>
        </p:spPr>
        <p:txBody>
          <a:bodyPr spcFirstLastPara="1" wrap="square" lIns="91425" tIns="91425" rIns="91425" bIns="91425" anchor="t" anchorCtr="0">
            <a:normAutofit/>
          </a:bodyPr>
          <a:lstStyle/>
          <a:p>
            <a:r>
              <a:rPr lang="en-GB" sz="3600" b="1" dirty="0">
                <a:solidFill>
                  <a:schemeClr val="bg1"/>
                </a:solidFill>
                <a:latin typeface="Century Gothic" panose="020B0502020202020204" pitchFamily="34" charset="0"/>
              </a:rPr>
              <a:t>‘In and around buildings’ </a:t>
            </a:r>
            <a:r>
              <a:rPr lang="en-GB" sz="3600" dirty="0">
                <a:solidFill>
                  <a:schemeClr val="bg1"/>
                </a:solidFill>
                <a:latin typeface="Century Gothic" panose="020B0502020202020204" pitchFamily="34" charset="0"/>
              </a:rPr>
              <a:t>is understood to include the entire building that is the subject of the treatment, or those areas of it that are or may become infested. It also includes the infested area around the building that needs to be treated in order to deal with the rodents that are potentially moving into the building, causing damage to the building or property, or present a risk to the health of people or other animals.</a:t>
            </a:r>
          </a:p>
          <a:p>
            <a:endParaRPr lang="en-GB" sz="3600" dirty="0">
              <a:solidFill>
                <a:schemeClr val="bg1"/>
              </a:solidFill>
              <a:latin typeface="Century Gothic" panose="020B0502020202020204" pitchFamily="34" charset="0"/>
            </a:endParaRPr>
          </a:p>
          <a:p>
            <a:endParaRPr lang="en-GB" sz="3600" dirty="0">
              <a:solidFill>
                <a:schemeClr val="bg1"/>
              </a:solidFill>
              <a:latin typeface="Century Gothic" panose="020B0502020202020204" pitchFamily="34" charset="0"/>
            </a:endParaRPr>
          </a:p>
          <a:p>
            <a:r>
              <a:rPr lang="en-GB" sz="3600" dirty="0">
                <a:solidFill>
                  <a:schemeClr val="bg1"/>
                </a:solidFill>
                <a:latin typeface="Century Gothic" panose="020B0502020202020204" pitchFamily="34" charset="0"/>
              </a:rPr>
              <a:t>The term </a:t>
            </a:r>
            <a:r>
              <a:rPr lang="en-GB" sz="3600" b="1" dirty="0">
                <a:solidFill>
                  <a:schemeClr val="bg1"/>
                </a:solidFill>
                <a:latin typeface="Century Gothic" panose="020B0502020202020204" pitchFamily="34" charset="0"/>
              </a:rPr>
              <a:t>‘outdoors – around buildings’ </a:t>
            </a:r>
            <a:r>
              <a:rPr lang="en-GB" sz="3600" dirty="0">
                <a:solidFill>
                  <a:schemeClr val="bg1"/>
                </a:solidFill>
                <a:latin typeface="Century Gothic" panose="020B0502020202020204" pitchFamily="34" charset="0"/>
              </a:rPr>
              <a:t>is now the officially authorised use and is seen on some product labels and in regulatory documents </a:t>
            </a:r>
            <a:r>
              <a:rPr lang="en-GB" sz="3600" i="1" dirty="0">
                <a:solidFill>
                  <a:schemeClr val="bg1"/>
                </a:solidFill>
                <a:latin typeface="Century Gothic" panose="020B0502020202020204" pitchFamily="34" charset="0"/>
              </a:rPr>
              <a:t>(</a:t>
            </a:r>
            <a:r>
              <a:rPr lang="en-GB" sz="3600" b="0" i="1" dirty="0">
                <a:solidFill>
                  <a:schemeClr val="bg1"/>
                </a:solidFill>
                <a:latin typeface="Century Gothic" panose="020B0502020202020204" pitchFamily="34" charset="0"/>
              </a:rPr>
              <a:t>CRRU UK Code of Best Practice July 2024).</a:t>
            </a:r>
            <a:endParaRPr lang="en-US" sz="3600" i="1" dirty="0">
              <a:solidFill>
                <a:schemeClr val="bg1"/>
              </a:solidFill>
              <a:latin typeface="Century Gothic" panose="020B0502020202020204" pitchFamily="34" charset="0"/>
            </a:endParaRPr>
          </a:p>
          <a:p>
            <a:pPr marL="749300" indent="-749300">
              <a:buClr>
                <a:srgbClr val="92D050"/>
              </a:buClr>
              <a:buSzPct val="125000"/>
              <a:buFont typeface="Century Gothic"/>
              <a:buChar char="•"/>
            </a:pPr>
            <a:endParaRPr lang="en-GB" altLang="en-US" sz="3600" dirty="0">
              <a:solidFill>
                <a:schemeClr val="bg1"/>
              </a:solidFill>
              <a:latin typeface="Century Gothic" panose="020B0502020202020204" pitchFamily="34" charset="0"/>
            </a:endParaRPr>
          </a:p>
          <a:p>
            <a:pPr>
              <a:buClr>
                <a:srgbClr val="92D050"/>
              </a:buClr>
              <a:buSzPct val="125000"/>
            </a:pPr>
            <a:endParaRPr lang="en-GB" altLang="en-US" sz="2800" dirty="0">
              <a:solidFill>
                <a:schemeClr val="bg1"/>
              </a:solidFill>
              <a:latin typeface="Century Gothic" panose="020B0502020202020204" pitchFamily="34" charset="0"/>
            </a:endParaRPr>
          </a:p>
          <a:p>
            <a:pPr marL="749300" indent="-749300">
              <a:buClr>
                <a:srgbClr val="92D050"/>
              </a:buClr>
              <a:buSzPct val="125000"/>
              <a:buFont typeface="Century Gothic"/>
              <a:buChar char="•"/>
            </a:pPr>
            <a:endParaRPr lang="en-US" sz="28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080A1F39-CB2D-3868-5498-F8C481CCCEA5}"/>
              </a:ext>
            </a:extLst>
          </p:cNvPr>
          <p:cNvSpPr txBox="1"/>
          <p:nvPr/>
        </p:nvSpPr>
        <p:spPr>
          <a:xfrm>
            <a:off x="783091" y="3060417"/>
            <a:ext cx="9299372"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dirty="0">
                <a:solidFill>
                  <a:srgbClr val="7BA21F"/>
                </a:solidFill>
                <a:latin typeface="Century Gothic"/>
                <a:ea typeface="Century Gothic"/>
                <a:cs typeface="Century Gothic"/>
                <a:sym typeface="Century Gothic"/>
              </a:rPr>
              <a:t>In and around </a:t>
            </a:r>
            <a:r>
              <a:rPr lang="en-US" sz="6000" b="1" dirty="0">
                <a:solidFill>
                  <a:srgbClr val="7BA21F"/>
                </a:solidFill>
                <a:latin typeface="Century Gothic"/>
                <a:ea typeface="Century Gothic"/>
                <a:cs typeface="Century Gothic"/>
                <a:sym typeface="Century Gothic"/>
              </a:rPr>
              <a:t>b</a:t>
            </a:r>
            <a:r>
              <a:rPr lang="en-US" sz="6000" b="1" i="0" u="none" strike="noStrike" cap="none" dirty="0">
                <a:solidFill>
                  <a:srgbClr val="7BA21F"/>
                </a:solidFill>
                <a:latin typeface="Century Gothic"/>
                <a:ea typeface="Century Gothic"/>
                <a:cs typeface="Century Gothic"/>
                <a:sym typeface="Century Gothic"/>
              </a:rPr>
              <a:t>uildings</a:t>
            </a:r>
            <a:endParaRPr dirty="0"/>
          </a:p>
        </p:txBody>
      </p:sp>
      <p:pic>
        <p:nvPicPr>
          <p:cNvPr id="2" name="Picture 1">
            <a:extLst>
              <a:ext uri="{FF2B5EF4-FFF2-40B4-BE49-F238E27FC236}">
                <a16:creationId xmlns:a16="http://schemas.microsoft.com/office/drawing/2014/main" id="{8568588C-B3BD-6BEE-D3EE-E29F682BC351}"/>
              </a:ext>
            </a:extLst>
          </p:cNvPr>
          <p:cNvPicPr>
            <a:picLocks noChangeAspect="1"/>
          </p:cNvPicPr>
          <p:nvPr/>
        </p:nvPicPr>
        <p:blipFill>
          <a:blip r:embed="rId3"/>
          <a:stretch>
            <a:fillRect/>
          </a:stretch>
        </p:blipFill>
        <p:spPr>
          <a:xfrm>
            <a:off x="15908435" y="2598820"/>
            <a:ext cx="7047814" cy="9308433"/>
          </a:xfrm>
          <a:prstGeom prst="rect">
            <a:avLst/>
          </a:prstGeom>
        </p:spPr>
      </p:pic>
      <p:sp>
        <p:nvSpPr>
          <p:cNvPr id="3" name="Rectangle 2">
            <a:extLst>
              <a:ext uri="{FF2B5EF4-FFF2-40B4-BE49-F238E27FC236}">
                <a16:creationId xmlns:a16="http://schemas.microsoft.com/office/drawing/2014/main" id="{F8E72593-1C58-A904-C81F-096B55BC7C0D}"/>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8839980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6D4CA0C0-DA2F-80E9-4F91-6DBCCAAC18E8}"/>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59328FC8-E9CC-A8DF-005C-C526092A3AC9}"/>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US" sz="9000" b="0" i="0" u="none" strike="noStrike" cap="none" dirty="0">
                <a:solidFill>
                  <a:srgbClr val="21431A"/>
                </a:solidFill>
                <a:latin typeface="Century Gothic"/>
                <a:ea typeface="Century Gothic"/>
                <a:cs typeface="Century Gothic"/>
                <a:sym typeface="Century Gothic"/>
              </a:rPr>
              <a:t>Open area </a:t>
            </a:r>
            <a:r>
              <a:rPr lang="en-US" sz="9000" dirty="0">
                <a:solidFill>
                  <a:srgbClr val="21431A"/>
                </a:solidFill>
                <a:latin typeface="Century Gothic"/>
                <a:ea typeface="Century Gothic"/>
                <a:cs typeface="Century Gothic"/>
                <a:sym typeface="Century Gothic"/>
              </a:rPr>
              <a:t>u</a:t>
            </a:r>
            <a:r>
              <a:rPr lang="en-US" sz="9000" b="0" i="0" u="none" strike="noStrike" cap="none" dirty="0">
                <a:solidFill>
                  <a:srgbClr val="21431A"/>
                </a:solidFill>
                <a:latin typeface="Century Gothic"/>
                <a:ea typeface="Century Gothic"/>
                <a:cs typeface="Century Gothic"/>
                <a:sym typeface="Century Gothic"/>
              </a:rPr>
              <a:t>se</a:t>
            </a:r>
            <a:endParaRPr dirty="0"/>
          </a:p>
        </p:txBody>
      </p:sp>
      <p:sp>
        <p:nvSpPr>
          <p:cNvPr id="73" name="Google Shape;73;p4">
            <a:extLst>
              <a:ext uri="{FF2B5EF4-FFF2-40B4-BE49-F238E27FC236}">
                <a16:creationId xmlns:a16="http://schemas.microsoft.com/office/drawing/2014/main" id="{1739E378-EC1F-7B8C-6333-63A061B7B47E}"/>
              </a:ext>
            </a:extLst>
          </p:cNvPr>
          <p:cNvSpPr txBox="1"/>
          <p:nvPr/>
        </p:nvSpPr>
        <p:spPr>
          <a:xfrm>
            <a:off x="818147" y="5077323"/>
            <a:ext cx="14413832" cy="8085224"/>
          </a:xfrm>
          <a:prstGeom prst="rect">
            <a:avLst/>
          </a:prstGeom>
          <a:noFill/>
          <a:ln>
            <a:noFill/>
          </a:ln>
        </p:spPr>
        <p:txBody>
          <a:bodyPr spcFirstLastPara="1" wrap="square" lIns="91425" tIns="91425" rIns="91425" bIns="91425" anchor="t" anchorCtr="0">
            <a:normAutofit/>
          </a:bodyPr>
          <a:lstStyle/>
          <a:p>
            <a:r>
              <a:rPr lang="en-GB" sz="3600" dirty="0">
                <a:solidFill>
                  <a:schemeClr val="bg1"/>
                </a:solidFill>
                <a:latin typeface="Century Gothic" panose="020B0502020202020204" pitchFamily="34" charset="0"/>
              </a:rPr>
              <a:t>For the purposes of rodent pest management, a building is typically considered to be a permanent fixed structure forming an enclosure and providing protection from the elements. Buildings can be used to exclude certain non-target animals and birds from taking baits placed inside. They are usually erected on foundations, largely enclosed and constructed from wood, brick, concrete or metal. Temporary structures or structures that can easily be moved would not generally be considered to be buildings.</a:t>
            </a:r>
          </a:p>
          <a:p>
            <a:pPr marL="0" indent="0">
              <a:buNone/>
            </a:pPr>
            <a:endParaRPr lang="en-GB" sz="3600" i="1" dirty="0">
              <a:solidFill>
                <a:schemeClr val="bg1"/>
              </a:solidFill>
              <a:latin typeface="Century Gothic" panose="020B0502020202020204" pitchFamily="34" charset="0"/>
            </a:endParaRPr>
          </a:p>
          <a:p>
            <a:pPr marL="0" indent="0">
              <a:buNone/>
            </a:pPr>
            <a:endParaRPr lang="en-GB" sz="3600" i="1" dirty="0">
              <a:solidFill>
                <a:schemeClr val="bg1"/>
              </a:solidFill>
              <a:latin typeface="Century Gothic" panose="020B0502020202020204" pitchFamily="34" charset="0"/>
            </a:endParaRPr>
          </a:p>
          <a:p>
            <a:pPr marL="0" indent="0">
              <a:buNone/>
            </a:pPr>
            <a:r>
              <a:rPr lang="en-GB" sz="3600" i="1" dirty="0">
                <a:solidFill>
                  <a:schemeClr val="bg1"/>
                </a:solidFill>
                <a:latin typeface="Century Gothic" panose="020B0502020202020204" pitchFamily="34" charset="0"/>
              </a:rPr>
              <a:t>(</a:t>
            </a:r>
            <a:r>
              <a:rPr lang="en-GB" sz="3600" b="0" i="1" dirty="0">
                <a:solidFill>
                  <a:schemeClr val="bg1"/>
                </a:solidFill>
                <a:latin typeface="Century Gothic" panose="020B0502020202020204" pitchFamily="34" charset="0"/>
              </a:rPr>
              <a:t>CRRU UK Code of Best Practice July 2024)</a:t>
            </a:r>
            <a:endParaRPr lang="en-US" sz="3600" i="1" dirty="0">
              <a:solidFill>
                <a:schemeClr val="bg1"/>
              </a:solidFill>
              <a:latin typeface="Century Gothic" panose="020B0502020202020204" pitchFamily="34" charset="0"/>
            </a:endParaRPr>
          </a:p>
          <a:p>
            <a:pPr marL="749300" indent="-749300">
              <a:buClr>
                <a:srgbClr val="92D050"/>
              </a:buClr>
              <a:buSzPct val="125000"/>
              <a:buFont typeface="Century Gothic"/>
              <a:buChar char="•"/>
            </a:pPr>
            <a:endParaRPr lang="en-GB" altLang="en-US" sz="3600" dirty="0">
              <a:solidFill>
                <a:schemeClr val="bg1"/>
              </a:solidFill>
              <a:latin typeface="Century Gothic" panose="020B0502020202020204" pitchFamily="34" charset="0"/>
            </a:endParaRPr>
          </a:p>
          <a:p>
            <a:pPr>
              <a:buClr>
                <a:srgbClr val="92D050"/>
              </a:buClr>
              <a:buSzPct val="125000"/>
            </a:pPr>
            <a:endParaRPr lang="en-GB" altLang="en-US" sz="2800" dirty="0">
              <a:solidFill>
                <a:schemeClr val="bg1"/>
              </a:solidFill>
              <a:latin typeface="Century Gothic" panose="020B0502020202020204" pitchFamily="34" charset="0"/>
            </a:endParaRPr>
          </a:p>
          <a:p>
            <a:pPr marL="749300" indent="-749300">
              <a:buClr>
                <a:srgbClr val="92D050"/>
              </a:buClr>
              <a:buSzPct val="125000"/>
              <a:buFont typeface="Century Gothic"/>
              <a:buChar char="•"/>
            </a:pPr>
            <a:endParaRPr lang="en-US" sz="2800" b="0" i="0" u="none" strike="noStrike" cap="none" dirty="0">
              <a:solidFill>
                <a:schemeClr val="bg1"/>
              </a:solidFill>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9CCF5541-F7E3-9109-104E-D3F4ACD05194}"/>
              </a:ext>
            </a:extLst>
          </p:cNvPr>
          <p:cNvSpPr txBox="1"/>
          <p:nvPr/>
        </p:nvSpPr>
        <p:spPr>
          <a:xfrm>
            <a:off x="783091" y="3060417"/>
            <a:ext cx="9299372"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dirty="0">
                <a:solidFill>
                  <a:srgbClr val="7BA21F"/>
                </a:solidFill>
                <a:latin typeface="Century Gothic"/>
                <a:ea typeface="Century Gothic"/>
                <a:cs typeface="Century Gothic"/>
                <a:sym typeface="Century Gothic"/>
              </a:rPr>
              <a:t>What is a building?</a:t>
            </a:r>
            <a:endParaRPr dirty="0"/>
          </a:p>
        </p:txBody>
      </p:sp>
      <p:pic>
        <p:nvPicPr>
          <p:cNvPr id="3" name="Google Shape;159;p7" descr="kl-main-building-d-Kopie.jpg">
            <a:extLst>
              <a:ext uri="{FF2B5EF4-FFF2-40B4-BE49-F238E27FC236}">
                <a16:creationId xmlns:a16="http://schemas.microsoft.com/office/drawing/2014/main" id="{AF3CB279-52DA-DE7D-C0D2-7DBEA249E3EE}"/>
              </a:ext>
            </a:extLst>
          </p:cNvPr>
          <p:cNvPicPr preferRelativeResize="0"/>
          <p:nvPr/>
        </p:nvPicPr>
        <p:blipFill rotWithShape="1">
          <a:blip r:embed="rId3">
            <a:alphaModFix/>
          </a:blip>
          <a:srcRect l="5531"/>
          <a:stretch/>
        </p:blipFill>
        <p:spPr>
          <a:xfrm>
            <a:off x="15503781" y="1878473"/>
            <a:ext cx="8331904" cy="4961126"/>
          </a:xfrm>
          <a:prstGeom prst="rect">
            <a:avLst/>
          </a:prstGeom>
          <a:noFill/>
          <a:ln>
            <a:noFill/>
          </a:ln>
          <a:effectLst>
            <a:outerShdw blurRad="190500" dist="38100" dir="5400000" rotWithShape="0">
              <a:srgbClr val="000000">
                <a:alpha val="69803"/>
              </a:srgbClr>
            </a:outerShdw>
          </a:effectLst>
        </p:spPr>
      </p:pic>
      <p:pic>
        <p:nvPicPr>
          <p:cNvPr id="4" name="Google Shape;160;p7" descr="western_design_architects-west-dorset-farm-barn_annex_before.jpg">
            <a:extLst>
              <a:ext uri="{FF2B5EF4-FFF2-40B4-BE49-F238E27FC236}">
                <a16:creationId xmlns:a16="http://schemas.microsoft.com/office/drawing/2014/main" id="{35357BF4-CC77-312C-FE23-74A8086ED885}"/>
              </a:ext>
            </a:extLst>
          </p:cNvPr>
          <p:cNvPicPr preferRelativeResize="0"/>
          <p:nvPr/>
        </p:nvPicPr>
        <p:blipFill rotWithShape="1">
          <a:blip r:embed="rId4">
            <a:alphaModFix/>
          </a:blip>
          <a:srcRect t="7768" b="10520"/>
          <a:stretch/>
        </p:blipFill>
        <p:spPr>
          <a:xfrm>
            <a:off x="15519595" y="6949461"/>
            <a:ext cx="8300322" cy="4521417"/>
          </a:xfrm>
          <a:prstGeom prst="rect">
            <a:avLst/>
          </a:prstGeom>
          <a:noFill/>
          <a:ln>
            <a:noFill/>
          </a:ln>
          <a:effectLst>
            <a:outerShdw blurRad="190500" dist="38100" dir="5400000" rotWithShape="0">
              <a:srgbClr val="000000">
                <a:alpha val="69803"/>
              </a:srgbClr>
            </a:outerShdw>
          </a:effectLst>
        </p:spPr>
      </p:pic>
      <p:sp>
        <p:nvSpPr>
          <p:cNvPr id="2" name="Rectangle 1">
            <a:extLst>
              <a:ext uri="{FF2B5EF4-FFF2-40B4-BE49-F238E27FC236}">
                <a16:creationId xmlns:a16="http://schemas.microsoft.com/office/drawing/2014/main" id="{B194881D-2C72-805A-DE3B-D67443261151}"/>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71822054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980A94DB-3321-0ED6-20AD-72A75AB7CE23}"/>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459D9FE0-2373-E726-732C-9748CC91B732}"/>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Open area </a:t>
            </a:r>
            <a:r>
              <a:rPr lang="en-US" sz="9000" dirty="0">
                <a:solidFill>
                  <a:srgbClr val="21431A"/>
                </a:solidFill>
                <a:latin typeface="Century Gothic"/>
                <a:ea typeface="Century Gothic"/>
                <a:cs typeface="Century Gothic"/>
                <a:sym typeface="Century Gothic"/>
              </a:rPr>
              <a:t>u</a:t>
            </a: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se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72AB3CC1-C687-7CFA-5C36-A8280D2E3B13}"/>
              </a:ext>
            </a:extLst>
          </p:cNvPr>
          <p:cNvSpPr txBox="1"/>
          <p:nvPr/>
        </p:nvSpPr>
        <p:spPr>
          <a:xfrm>
            <a:off x="818147" y="5077323"/>
            <a:ext cx="14413832"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Given the diverse use areas for these products we understand that this may not directly address all scenarios raised by members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Cases where temporary structures are erected or moved into open areas to justify continued baiting will </a:t>
            </a:r>
            <a:r>
              <a:rPr kumimoji="0" lang="en-GB" sz="36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not </a:t>
            </a: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be considered acceptable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Recognising</a:t>
            </a:r>
            <a:r>
              <a:rPr lang="en-GB" sz="3600" dirty="0">
                <a:solidFill>
                  <a:schemeClr val="bg1"/>
                </a:solidFill>
                <a:latin typeface="Century Gothic" panose="020B0502020202020204" pitchFamily="34" charset="0"/>
              </a:rPr>
              <a:t> </a:t>
            </a: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that these products are only for use by trained professionals, </a:t>
            </a:r>
            <a:r>
              <a:rPr kumimoji="0" lang="en-GB" sz="3600" b="1"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reasonable judgement </a:t>
            </a: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will be necessary</a:t>
            </a:r>
            <a:endParaRPr kumimoji="0" lang="en-GB" sz="3600" b="0" i="1"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3600" b="0" i="1"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3600" b="0" i="1"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(CRRU UK Code of Best Practice July 2024)</a:t>
            </a:r>
            <a:endParaRPr kumimoji="0" lang="en-US" sz="3600" b="0" i="1"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GB" altLang="en-US"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92D050"/>
              </a:buClr>
              <a:buSzPct val="125000"/>
              <a:buFont typeface="Arial"/>
              <a:buNone/>
              <a:tabLst/>
              <a:defRPr/>
            </a:pPr>
            <a:endParaRPr kumimoji="0" lang="en-GB" altLang="en-US"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US" sz="2800" b="0" i="0" u="none" strike="noStrike" kern="0" cap="none" spc="0" normalizeH="0" baseline="0" noProof="0" dirty="0">
              <a:ln>
                <a:noFill/>
              </a:ln>
              <a:solidFill>
                <a:srgbClr val="21431A"/>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3D67F952-D23B-0F02-F599-715BE4E58EB8}"/>
              </a:ext>
            </a:extLst>
          </p:cNvPr>
          <p:cNvSpPr txBox="1"/>
          <p:nvPr/>
        </p:nvSpPr>
        <p:spPr>
          <a:xfrm>
            <a:off x="783091" y="3060417"/>
            <a:ext cx="9299372"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What is a building?</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Google Shape;159;p7" descr="kl-main-building-d-Kopie.jpg">
            <a:extLst>
              <a:ext uri="{FF2B5EF4-FFF2-40B4-BE49-F238E27FC236}">
                <a16:creationId xmlns:a16="http://schemas.microsoft.com/office/drawing/2014/main" id="{12E8CC15-0E7D-6149-8A89-0A2F72EFC5AF}"/>
              </a:ext>
            </a:extLst>
          </p:cNvPr>
          <p:cNvPicPr preferRelativeResize="0"/>
          <p:nvPr/>
        </p:nvPicPr>
        <p:blipFill rotWithShape="1">
          <a:blip r:embed="rId3">
            <a:alphaModFix/>
          </a:blip>
          <a:srcRect l="5531"/>
          <a:stretch/>
        </p:blipFill>
        <p:spPr>
          <a:xfrm>
            <a:off x="15503781" y="1878473"/>
            <a:ext cx="8331904" cy="4961126"/>
          </a:xfrm>
          <a:prstGeom prst="rect">
            <a:avLst/>
          </a:prstGeom>
          <a:noFill/>
          <a:ln>
            <a:noFill/>
          </a:ln>
          <a:effectLst>
            <a:outerShdw blurRad="190500" dist="38100" dir="5400000" rotWithShape="0">
              <a:srgbClr val="000000">
                <a:alpha val="69803"/>
              </a:srgbClr>
            </a:outerShdw>
          </a:effectLst>
        </p:spPr>
      </p:pic>
      <p:pic>
        <p:nvPicPr>
          <p:cNvPr id="4" name="Google Shape;160;p7" descr="western_design_architects-west-dorset-farm-barn_annex_before.jpg">
            <a:extLst>
              <a:ext uri="{FF2B5EF4-FFF2-40B4-BE49-F238E27FC236}">
                <a16:creationId xmlns:a16="http://schemas.microsoft.com/office/drawing/2014/main" id="{D6B4A250-0123-B3B2-A3CA-E7916D475203}"/>
              </a:ext>
            </a:extLst>
          </p:cNvPr>
          <p:cNvPicPr preferRelativeResize="0"/>
          <p:nvPr/>
        </p:nvPicPr>
        <p:blipFill rotWithShape="1">
          <a:blip r:embed="rId4">
            <a:alphaModFix/>
          </a:blip>
          <a:srcRect t="7768" b="10520"/>
          <a:stretch/>
        </p:blipFill>
        <p:spPr>
          <a:xfrm>
            <a:off x="15519595" y="6949461"/>
            <a:ext cx="8300322" cy="4521417"/>
          </a:xfrm>
          <a:prstGeom prst="rect">
            <a:avLst/>
          </a:prstGeom>
          <a:noFill/>
          <a:ln>
            <a:noFill/>
          </a:ln>
          <a:effectLst>
            <a:outerShdw blurRad="190500" dist="38100" dir="5400000" rotWithShape="0">
              <a:srgbClr val="000000">
                <a:alpha val="69803"/>
              </a:srgbClr>
            </a:outerShdw>
          </a:effectLst>
        </p:spPr>
      </p:pic>
      <p:sp>
        <p:nvSpPr>
          <p:cNvPr id="2" name="Rectangle 1">
            <a:extLst>
              <a:ext uri="{FF2B5EF4-FFF2-40B4-BE49-F238E27FC236}">
                <a16:creationId xmlns:a16="http://schemas.microsoft.com/office/drawing/2014/main" id="{EF872201-6DF2-DD6B-125D-3281787D7420}"/>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42450536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1F8B4077-08BB-7432-D9D0-94CA26A484FD}"/>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B1FD2368-A5EA-D294-B635-4E53B25BCAE8}"/>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Open area </a:t>
            </a:r>
            <a:r>
              <a:rPr lang="en-US" sz="9000" dirty="0">
                <a:solidFill>
                  <a:srgbClr val="21431A"/>
                </a:solidFill>
                <a:latin typeface="Century Gothic"/>
                <a:ea typeface="Century Gothic"/>
                <a:cs typeface="Century Gothic"/>
                <a:sym typeface="Century Gothic"/>
              </a:rPr>
              <a:t>u</a:t>
            </a: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se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090CEF29-BCBA-2719-05EB-7F0915E333BF}"/>
              </a:ext>
            </a:extLst>
          </p:cNvPr>
          <p:cNvSpPr txBox="1"/>
          <p:nvPr/>
        </p:nvSpPr>
        <p:spPr>
          <a:xfrm>
            <a:off x="818147" y="4905873"/>
            <a:ext cx="14413832"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Is it </a:t>
            </a:r>
            <a:r>
              <a:rPr kumimoji="0" lang="en-GB" sz="3600" b="0" i="1" u="none" strike="noStrike" kern="0" cap="none" spc="0" normalizeH="0" baseline="0" noProof="0" dirty="0">
                <a:ln>
                  <a:noFill/>
                </a:ln>
                <a:effectLst/>
                <a:uLnTx/>
                <a:uFillTx/>
                <a:latin typeface="Century Gothic" panose="020B0502020202020204" pitchFamily="34" charset="0"/>
                <a:cs typeface="Arial"/>
                <a:sym typeface="Arial"/>
              </a:rPr>
              <a:t>typically </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considered to be a </a:t>
            </a:r>
            <a:r>
              <a:rPr kumimoji="0" lang="en-GB" sz="3600" b="1" i="0" u="none" strike="noStrike" kern="0" cap="none" spc="0" normalizeH="0" baseline="0" noProof="0" dirty="0">
                <a:ln>
                  <a:noFill/>
                </a:ln>
                <a:effectLst/>
                <a:uLnTx/>
                <a:uFillTx/>
                <a:latin typeface="Century Gothic" panose="020B0502020202020204" pitchFamily="34" charset="0"/>
                <a:cs typeface="Arial"/>
                <a:sym typeface="Arial"/>
              </a:rPr>
              <a:t>permanent fixed </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structure?</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Does it form an </a:t>
            </a:r>
            <a:r>
              <a:rPr kumimoji="0" lang="en-GB" sz="3600" b="1" i="0" u="none" strike="noStrike" kern="0" cap="none" spc="0" normalizeH="0" baseline="0" noProof="0" dirty="0">
                <a:ln>
                  <a:noFill/>
                </a:ln>
                <a:effectLst/>
                <a:uLnTx/>
                <a:uFillTx/>
                <a:latin typeface="Century Gothic" panose="020B0502020202020204" pitchFamily="34" charset="0"/>
                <a:cs typeface="Arial"/>
                <a:sym typeface="Arial"/>
              </a:rPr>
              <a:t>enclosure</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Does it provide </a:t>
            </a:r>
            <a:r>
              <a:rPr kumimoji="0" lang="en-GB" sz="3600" b="1" i="0" u="none" strike="noStrike" kern="0" cap="none" spc="0" normalizeH="0" baseline="0" noProof="0" dirty="0">
                <a:ln>
                  <a:noFill/>
                </a:ln>
                <a:effectLst/>
                <a:uLnTx/>
                <a:uFillTx/>
                <a:latin typeface="Century Gothic" panose="020B0502020202020204" pitchFamily="34" charset="0"/>
                <a:cs typeface="Arial"/>
                <a:sym typeface="Arial"/>
              </a:rPr>
              <a:t>protection</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 from the elements?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Can it be used to </a:t>
            </a:r>
            <a:r>
              <a:rPr kumimoji="0" lang="en-GB" sz="3600" b="1" i="0" u="none" strike="noStrike" kern="0" cap="none" spc="0" normalizeH="0" baseline="0" noProof="0" dirty="0">
                <a:ln>
                  <a:noFill/>
                </a:ln>
                <a:effectLst/>
                <a:uLnTx/>
                <a:uFillTx/>
                <a:latin typeface="Century Gothic" panose="020B0502020202020204" pitchFamily="34" charset="0"/>
                <a:cs typeface="Arial"/>
                <a:sym typeface="Arial"/>
              </a:rPr>
              <a:t>exclude </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certain non-target species and birds from taking baits placed inside?</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Is it </a:t>
            </a:r>
            <a:r>
              <a:rPr kumimoji="0" lang="en-GB" sz="3600" b="0" i="1" u="none" strike="noStrike" kern="0" cap="none" spc="0" normalizeH="0" baseline="0" noProof="0" dirty="0">
                <a:ln>
                  <a:noFill/>
                </a:ln>
                <a:effectLst/>
                <a:uLnTx/>
                <a:uFillTx/>
                <a:latin typeface="Century Gothic" panose="020B0502020202020204" pitchFamily="34" charset="0"/>
                <a:cs typeface="Arial"/>
                <a:sym typeface="Arial"/>
              </a:rPr>
              <a:t>usually </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erected on </a:t>
            </a:r>
            <a:r>
              <a:rPr kumimoji="0" lang="en-GB" sz="3600" b="1" i="0" u="none" strike="noStrike" kern="0" cap="none" spc="0" normalizeH="0" baseline="0" noProof="0" dirty="0">
                <a:ln>
                  <a:noFill/>
                </a:ln>
                <a:effectLst/>
                <a:uLnTx/>
                <a:uFillTx/>
                <a:latin typeface="Century Gothic" panose="020B0502020202020204" pitchFamily="34" charset="0"/>
                <a:cs typeface="Arial"/>
                <a:sym typeface="Arial"/>
              </a:rPr>
              <a:t>foundations</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lang="en-GB" sz="3600" dirty="0">
              <a:latin typeface="Century Gothic" panose="020B0502020202020204" pitchFamily="34" charset="0"/>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lang="en-GB" sz="3600" dirty="0">
                <a:latin typeface="Century Gothic" panose="020B0502020202020204" pitchFamily="34" charset="0"/>
              </a:rPr>
              <a:t>I</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t is </a:t>
            </a:r>
            <a:r>
              <a:rPr kumimoji="0" lang="en-GB" sz="3600" b="0" i="1" u="none" strike="noStrike" kern="0" cap="none" spc="0" normalizeH="0" baseline="0" noProof="0" dirty="0">
                <a:ln>
                  <a:noFill/>
                </a:ln>
                <a:effectLst/>
                <a:uLnTx/>
                <a:uFillTx/>
                <a:latin typeface="Century Gothic" panose="020B0502020202020204" pitchFamily="34" charset="0"/>
                <a:cs typeface="Arial"/>
                <a:sym typeface="Arial"/>
              </a:rPr>
              <a:t>largely</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 </a:t>
            </a:r>
            <a:r>
              <a:rPr kumimoji="0" lang="en-GB" sz="3600" b="1" i="0" u="none" strike="noStrike" kern="0" cap="none" spc="0" normalizeH="0" baseline="0" noProof="0" dirty="0">
                <a:ln>
                  <a:noFill/>
                </a:ln>
                <a:effectLst/>
                <a:uLnTx/>
                <a:uFillTx/>
                <a:latin typeface="Century Gothic" panose="020B0502020202020204" pitchFamily="34" charset="0"/>
                <a:cs typeface="Arial"/>
                <a:sym typeface="Arial"/>
              </a:rPr>
              <a:t>enclosed</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Is it </a:t>
            </a:r>
            <a:r>
              <a:rPr kumimoji="0" lang="en-GB" sz="3600" b="1" i="0" u="none" strike="noStrike" kern="0" cap="none" spc="0" normalizeH="0" baseline="0" noProof="0" dirty="0">
                <a:ln>
                  <a:noFill/>
                </a:ln>
                <a:effectLst/>
                <a:uLnTx/>
                <a:uFillTx/>
                <a:latin typeface="Century Gothic" panose="020B0502020202020204" pitchFamily="34" charset="0"/>
                <a:cs typeface="Arial"/>
                <a:sym typeface="Arial"/>
              </a:rPr>
              <a:t>constructed </a:t>
            </a:r>
            <a:r>
              <a:rPr kumimoji="0" lang="en-GB" sz="3600" b="0" i="0" u="none" strike="noStrike" kern="0" cap="none" spc="0" normalizeH="0" baseline="0" noProof="0" dirty="0">
                <a:ln>
                  <a:noFill/>
                </a:ln>
                <a:effectLst/>
                <a:uLnTx/>
                <a:uFillTx/>
                <a:latin typeface="Century Gothic" panose="020B0502020202020204" pitchFamily="34" charset="0"/>
                <a:cs typeface="Arial"/>
                <a:sym typeface="Arial"/>
              </a:rPr>
              <a:t>from wood, brick, concrete or metal?</a:t>
            </a:r>
            <a:endParaRPr kumimoji="0" lang="en-GB" sz="3600" b="0" i="1" u="none" strike="noStrike" kern="0" cap="none" spc="0" normalizeH="0" baseline="0" noProof="0" dirty="0">
              <a:ln>
                <a:noFill/>
              </a:ln>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GB" altLang="en-US"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92D050"/>
              </a:buClr>
              <a:buSzPct val="125000"/>
              <a:buFont typeface="Arial"/>
              <a:buNone/>
              <a:tabLst/>
              <a:defRPr/>
            </a:pPr>
            <a:endParaRPr kumimoji="0" lang="en-GB" altLang="en-US"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US" sz="2800" b="0" i="0" u="none" strike="noStrike" kern="0" cap="none" spc="0" normalizeH="0" baseline="0" noProof="0" dirty="0">
              <a:ln>
                <a:noFill/>
              </a:ln>
              <a:solidFill>
                <a:srgbClr val="21431A"/>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E841D851-11CE-D636-8882-9483D8C73C24}"/>
              </a:ext>
            </a:extLst>
          </p:cNvPr>
          <p:cNvSpPr txBox="1"/>
          <p:nvPr/>
        </p:nvSpPr>
        <p:spPr>
          <a:xfrm>
            <a:off x="783090" y="3060417"/>
            <a:ext cx="14528185"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What is a building? Questions to ask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Google Shape;159;p7" descr="kl-main-building-d-Kopie.jpg">
            <a:extLst>
              <a:ext uri="{FF2B5EF4-FFF2-40B4-BE49-F238E27FC236}">
                <a16:creationId xmlns:a16="http://schemas.microsoft.com/office/drawing/2014/main" id="{B53C2AEB-9787-A60F-027B-79ACFC992236}"/>
              </a:ext>
            </a:extLst>
          </p:cNvPr>
          <p:cNvPicPr preferRelativeResize="0"/>
          <p:nvPr/>
        </p:nvPicPr>
        <p:blipFill rotWithShape="1">
          <a:blip r:embed="rId3">
            <a:alphaModFix/>
          </a:blip>
          <a:srcRect l="5531"/>
          <a:stretch/>
        </p:blipFill>
        <p:spPr>
          <a:xfrm>
            <a:off x="15503781" y="1878473"/>
            <a:ext cx="8331904" cy="4961126"/>
          </a:xfrm>
          <a:prstGeom prst="rect">
            <a:avLst/>
          </a:prstGeom>
          <a:noFill/>
          <a:ln>
            <a:noFill/>
          </a:ln>
          <a:effectLst>
            <a:outerShdw blurRad="190500" dist="38100" dir="5400000" rotWithShape="0">
              <a:srgbClr val="000000">
                <a:alpha val="69803"/>
              </a:srgbClr>
            </a:outerShdw>
          </a:effectLst>
        </p:spPr>
      </p:pic>
      <p:pic>
        <p:nvPicPr>
          <p:cNvPr id="4" name="Google Shape;160;p7" descr="western_design_architects-west-dorset-farm-barn_annex_before.jpg">
            <a:extLst>
              <a:ext uri="{FF2B5EF4-FFF2-40B4-BE49-F238E27FC236}">
                <a16:creationId xmlns:a16="http://schemas.microsoft.com/office/drawing/2014/main" id="{63D493A1-9D7C-1265-6412-8D7BFFF3F515}"/>
              </a:ext>
            </a:extLst>
          </p:cNvPr>
          <p:cNvPicPr preferRelativeResize="0"/>
          <p:nvPr/>
        </p:nvPicPr>
        <p:blipFill rotWithShape="1">
          <a:blip r:embed="rId4">
            <a:alphaModFix/>
          </a:blip>
          <a:srcRect t="7768" b="10520"/>
          <a:stretch/>
        </p:blipFill>
        <p:spPr>
          <a:xfrm>
            <a:off x="15519595" y="6949461"/>
            <a:ext cx="8300322" cy="4521417"/>
          </a:xfrm>
          <a:prstGeom prst="rect">
            <a:avLst/>
          </a:prstGeom>
          <a:noFill/>
          <a:ln>
            <a:noFill/>
          </a:ln>
          <a:effectLst>
            <a:outerShdw blurRad="190500" dist="38100" dir="5400000" rotWithShape="0">
              <a:srgbClr val="000000">
                <a:alpha val="69803"/>
              </a:srgbClr>
            </a:outerShdw>
          </a:effectLst>
        </p:spPr>
      </p:pic>
      <p:sp>
        <p:nvSpPr>
          <p:cNvPr id="2" name="Rectangle 1">
            <a:extLst>
              <a:ext uri="{FF2B5EF4-FFF2-40B4-BE49-F238E27FC236}">
                <a16:creationId xmlns:a16="http://schemas.microsoft.com/office/drawing/2014/main" id="{3D61E86D-5D0B-0BC5-D042-75FEC9672DA4}"/>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210211665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8">
          <a:extLst>
            <a:ext uri="{FF2B5EF4-FFF2-40B4-BE49-F238E27FC236}">
              <a16:creationId xmlns:a16="http://schemas.microsoft.com/office/drawing/2014/main" id="{9AE17620-0641-DFC0-7F99-ACA9D9FB6A68}"/>
            </a:ext>
          </a:extLst>
        </p:cNvPr>
        <p:cNvGrpSpPr/>
        <p:nvPr/>
      </p:nvGrpSpPr>
      <p:grpSpPr>
        <a:xfrm>
          <a:off x="0" y="0"/>
          <a:ext cx="0" cy="0"/>
          <a:chOff x="0" y="0"/>
          <a:chExt cx="0" cy="0"/>
        </a:xfrm>
      </p:grpSpPr>
      <p:pic>
        <p:nvPicPr>
          <p:cNvPr id="8" name="Picture 7">
            <a:extLst>
              <a:ext uri="{FF2B5EF4-FFF2-40B4-BE49-F238E27FC236}">
                <a16:creationId xmlns:a16="http://schemas.microsoft.com/office/drawing/2014/main" id="{654EC930-C9E7-F1DB-BD2D-2DCBB5B3B499}"/>
              </a:ext>
            </a:extLst>
          </p:cNvPr>
          <p:cNvPicPr>
            <a:picLocks noChangeAspect="1"/>
          </p:cNvPicPr>
          <p:nvPr/>
        </p:nvPicPr>
        <p:blipFill>
          <a:blip r:embed="rId3"/>
          <a:stretch>
            <a:fillRect/>
          </a:stretch>
        </p:blipFill>
        <p:spPr>
          <a:xfrm>
            <a:off x="5715000" y="0"/>
            <a:ext cx="12954000" cy="12954000"/>
          </a:xfrm>
          <a:prstGeom prst="rect">
            <a:avLst/>
          </a:prstGeom>
        </p:spPr>
      </p:pic>
      <p:sp>
        <p:nvSpPr>
          <p:cNvPr id="2" name="Google Shape;72;p4">
            <a:extLst>
              <a:ext uri="{FF2B5EF4-FFF2-40B4-BE49-F238E27FC236}">
                <a16:creationId xmlns:a16="http://schemas.microsoft.com/office/drawing/2014/main" id="{C458683A-1FE5-4260-E9A3-D273BCA1446B}"/>
              </a:ext>
            </a:extLst>
          </p:cNvPr>
          <p:cNvSpPr txBox="1"/>
          <p:nvPr/>
        </p:nvSpPr>
        <p:spPr>
          <a:xfrm>
            <a:off x="492292" y="142535"/>
            <a:ext cx="4365458" cy="1661963"/>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4800" b="1" i="0" u="none" strike="noStrike" kern="0" cap="none" spc="0" normalizeH="0" baseline="0" noProof="0" dirty="0">
                <a:ln>
                  <a:noFill/>
                </a:ln>
                <a:solidFill>
                  <a:srgbClr val="F8F8F8"/>
                </a:solidFill>
                <a:effectLst/>
                <a:uLnTx/>
                <a:uFillTx/>
                <a:latin typeface="Century Gothic"/>
                <a:ea typeface="Century Gothic"/>
                <a:cs typeface="Century Gothic"/>
                <a:sym typeface="Century Gothic"/>
              </a:rPr>
              <a:t>Strengthening Measure 2</a:t>
            </a:r>
            <a:endParaRPr kumimoji="0" sz="700" b="1" i="0" u="none" strike="noStrike" kern="0" cap="none" spc="0" normalizeH="0" baseline="0" noProof="0" dirty="0">
              <a:ln>
                <a:noFill/>
              </a:ln>
              <a:solidFill>
                <a:srgbClr val="F8F8F8"/>
              </a:solidFill>
              <a:effectLst/>
              <a:uLnTx/>
              <a:uFillTx/>
              <a:latin typeface="Arial"/>
              <a:cs typeface="Arial"/>
              <a:sym typeface="Arial"/>
            </a:endParaRPr>
          </a:p>
        </p:txBody>
      </p:sp>
      <p:sp>
        <p:nvSpPr>
          <p:cNvPr id="3" name="Google Shape;72;p4">
            <a:extLst>
              <a:ext uri="{FF2B5EF4-FFF2-40B4-BE49-F238E27FC236}">
                <a16:creationId xmlns:a16="http://schemas.microsoft.com/office/drawing/2014/main" id="{C102B826-2651-B1AF-BEDE-9D9DAF13D84F}"/>
              </a:ext>
            </a:extLst>
          </p:cNvPr>
          <p:cNvSpPr txBox="1"/>
          <p:nvPr/>
        </p:nvSpPr>
        <p:spPr>
          <a:xfrm>
            <a:off x="19526250" y="142535"/>
            <a:ext cx="4365458" cy="2400627"/>
          </a:xfrm>
          <a:prstGeom prst="rect">
            <a:avLst/>
          </a:prstGeom>
          <a:noFill/>
          <a:ln>
            <a:noFill/>
          </a:ln>
        </p:spPr>
        <p:txBody>
          <a:bodyPr spcFirstLastPara="1" wrap="square" lIns="91425" tIns="91425" rIns="91425" bIns="91425" anchor="t" anchorCtr="0">
            <a:spAutoFit/>
          </a:bodyPr>
          <a:lstStyle/>
          <a:p>
            <a:pPr marL="0" marR="0" lvl="0" indent="0" algn="ctr"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4800" b="0" i="0" u="none" strike="noStrike" kern="0" cap="none" spc="0" normalizeH="0" baseline="0" noProof="0" dirty="0">
                <a:ln>
                  <a:noFill/>
                </a:ln>
                <a:solidFill>
                  <a:srgbClr val="F8F8F8"/>
                </a:solidFill>
                <a:effectLst/>
                <a:uLnTx/>
                <a:uFillTx/>
                <a:latin typeface="Century Gothic"/>
                <a:ea typeface="Century Gothic"/>
                <a:cs typeface="Century Gothic"/>
                <a:sym typeface="Century Gothic"/>
              </a:rPr>
              <a:t>Training &amp; Certification</a:t>
            </a:r>
          </a:p>
          <a:p>
            <a:pPr marL="0" marR="0" lvl="0" indent="0" algn="ctr" defTabSz="914400" rtl="0" eaLnBrk="1" fontAlgn="auto" latinLnBrk="0" hangingPunct="1">
              <a:lnSpc>
                <a:spcPct val="100000"/>
              </a:lnSpc>
              <a:spcBef>
                <a:spcPts val="0"/>
              </a:spcBef>
              <a:spcAft>
                <a:spcPts val="0"/>
              </a:spcAft>
              <a:buClr>
                <a:srgbClr val="FFFF00"/>
              </a:buClr>
              <a:buSzPts val="9000"/>
              <a:buFont typeface="Century Gothic"/>
              <a:buNone/>
              <a:tabLst/>
              <a:defRPr/>
            </a:pPr>
            <a:r>
              <a:rPr lang="en-US" sz="4800" dirty="0">
                <a:solidFill>
                  <a:srgbClr val="F8F8F8"/>
                </a:solidFill>
                <a:latin typeface="Century Gothic"/>
                <a:sym typeface="Century Gothic"/>
              </a:rPr>
              <a:t>Requirements</a:t>
            </a:r>
            <a:endParaRPr kumimoji="0" sz="700" b="0" i="0" u="none" strike="noStrike" kern="0" cap="none" spc="0" normalizeH="0" baseline="0" noProof="0" dirty="0">
              <a:ln>
                <a:noFill/>
              </a:ln>
              <a:solidFill>
                <a:srgbClr val="F8F8F8"/>
              </a:solidFill>
              <a:effectLst/>
              <a:uLnTx/>
              <a:uFillTx/>
              <a:latin typeface="Arial"/>
              <a:cs typeface="Arial"/>
              <a:sym typeface="Arial"/>
            </a:endParaRPr>
          </a:p>
        </p:txBody>
      </p:sp>
      <p:sp>
        <p:nvSpPr>
          <p:cNvPr id="4" name="Rectangle 3">
            <a:extLst>
              <a:ext uri="{FF2B5EF4-FFF2-40B4-BE49-F238E27FC236}">
                <a16:creationId xmlns:a16="http://schemas.microsoft.com/office/drawing/2014/main" id="{97339FDF-64A5-2EE5-4CDB-AAB725E98A3C}"/>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24699745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66411720-8EFC-0932-75A5-DBE49A68CCA2}"/>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8FAD0275-6454-8E67-C061-54DB7C9026BB}"/>
              </a:ext>
            </a:extLst>
          </p:cNvPr>
          <p:cNvSpPr txBox="1"/>
          <p:nvPr/>
        </p:nvSpPr>
        <p:spPr>
          <a:xfrm>
            <a:off x="1270630" y="1514135"/>
            <a:ext cx="21017870"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CRRU UK code of best practice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84" name="Google Shape;84;p5">
            <a:extLst>
              <a:ext uri="{FF2B5EF4-FFF2-40B4-BE49-F238E27FC236}">
                <a16:creationId xmlns:a16="http://schemas.microsoft.com/office/drawing/2014/main" id="{A7BB1970-1A98-6B8F-C462-A7A4378A0274}"/>
              </a:ext>
            </a:extLst>
          </p:cNvPr>
          <p:cNvSpPr txBox="1"/>
          <p:nvPr/>
        </p:nvSpPr>
        <p:spPr>
          <a:xfrm>
            <a:off x="1336540" y="3060417"/>
            <a:ext cx="18780259"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Summary of changes covered in the 2024 version</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4" name="Picture 3">
            <a:extLst>
              <a:ext uri="{FF2B5EF4-FFF2-40B4-BE49-F238E27FC236}">
                <a16:creationId xmlns:a16="http://schemas.microsoft.com/office/drawing/2014/main" id="{A6C3C17F-03E0-880B-48FA-1D1DF20EF9D1}"/>
              </a:ext>
            </a:extLst>
          </p:cNvPr>
          <p:cNvPicPr>
            <a:picLocks noChangeAspect="1"/>
          </p:cNvPicPr>
          <p:nvPr/>
        </p:nvPicPr>
        <p:blipFill>
          <a:blip r:embed="rId3"/>
          <a:srcRect l="8750" t="26852" r="13021" b="13083"/>
          <a:stretch/>
        </p:blipFill>
        <p:spPr>
          <a:xfrm>
            <a:off x="3362265" y="5185531"/>
            <a:ext cx="17659470" cy="7626920"/>
          </a:xfrm>
          <a:prstGeom prst="rect">
            <a:avLst/>
          </a:prstGeom>
        </p:spPr>
      </p:pic>
      <p:sp>
        <p:nvSpPr>
          <p:cNvPr id="2" name="Rectangle 1">
            <a:extLst>
              <a:ext uri="{FF2B5EF4-FFF2-40B4-BE49-F238E27FC236}">
                <a16:creationId xmlns:a16="http://schemas.microsoft.com/office/drawing/2014/main" id="{18AA2292-BACB-B367-B4C5-AFB86D576548}"/>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3239027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1"/>
        <p:cNvGrpSpPr/>
        <p:nvPr/>
      </p:nvGrpSpPr>
      <p:grpSpPr>
        <a:xfrm>
          <a:off x="0" y="0"/>
          <a:ext cx="0" cy="0"/>
          <a:chOff x="0" y="0"/>
          <a:chExt cx="0" cy="0"/>
        </a:xfrm>
      </p:grpSpPr>
      <p:sp>
        <p:nvSpPr>
          <p:cNvPr id="72" name="Google Shape;72;p4"/>
          <p:cNvSpPr txBox="1"/>
          <p:nvPr/>
        </p:nvSpPr>
        <p:spPr>
          <a:xfrm>
            <a:off x="1270630" y="1514135"/>
            <a:ext cx="11955211" cy="15925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US" sz="9000" b="0" i="0" u="none" strike="noStrike" cap="none">
                <a:solidFill>
                  <a:srgbClr val="21431A"/>
                </a:solidFill>
                <a:latin typeface="Century Gothic"/>
                <a:ea typeface="Century Gothic"/>
                <a:cs typeface="Century Gothic"/>
                <a:sym typeface="Century Gothic"/>
              </a:rPr>
              <a:t>CRRU UK Chairman</a:t>
            </a:r>
            <a:endParaRPr/>
          </a:p>
        </p:txBody>
      </p:sp>
      <p:sp>
        <p:nvSpPr>
          <p:cNvPr id="73" name="Google Shape;73;p4"/>
          <p:cNvSpPr txBox="1"/>
          <p:nvPr/>
        </p:nvSpPr>
        <p:spPr>
          <a:xfrm>
            <a:off x="1270629" y="5077323"/>
            <a:ext cx="8715581" cy="7457183"/>
          </a:xfrm>
          <a:prstGeom prst="rect">
            <a:avLst/>
          </a:prstGeom>
          <a:noFill/>
          <a:ln>
            <a:noFill/>
          </a:ln>
        </p:spPr>
        <p:txBody>
          <a:bodyPr spcFirstLastPara="1" wrap="square" lIns="91425" tIns="91425" rIns="91425" bIns="91425" anchor="t" anchorCtr="0">
            <a:normAutofit/>
          </a:bodyPr>
          <a:lstStyle/>
          <a:p>
            <a:pPr marL="749300" indent="-749300">
              <a:buClr>
                <a:srgbClr val="92D050"/>
              </a:buClr>
              <a:buSzPct val="125000"/>
              <a:buFont typeface="Century Gothic"/>
              <a:buChar char="•"/>
            </a:pPr>
            <a:r>
              <a:rPr lang="en-US" sz="3200" dirty="0">
                <a:solidFill>
                  <a:schemeClr val="bg1"/>
                </a:solidFill>
                <a:latin typeface="Century Gothic"/>
                <a:ea typeface="Century Gothic"/>
                <a:cs typeface="Century Gothic"/>
                <a:sym typeface="Century Gothic"/>
              </a:rPr>
              <a:t>Succeeding Dr Alan Buckle who retired after 20 years as Chair of CRRU UK</a:t>
            </a:r>
            <a:endParaRPr lang="en-US" sz="3200" dirty="0">
              <a:solidFill>
                <a:schemeClr val="bg1"/>
              </a:solidFill>
            </a:endParaRPr>
          </a:p>
          <a:p>
            <a:pPr marL="749300" marR="0" lvl="0" indent="-749300" algn="l" rtl="0">
              <a:lnSpc>
                <a:spcPct val="100000"/>
              </a:lnSpc>
              <a:spcBef>
                <a:spcPts val="0"/>
              </a:spcBef>
              <a:spcAft>
                <a:spcPts val="0"/>
              </a:spcAft>
              <a:buClr>
                <a:srgbClr val="92D050"/>
              </a:buClr>
              <a:buSzPct val="125000"/>
              <a:buFont typeface="Century Gothic"/>
              <a:buChar char="•"/>
            </a:pPr>
            <a:endParaRPr lang="en-US" sz="3200" b="0" i="0" u="none" strike="noStrike" cap="none" dirty="0">
              <a:solidFill>
                <a:schemeClr val="bg1"/>
              </a:solidFill>
              <a:latin typeface="Century Gothic"/>
              <a:ea typeface="Century Gothic"/>
              <a:cs typeface="Century Gothic"/>
              <a:sym typeface="Century Gothic"/>
            </a:endParaRPr>
          </a:p>
          <a:p>
            <a:pPr marL="749300" marR="0" lvl="0" indent="-749300" algn="l" rtl="0">
              <a:lnSpc>
                <a:spcPct val="100000"/>
              </a:lnSpc>
              <a:spcBef>
                <a:spcPts val="0"/>
              </a:spcBef>
              <a:spcAft>
                <a:spcPts val="0"/>
              </a:spcAft>
              <a:buClr>
                <a:srgbClr val="92D050"/>
              </a:buClr>
              <a:buSzPct val="125000"/>
              <a:buFont typeface="Century Gothic"/>
              <a:buChar char="•"/>
            </a:pPr>
            <a:r>
              <a:rPr lang="en-US" sz="3200" b="0" i="0" u="none" strike="noStrike" cap="none" dirty="0">
                <a:solidFill>
                  <a:schemeClr val="bg1"/>
                </a:solidFill>
                <a:latin typeface="Century Gothic"/>
                <a:ea typeface="Century Gothic"/>
                <a:cs typeface="Century Gothic"/>
                <a:sym typeface="Century Gothic"/>
              </a:rPr>
              <a:t>23 years working in chemical manufacturing and supply chains</a:t>
            </a:r>
            <a:endParaRPr dirty="0">
              <a:solidFill>
                <a:schemeClr val="bg1"/>
              </a:solidFill>
            </a:endParaRPr>
          </a:p>
          <a:p>
            <a:pPr marL="749300" marR="0" lvl="0" indent="-749300" algn="l" rtl="0">
              <a:lnSpc>
                <a:spcPct val="100000"/>
              </a:lnSpc>
              <a:spcBef>
                <a:spcPts val="3400"/>
              </a:spcBef>
              <a:spcAft>
                <a:spcPts val="0"/>
              </a:spcAft>
              <a:buClr>
                <a:srgbClr val="92D050"/>
              </a:buClr>
              <a:buSzPct val="125000"/>
              <a:buFont typeface="Century Gothic"/>
              <a:buChar char="•"/>
            </a:pPr>
            <a:r>
              <a:rPr lang="en-US" sz="3200" b="0" i="0" u="none" strike="noStrike" cap="none" dirty="0">
                <a:solidFill>
                  <a:schemeClr val="bg1"/>
                </a:solidFill>
                <a:latin typeface="Century Gothic"/>
                <a:ea typeface="Century Gothic"/>
                <a:cs typeface="Century Gothic"/>
                <a:sym typeface="Century Gothic"/>
              </a:rPr>
              <a:t>11 years in pest control with Rentokil Initial</a:t>
            </a:r>
            <a:endParaRPr dirty="0">
              <a:solidFill>
                <a:schemeClr val="bg1"/>
              </a:solidFill>
            </a:endParaRPr>
          </a:p>
          <a:p>
            <a:pPr marL="749300" marR="0" lvl="0" indent="-749300" algn="l" rtl="0">
              <a:lnSpc>
                <a:spcPct val="100000"/>
              </a:lnSpc>
              <a:spcBef>
                <a:spcPts val="3400"/>
              </a:spcBef>
              <a:spcAft>
                <a:spcPts val="0"/>
              </a:spcAft>
              <a:buClr>
                <a:srgbClr val="92D050"/>
              </a:buClr>
              <a:buSzPct val="125000"/>
              <a:buFont typeface="Century Gothic"/>
              <a:buChar char="•"/>
            </a:pPr>
            <a:r>
              <a:rPr lang="en-US" sz="3200" b="0" i="0" u="none" strike="noStrike" cap="none" dirty="0">
                <a:solidFill>
                  <a:schemeClr val="bg1"/>
                </a:solidFill>
                <a:latin typeface="Century Gothic"/>
                <a:ea typeface="Century Gothic"/>
                <a:cs typeface="Century Gothic"/>
                <a:sym typeface="Century Gothic"/>
              </a:rPr>
              <a:t>Involved with CRRU UK activities since 2010 as Director / Member Company</a:t>
            </a:r>
            <a:endParaRPr dirty="0">
              <a:solidFill>
                <a:schemeClr val="bg1"/>
              </a:solidFill>
            </a:endParaRPr>
          </a:p>
          <a:p>
            <a:pPr marL="749300" marR="0" lvl="0" indent="-749300" algn="l" rtl="0">
              <a:lnSpc>
                <a:spcPct val="100000"/>
              </a:lnSpc>
              <a:spcBef>
                <a:spcPts val="3400"/>
              </a:spcBef>
              <a:spcAft>
                <a:spcPts val="0"/>
              </a:spcAft>
              <a:buClr>
                <a:srgbClr val="92D050"/>
              </a:buClr>
              <a:buSzPct val="125000"/>
              <a:buFont typeface="Century Gothic"/>
              <a:buChar char="•"/>
            </a:pPr>
            <a:r>
              <a:rPr lang="en-US" sz="3200" b="0" i="0" u="none" strike="noStrike" cap="none" dirty="0">
                <a:solidFill>
                  <a:schemeClr val="bg1"/>
                </a:solidFill>
                <a:latin typeface="Century Gothic"/>
                <a:ea typeface="Century Gothic"/>
                <a:cs typeface="Century Gothic"/>
                <a:sym typeface="Century Gothic"/>
              </a:rPr>
              <a:t>Chair of CRRU UK – 1</a:t>
            </a:r>
            <a:r>
              <a:rPr lang="en-US" sz="3200" b="0" i="0" u="none" strike="noStrike" cap="none" baseline="30000" dirty="0">
                <a:solidFill>
                  <a:schemeClr val="bg1"/>
                </a:solidFill>
                <a:latin typeface="Century Gothic"/>
                <a:ea typeface="Century Gothic"/>
                <a:cs typeface="Century Gothic"/>
                <a:sym typeface="Century Gothic"/>
              </a:rPr>
              <a:t>st</a:t>
            </a:r>
            <a:r>
              <a:rPr lang="en-US" sz="3200" b="0" i="0" u="none" strike="noStrike" cap="none" dirty="0">
                <a:solidFill>
                  <a:schemeClr val="bg1"/>
                </a:solidFill>
                <a:latin typeface="Century Gothic"/>
                <a:ea typeface="Century Gothic"/>
                <a:cs typeface="Century Gothic"/>
                <a:sym typeface="Century Gothic"/>
              </a:rPr>
              <a:t> May 2024</a:t>
            </a:r>
          </a:p>
        </p:txBody>
      </p:sp>
      <p:pic>
        <p:nvPicPr>
          <p:cNvPr id="74" name="Google Shape;74;p4" descr="Picture 3"/>
          <p:cNvPicPr preferRelativeResize="0"/>
          <p:nvPr/>
        </p:nvPicPr>
        <p:blipFill rotWithShape="1">
          <a:blip r:embed="rId3">
            <a:alphaModFix/>
          </a:blip>
          <a:srcRect l="17677" r="10257"/>
          <a:stretch/>
        </p:blipFill>
        <p:spPr>
          <a:xfrm>
            <a:off x="14126948" y="1881370"/>
            <a:ext cx="8294297" cy="9592475"/>
          </a:xfrm>
          <a:prstGeom prst="rect">
            <a:avLst/>
          </a:prstGeom>
          <a:noFill/>
          <a:ln>
            <a:noFill/>
          </a:ln>
          <a:effectLst>
            <a:outerShdw blurRad="190500" dist="38100" dir="5400000" rotWithShape="0">
              <a:srgbClr val="000000">
                <a:alpha val="69803"/>
              </a:srgbClr>
            </a:outerShdw>
          </a:effectLst>
        </p:spPr>
      </p:pic>
      <p:sp>
        <p:nvSpPr>
          <p:cNvPr id="75" name="Google Shape;75;p4"/>
          <p:cNvSpPr txBox="1"/>
          <p:nvPr/>
        </p:nvSpPr>
        <p:spPr>
          <a:xfrm>
            <a:off x="1336541" y="3060417"/>
            <a:ext cx="6793874" cy="11099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a:solidFill>
                  <a:srgbClr val="7BA21F"/>
                </a:solidFill>
                <a:latin typeface="Century Gothic"/>
                <a:ea typeface="Century Gothic"/>
                <a:cs typeface="Century Gothic"/>
                <a:sym typeface="Century Gothic"/>
              </a:rPr>
              <a:t>Nigel Cheeseright</a:t>
            </a:r>
            <a:endParaRPr/>
          </a:p>
        </p:txBody>
      </p:sp>
      <p:sp>
        <p:nvSpPr>
          <p:cNvPr id="2" name="Rectangle 1">
            <a:extLst>
              <a:ext uri="{FF2B5EF4-FFF2-40B4-BE49-F238E27FC236}">
                <a16:creationId xmlns:a16="http://schemas.microsoft.com/office/drawing/2014/main" id="{FEB8A071-6537-9140-C190-02E4D7BCFB80}"/>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A5D7AA53-C7E8-CAF0-BE05-9DE0AFC070A1}"/>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D9ABADFD-9E43-D48D-48F3-CEA753A2C4C4}"/>
              </a:ext>
            </a:extLst>
          </p:cNvPr>
          <p:cNvSpPr txBox="1"/>
          <p:nvPr/>
        </p:nvSpPr>
        <p:spPr>
          <a:xfrm>
            <a:off x="625642" y="1514135"/>
            <a:ext cx="22975268"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First generation anticoagulants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7267E3F7-BBF5-E3C8-6E3B-FC77F7925C68}"/>
              </a:ext>
            </a:extLst>
          </p:cNvPr>
          <p:cNvSpPr txBox="1"/>
          <p:nvPr/>
        </p:nvSpPr>
        <p:spPr>
          <a:xfrm>
            <a:off x="1270629" y="5077323"/>
            <a:ext cx="22330281"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The first-generation anticoagulants are less acutely toxic to some species…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and less persistent in animal tissues than the second generation compounds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However, there are currently no rodenticide baits available for use in the UK that contain first-generation anticoagulants as their active ingredients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(only a contact foam)</a:t>
            </a:r>
            <a:endParaRPr kumimoji="0" lang="en-GB" altLang="en-US"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GB" altLang="en-US"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92D050"/>
              </a:buClr>
              <a:buSzPct val="125000"/>
              <a:buFont typeface="Arial"/>
              <a:buNone/>
              <a:tabLst/>
              <a:defRPr/>
            </a:pPr>
            <a:endParaRPr kumimoji="0" lang="en-GB" altLang="en-US" sz="28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US" sz="2800" b="0" i="0" u="none" strike="noStrike" kern="0" cap="none" spc="0" normalizeH="0" baseline="0" noProof="0" dirty="0">
              <a:ln>
                <a:noFill/>
              </a:ln>
              <a:solidFill>
                <a:srgbClr val="3F2943"/>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77A1F62C-5F76-728A-9B63-28B4A90F9DAB}"/>
              </a:ext>
            </a:extLst>
          </p:cNvPr>
          <p:cNvSpPr txBox="1"/>
          <p:nvPr/>
        </p:nvSpPr>
        <p:spPr>
          <a:xfrm>
            <a:off x="783090" y="3060417"/>
            <a:ext cx="19067009"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Availability in the UK</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D2AA61FB-BFEF-65D8-F2B2-96E4B1C615E6}"/>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26030275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918048EF-7C99-679B-946B-C07E4B1A1C97}"/>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95F7828E-F921-49A3-FF31-BD54FE92A7AA}"/>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Cholecalciferol update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E0CC8ACA-2F85-6D24-76CB-2A10B02D1036}"/>
              </a:ext>
            </a:extLst>
          </p:cNvPr>
          <p:cNvSpPr txBox="1"/>
          <p:nvPr/>
        </p:nvSpPr>
        <p:spPr>
          <a:xfrm>
            <a:off x="818146" y="5077323"/>
            <a:ext cx="22880053"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Cholecalciferol baits may be used against Norway rats </a:t>
            </a:r>
            <a:r>
              <a:rPr kumimoji="0" lang="en-GB" sz="3600" b="0" i="1"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Rattus norvegicus</a:t>
            </a: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black rats </a:t>
            </a:r>
            <a:r>
              <a:rPr kumimoji="0" lang="en-GB" sz="3600" b="0" i="1"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Rattus </a:t>
            </a:r>
            <a:r>
              <a:rPr kumimoji="0" lang="en-GB" sz="3600" b="0" i="1"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rattus</a:t>
            </a:r>
            <a:r>
              <a:rPr kumimoji="0" lang="en-GB" sz="3600" b="0" i="1"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and house mice </a:t>
            </a:r>
            <a:r>
              <a:rPr kumimoji="0" lang="en-GB" sz="3600" b="0" i="1"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Mus musculus </a:t>
            </a:r>
            <a:endPar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lang="en-GB" sz="3600" dirty="0">
              <a:latin typeface="Century Gothic" panose="020B0502020202020204" pitchFamily="34" charset="0"/>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lang="en-GB" sz="3600" dirty="0">
                <a:latin typeface="Century Gothic" panose="020B0502020202020204" pitchFamily="34" charset="0"/>
              </a:rPr>
              <a:t>This </a:t>
            </a: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includes resistant strains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Cholecalciferol is not persistent in the environment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lang="en-GB" sz="3600" dirty="0">
              <a:latin typeface="Century Gothic" panose="020B0502020202020204" pitchFamily="34" charset="0"/>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lang="en-GB" sz="3600" dirty="0">
                <a:latin typeface="Century Gothic" panose="020B0502020202020204" pitchFamily="34" charset="0"/>
              </a:rPr>
              <a:t>T</a:t>
            </a:r>
            <a:r>
              <a:rPr kumimoji="0" lang="en-GB" sz="36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herefore</a:t>
            </a: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it may be assumed to present a lower risk of secondary poisoning</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However, it is not free from risks to non-targets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lang="en-GB" sz="3600" dirty="0">
              <a:latin typeface="Century Gothic" panose="020B0502020202020204" pitchFamily="34" charset="0"/>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lang="en-GB" sz="3600" dirty="0">
                <a:latin typeface="Century Gothic" panose="020B0502020202020204" pitchFamily="34" charset="0"/>
              </a:rPr>
              <a:t>I</a:t>
            </a: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t is, like many rodenticides, acutely toxic to some species</a:t>
            </a:r>
            <a:endParaRPr kumimoji="0" lang="en-GB" altLang="en-US"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0" marR="0" lvl="0" indent="0" algn="l" defTabSz="914400" rtl="0" eaLnBrk="1" fontAlgn="auto" latinLnBrk="0" hangingPunct="1">
              <a:lnSpc>
                <a:spcPct val="100000"/>
              </a:lnSpc>
              <a:spcBef>
                <a:spcPts val="0"/>
              </a:spcBef>
              <a:spcAft>
                <a:spcPts val="0"/>
              </a:spcAft>
              <a:buClr>
                <a:srgbClr val="92D050"/>
              </a:buClr>
              <a:buSzPct val="125000"/>
              <a:buFont typeface="Arial"/>
              <a:buNone/>
              <a:tabLst/>
              <a:defRPr/>
            </a:pPr>
            <a:endParaRPr kumimoji="0" lang="en-GB" altLang="en-US"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US" sz="2800" b="0" i="0" u="none" strike="noStrike" kern="0" cap="none" spc="0" normalizeH="0" baseline="0" noProof="0" dirty="0">
              <a:ln>
                <a:noFill/>
              </a:ln>
              <a:solidFill>
                <a:srgbClr val="21431A"/>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59C191AD-1441-C2A2-A0F5-CC5F02006F16}"/>
              </a:ext>
            </a:extLst>
          </p:cNvPr>
          <p:cNvSpPr txBox="1"/>
          <p:nvPr/>
        </p:nvSpPr>
        <p:spPr>
          <a:xfrm>
            <a:off x="783090" y="3060417"/>
            <a:ext cx="14528185"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Clarification on use patterns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3441C0F7-45A8-BE92-1AF2-E6B4D20D4B6B}"/>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1543566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B6ABDF68-3321-D615-544B-1C4F4B1323AF}"/>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14908B07-ED06-1EDB-8860-6C65F23FBDFF}"/>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Cholecalciferol update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D1C320A0-482E-88C7-CDA5-662F68C3CA6C}"/>
              </a:ext>
            </a:extLst>
          </p:cNvPr>
          <p:cNvSpPr txBox="1"/>
          <p:nvPr/>
        </p:nvSpPr>
        <p:spPr>
          <a:xfrm>
            <a:off x="818146" y="5077323"/>
            <a:ext cx="22880053"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Some baits containing cholecalciferol are permitted for use against wood mice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r>
              <a:rPr kumimoji="0" lang="en-GB" sz="3600" b="0" i="1"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Apodemus</a:t>
            </a:r>
            <a:r>
              <a:rPr kumimoji="0" lang="en-GB" sz="3600" b="0" i="1"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en-GB" sz="3600" b="0" i="1"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sylvaticus</a:t>
            </a: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However, they are not authorised for use against the closely related yellow-necked mouse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t>
            </a:r>
            <a:r>
              <a:rPr kumimoji="0" lang="en-GB" sz="3600" b="0" i="1"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Apodemus</a:t>
            </a:r>
            <a:r>
              <a:rPr kumimoji="0" lang="en-GB" sz="3600" b="0" i="1"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r>
              <a:rPr kumimoji="0" lang="en-GB" sz="3600" b="0" i="1"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flavicollis</a:t>
            </a: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lang="en-GB" sz="3600" dirty="0">
                <a:latin typeface="Century Gothic" panose="020B0502020202020204" pitchFamily="34" charset="0"/>
              </a:rPr>
              <a:t>E</a:t>
            </a:r>
            <a:r>
              <a:rPr kumimoji="0" lang="en-GB" sz="3600" b="0" i="0" u="none" strike="noStrike" kern="0" cap="none" spc="0" normalizeH="0" baseline="0" noProof="0" dirty="0" err="1">
                <a:ln>
                  <a:noFill/>
                </a:ln>
                <a:solidFill>
                  <a:srgbClr val="000000"/>
                </a:solidFill>
                <a:effectLst/>
                <a:uLnTx/>
                <a:uFillTx/>
                <a:latin typeface="Century Gothic" panose="020B0502020202020204" pitchFamily="34" charset="0"/>
                <a:cs typeface="Arial"/>
                <a:sym typeface="Arial"/>
              </a:rPr>
              <a:t>nsure</a:t>
            </a: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 that this species is not inadvertently exposed to cholecalciferol baits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Some products containing cholecalciferol are authorised for use in ‘open areas’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Wingdings" panose="05000000000000000000" pitchFamily="2" charset="2"/>
              <a:buChar char="Ø"/>
              <a:tabLst/>
              <a:defRPr/>
            </a:pPr>
            <a:r>
              <a:rPr kumimoji="0" lang="en-GB" sz="36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rPr>
              <a:t>and at ‘waste dumps’</a:t>
            </a:r>
            <a:endParaRPr kumimoji="0" lang="en-GB" altLang="en-US" sz="2800" b="0" i="0" u="none" strike="noStrike" kern="0" cap="none" spc="0" normalizeH="0" baseline="0" noProof="0" dirty="0">
              <a:ln>
                <a:noFill/>
              </a:ln>
              <a:solidFill>
                <a:srgbClr val="000000"/>
              </a:solidFill>
              <a:effectLst/>
              <a:uLnTx/>
              <a:uFillTx/>
              <a:latin typeface="Century Gothic" panose="020B0502020202020204" pitchFamily="34" charset="0"/>
              <a:cs typeface="Arial"/>
              <a:sym typeface="Arial"/>
            </a:endParaRPr>
          </a:p>
          <a:p>
            <a:pPr marL="749300" marR="0" lvl="0" indent="-749300" algn="l" defTabSz="914400" rtl="0" eaLnBrk="1" fontAlgn="auto" latinLnBrk="0" hangingPunct="1">
              <a:lnSpc>
                <a:spcPct val="100000"/>
              </a:lnSpc>
              <a:spcBef>
                <a:spcPts val="0"/>
              </a:spcBef>
              <a:spcAft>
                <a:spcPts val="0"/>
              </a:spcAft>
              <a:buClr>
                <a:srgbClr val="92D050"/>
              </a:buClr>
              <a:buSzPct val="125000"/>
              <a:buFont typeface="Century Gothic"/>
              <a:buChar char="•"/>
              <a:tabLst/>
              <a:defRPr/>
            </a:pPr>
            <a:endParaRPr kumimoji="0" lang="en-US" sz="2800" b="0" i="0" u="none" strike="noStrike" kern="0" cap="none" spc="0" normalizeH="0" baseline="0" noProof="0" dirty="0">
              <a:ln>
                <a:noFill/>
              </a:ln>
              <a:solidFill>
                <a:srgbClr val="21431A"/>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1AE0B691-44BE-6E58-B457-25D0654F47D6}"/>
              </a:ext>
            </a:extLst>
          </p:cNvPr>
          <p:cNvSpPr txBox="1"/>
          <p:nvPr/>
        </p:nvSpPr>
        <p:spPr>
          <a:xfrm>
            <a:off x="783090" y="3060417"/>
            <a:ext cx="14528185"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Clarification on use patterns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5C332430-4164-B922-C90C-969E5BBD4710}"/>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40618301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F98A161B-CEFB-EEB7-B90F-82E4E5046B01}"/>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687C65DF-E6E5-0E04-85AA-07D708B8879A}"/>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Lower strength baits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2922D59D-A7D5-4C70-78A9-83D23623919B}"/>
              </a:ext>
            </a:extLst>
          </p:cNvPr>
          <p:cNvSpPr txBox="1"/>
          <p:nvPr/>
        </p:nvSpPr>
        <p:spPr>
          <a:xfrm>
            <a:off x="818146" y="5077323"/>
            <a:ext cx="22880053"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Some anticoagulant rodenticide active substances are included in products at different concentrations, some higher than others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The principle of the risk hierarchy and the rules of COSHH indicate that baits of lower strength of a given active substance should be used if there is a choice and it is anticipated they will be fully effective</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The recommendations of the Rodenticide Resistance Action Group (RRAG) should also be followed</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That is that ‘lower-strength’ baits of a given active substance should be used at sites where it is known, or reasonably expected, that no anticoagulant resistance occurs…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chemeClr val="bg1"/>
                </a:solidFill>
                <a:effectLst/>
                <a:uLnTx/>
                <a:uFillTx/>
                <a:latin typeface="Century Gothic" panose="020B0502020202020204" pitchFamily="34" charset="0"/>
                <a:cs typeface="Arial"/>
                <a:sym typeface="Arial"/>
              </a:rPr>
              <a:t>…and ‘higher strength’ baits should be employed where resistance is known, or reasonably expected, to be present.”</a:t>
            </a:r>
            <a:endParaRPr kumimoji="0" lang="en-US" sz="2800" b="0" i="0" u="none" strike="noStrike" kern="0" cap="none" spc="0" normalizeH="0" baseline="0" noProof="0" dirty="0">
              <a:ln>
                <a:noFill/>
              </a:ln>
              <a:solidFill>
                <a:schemeClr val="bg1"/>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76E5732F-23FA-0BD0-D23C-7E3C32C3FDC4}"/>
              </a:ext>
            </a:extLst>
          </p:cNvPr>
          <p:cNvSpPr txBox="1"/>
          <p:nvPr/>
        </p:nvSpPr>
        <p:spPr>
          <a:xfrm>
            <a:off x="783090" y="3060417"/>
            <a:ext cx="14528185"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Additional wording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479449FA-BA30-1C6E-B1A3-7F7BDC2F86EB}"/>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9947658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E6BB4981-8A0A-35D0-BF6D-A999BCB6E9FC}"/>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297D7BE6-1153-B0DC-048A-11AA669846EC}"/>
              </a:ext>
            </a:extLst>
          </p:cNvPr>
          <p:cNvSpPr txBox="1"/>
          <p:nvPr/>
        </p:nvSpPr>
        <p:spPr>
          <a:xfrm>
            <a:off x="625642" y="1514135"/>
            <a:ext cx="14413832"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Glue boards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58D62542-ECE4-8D0B-5EE4-14A0B4F40423}"/>
              </a:ext>
            </a:extLst>
          </p:cNvPr>
          <p:cNvSpPr txBox="1"/>
          <p:nvPr/>
        </p:nvSpPr>
        <p:spPr>
          <a:xfrm>
            <a:off x="818146" y="4924923"/>
            <a:ext cx="22880053"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Glue boards now only approved for use in certain areas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Although the use of rodent glue boards is permitted in some parts of the UK, this method does raise concerns about humaneness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You should consider all other options before adopting this method of control and clearly justify its use for each treatment</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When using rodent glue boards, the frequency of inspection and dispatch of captured animals must follow the relevant local country requirements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lang="en-GB" sz="3600" dirty="0">
              <a:solidFill>
                <a:srgbClr val="3F2943"/>
              </a:solidFill>
              <a:latin typeface="Century Gothic" panose="020B0502020202020204" pitchFamily="34" charset="0"/>
              <a:ea typeface="Century Gothic"/>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ea typeface="Century Gothic"/>
                <a:cs typeface="Century Gothic"/>
                <a:sym typeface="Century Gothic"/>
              </a:rPr>
              <a:t>England: glue traps banned for amateur use - under </a:t>
            </a:r>
            <a:r>
              <a:rPr lang="en-GB" sz="3600" dirty="0">
                <a:solidFill>
                  <a:srgbClr val="3F2943"/>
                </a:solidFill>
                <a:latin typeface="Century Gothic" panose="020B0502020202020204" pitchFamily="34" charset="0"/>
                <a:ea typeface="Century Gothic"/>
                <a:cs typeface="Century Gothic"/>
                <a:sym typeface="Century Gothic"/>
              </a:rPr>
              <a:t>licence for professional pest controllers</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ea typeface="Century Gothic"/>
                <a:cs typeface="Century Gothic"/>
                <a:sym typeface="Century Gothic"/>
              </a:rPr>
              <a:t>Wales: glue traps banned for use</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lang="en-GB" sz="3600" dirty="0">
                <a:solidFill>
                  <a:srgbClr val="3F2943"/>
                </a:solidFill>
                <a:latin typeface="Century Gothic" panose="020B0502020202020204" pitchFamily="34" charset="0"/>
                <a:ea typeface="Century Gothic"/>
                <a:cs typeface="Century Gothic"/>
                <a:sym typeface="Century Gothic"/>
              </a:rPr>
              <a:t>Scotland: glue traps proposed to be banned for use and sale</a:t>
            </a:r>
            <a:endParaRPr kumimoji="0" lang="en-US" sz="2800" b="0" i="0" u="none" strike="noStrike" kern="0" cap="none" spc="0" normalizeH="0" baseline="0" noProof="0" dirty="0">
              <a:ln>
                <a:noFill/>
              </a:ln>
              <a:solidFill>
                <a:srgbClr val="3F2943"/>
              </a:solidFill>
              <a:effectLst/>
              <a:uLnTx/>
              <a:uFillTx/>
              <a:latin typeface="Century Gothic" panose="020B0502020202020204" pitchFamily="34" charset="0"/>
              <a:ea typeface="Century Gothic"/>
              <a:cs typeface="Century Gothic"/>
              <a:sym typeface="Century Gothic"/>
            </a:endParaRPr>
          </a:p>
        </p:txBody>
      </p:sp>
      <p:sp>
        <p:nvSpPr>
          <p:cNvPr id="75" name="Google Shape;75;p4">
            <a:extLst>
              <a:ext uri="{FF2B5EF4-FFF2-40B4-BE49-F238E27FC236}">
                <a16:creationId xmlns:a16="http://schemas.microsoft.com/office/drawing/2014/main" id="{6F455053-7E3C-F0EE-5171-F08C3D52570A}"/>
              </a:ext>
            </a:extLst>
          </p:cNvPr>
          <p:cNvSpPr txBox="1"/>
          <p:nvPr/>
        </p:nvSpPr>
        <p:spPr>
          <a:xfrm>
            <a:off x="783090" y="3060417"/>
            <a:ext cx="14528185"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Glue traps / sticky boards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5EB419B8-4C26-DB53-68AE-DC503F3ED913}"/>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12053033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82A6AF37-6F23-CDAE-0661-E01956E47A27}"/>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8FEA3F1C-34A5-423B-0DB7-1BBF92E4B466}"/>
              </a:ext>
            </a:extLst>
          </p:cNvPr>
          <p:cNvSpPr txBox="1"/>
          <p:nvPr/>
        </p:nvSpPr>
        <p:spPr>
          <a:xfrm>
            <a:off x="625642" y="1514135"/>
            <a:ext cx="21891458"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Covered and protected bait points</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3" name="Google Shape;73;p4">
            <a:extLst>
              <a:ext uri="{FF2B5EF4-FFF2-40B4-BE49-F238E27FC236}">
                <a16:creationId xmlns:a16="http://schemas.microsoft.com/office/drawing/2014/main" id="{9EDDC69F-05DB-3A0F-0123-311E0FBBD3D3}"/>
              </a:ext>
            </a:extLst>
          </p:cNvPr>
          <p:cNvSpPr txBox="1"/>
          <p:nvPr/>
        </p:nvSpPr>
        <p:spPr>
          <a:xfrm>
            <a:off x="818146" y="5077323"/>
            <a:ext cx="22880053" cy="8085224"/>
          </a:xfrm>
          <a:prstGeom prst="rect">
            <a:avLst/>
          </a:prstGeom>
          <a:noFill/>
          <a:ln>
            <a:noFill/>
          </a:ln>
        </p:spPr>
        <p:txBody>
          <a:bodyPr spcFirstLastPara="1" wrap="square" lIns="91425" tIns="91425" rIns="91425" bIns="91425" anchor="t" anchorCtr="0">
            <a:normAutofit/>
          </a:bodyPr>
          <a:lstStyle/>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The default requirement in the application of rodenticide baits is the use of tamper-resistant bait stations to reduce the exposure of non-target animals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However, it is recognised that the use of this equipment may either delay the consumption of bait by some individual rodents that are reluctant to enter bait boxes or, perhaps, prevent it altogether</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Therefore, where manufacturers have been granted appropriate product authorisations, it is permissible</a:t>
            </a:r>
            <a:r>
              <a:rPr lang="en-GB" sz="3600" dirty="0">
                <a:solidFill>
                  <a:srgbClr val="3F2943"/>
                </a:solidFill>
                <a:latin typeface="Century Gothic" panose="020B0502020202020204" pitchFamily="34" charset="0"/>
              </a:rPr>
              <a:t> </a:t>
            </a: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to use other methods to make bait safe </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rPr>
              <a:t>Generally, the expectation is that any ‘covered and protected bait points’ should be at least as secure from non-targets as a tamper-resistant bait box</a:t>
            </a: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a:p>
            <a:pPr marL="571500" marR="0" lvl="0" indent="-571500" algn="l" defTabSz="914400" rtl="0" eaLnBrk="1" fontAlgn="auto" latinLnBrk="0" hangingPunct="1">
              <a:lnSpc>
                <a:spcPct val="100000"/>
              </a:lnSpc>
              <a:spcBef>
                <a:spcPts val="0"/>
              </a:spcBef>
              <a:spcAft>
                <a:spcPts val="0"/>
              </a:spcAft>
              <a:buClr>
                <a:srgbClr val="92D050"/>
              </a:buClr>
              <a:buSzPct val="125000"/>
              <a:buFont typeface="Arial" panose="020B0604020202020204" pitchFamily="34" charset="0"/>
              <a:buChar char="•"/>
              <a:tabLst/>
              <a:defRPr/>
            </a:pPr>
            <a:r>
              <a:rPr lang="en-GB" sz="3600" dirty="0">
                <a:solidFill>
                  <a:srgbClr val="3F2943"/>
                </a:solidFill>
                <a:latin typeface="Century Gothic" panose="020B0502020202020204" pitchFamily="34" charset="0"/>
              </a:rPr>
              <a:t>Protect and secure bait points using existing materials</a:t>
            </a:r>
            <a:endParaRPr kumimoji="0" lang="en-GB" sz="3600" b="0" i="0" u="none" strike="noStrike" kern="0" cap="none" spc="0" normalizeH="0" baseline="0" noProof="0" dirty="0">
              <a:ln>
                <a:noFill/>
              </a:ln>
              <a:solidFill>
                <a:srgbClr val="3F2943"/>
              </a:solidFill>
              <a:effectLst/>
              <a:uLnTx/>
              <a:uFillTx/>
              <a:latin typeface="Century Gothic" panose="020B0502020202020204" pitchFamily="34" charset="0"/>
              <a:cs typeface="Arial"/>
              <a:sym typeface="Arial"/>
            </a:endParaRPr>
          </a:p>
        </p:txBody>
      </p:sp>
      <p:sp>
        <p:nvSpPr>
          <p:cNvPr id="75" name="Google Shape;75;p4">
            <a:extLst>
              <a:ext uri="{FF2B5EF4-FFF2-40B4-BE49-F238E27FC236}">
                <a16:creationId xmlns:a16="http://schemas.microsoft.com/office/drawing/2014/main" id="{3D97CE00-8236-A0C1-15AA-63BC304031BE}"/>
              </a:ext>
            </a:extLst>
          </p:cNvPr>
          <p:cNvSpPr txBox="1"/>
          <p:nvPr/>
        </p:nvSpPr>
        <p:spPr>
          <a:xfrm>
            <a:off x="783090" y="3060417"/>
            <a:ext cx="14528185"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lang="en-US" sz="6000" b="1" dirty="0">
                <a:solidFill>
                  <a:srgbClr val="7BA21F"/>
                </a:solidFill>
                <a:latin typeface="Century Gothic"/>
                <a:ea typeface="Century Gothic"/>
                <a:cs typeface="Century Gothic"/>
                <a:sym typeface="Century Gothic"/>
              </a:rPr>
              <a:t>Using existing materials</a:t>
            </a: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2" name="Rectangle 1">
            <a:extLst>
              <a:ext uri="{FF2B5EF4-FFF2-40B4-BE49-F238E27FC236}">
                <a16:creationId xmlns:a16="http://schemas.microsoft.com/office/drawing/2014/main" id="{20D9F8AE-284B-0D8C-A4B1-1AA25A938413}"/>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20600665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71">
          <a:extLst>
            <a:ext uri="{FF2B5EF4-FFF2-40B4-BE49-F238E27FC236}">
              <a16:creationId xmlns:a16="http://schemas.microsoft.com/office/drawing/2014/main" id="{71930CD1-95FF-BD57-7BF8-4D1BE85F1630}"/>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2840D634-E2C1-3A76-F5F7-997C344A7048}"/>
              </a:ext>
            </a:extLst>
          </p:cNvPr>
          <p:cNvSpPr txBox="1"/>
          <p:nvPr/>
        </p:nvSpPr>
        <p:spPr>
          <a:xfrm>
            <a:off x="625642" y="1514135"/>
            <a:ext cx="20424608" cy="1569630"/>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9000"/>
              <a:buFont typeface="Century Gothic"/>
              <a:buNone/>
              <a:tabLst/>
              <a:defRPr/>
            </a:pPr>
            <a:r>
              <a:rPr kumimoji="0" lang="en-US" sz="9000" b="0" i="0" u="none" strike="noStrike" kern="0" cap="none" spc="0" normalizeH="0" baseline="0" noProof="0" dirty="0">
                <a:ln>
                  <a:noFill/>
                </a:ln>
                <a:solidFill>
                  <a:srgbClr val="21431A"/>
                </a:solidFill>
                <a:effectLst/>
                <a:uLnTx/>
                <a:uFillTx/>
                <a:latin typeface="Century Gothic"/>
                <a:ea typeface="Century Gothic"/>
                <a:cs typeface="Century Gothic"/>
                <a:sym typeface="Century Gothic"/>
              </a:rPr>
              <a:t>Updated resistance guidance</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sp>
        <p:nvSpPr>
          <p:cNvPr id="75" name="Google Shape;75;p4">
            <a:extLst>
              <a:ext uri="{FF2B5EF4-FFF2-40B4-BE49-F238E27FC236}">
                <a16:creationId xmlns:a16="http://schemas.microsoft.com/office/drawing/2014/main" id="{D5E3094F-869A-778A-122A-6B4C075A0E39}"/>
              </a:ext>
            </a:extLst>
          </p:cNvPr>
          <p:cNvSpPr txBox="1"/>
          <p:nvPr/>
        </p:nvSpPr>
        <p:spPr>
          <a:xfrm>
            <a:off x="783090" y="3060417"/>
            <a:ext cx="18686010" cy="1107965"/>
          </a:xfrm>
          <a:prstGeom prst="rect">
            <a:avLst/>
          </a:prstGeom>
          <a:noFill/>
          <a:ln>
            <a:noFill/>
          </a:ln>
        </p:spPr>
        <p:txBody>
          <a:bodyPr spcFirstLastPara="1" wrap="square" lIns="91425" tIns="91425" rIns="91425" bIns="91425" anchor="t" anchorCtr="0">
            <a:spAutoFit/>
          </a:bodyPr>
          <a:lstStyle/>
          <a:p>
            <a:pPr marL="0" marR="0" lvl="0" indent="0" algn="l" defTabSz="914400" rtl="0" eaLnBrk="1" fontAlgn="auto" latinLnBrk="0" hangingPunct="1">
              <a:lnSpc>
                <a:spcPct val="100000"/>
              </a:lnSpc>
              <a:spcBef>
                <a:spcPts val="0"/>
              </a:spcBef>
              <a:spcAft>
                <a:spcPts val="0"/>
              </a:spcAft>
              <a:buClr>
                <a:srgbClr val="FFFF00"/>
              </a:buClr>
              <a:buSzPts val="6000"/>
              <a:buFont typeface="Century Gothic"/>
              <a:buNone/>
              <a:tabLst/>
              <a:defRPr/>
            </a:pPr>
            <a:r>
              <a:rPr kumimoji="0" lang="en-US" sz="6000" b="1" i="0" u="none" strike="noStrike" kern="0" cap="none" spc="0" normalizeH="0" baseline="0" noProof="0" dirty="0">
                <a:ln>
                  <a:noFill/>
                </a:ln>
                <a:solidFill>
                  <a:srgbClr val="7BA21F"/>
                </a:solidFill>
                <a:effectLst/>
                <a:uLnTx/>
                <a:uFillTx/>
                <a:latin typeface="Century Gothic"/>
                <a:ea typeface="Century Gothic"/>
                <a:cs typeface="Century Gothic"/>
                <a:sym typeface="Century Gothic"/>
              </a:rPr>
              <a:t>Rodenticide Resistance Action Group (RRAG) </a:t>
            </a:r>
            <a:endParaRPr kumimoji="0" sz="1400" b="0" i="0" u="none" strike="noStrike" kern="0" cap="none" spc="0" normalizeH="0" baseline="0" noProof="0" dirty="0">
              <a:ln>
                <a:noFill/>
              </a:ln>
              <a:solidFill>
                <a:srgbClr val="000000"/>
              </a:solidFill>
              <a:effectLst/>
              <a:uLnTx/>
              <a:uFillTx/>
              <a:latin typeface="Arial"/>
              <a:cs typeface="Arial"/>
              <a:sym typeface="Arial"/>
            </a:endParaRPr>
          </a:p>
        </p:txBody>
      </p:sp>
      <p:pic>
        <p:nvPicPr>
          <p:cNvPr id="3" name="Picture 2">
            <a:extLst>
              <a:ext uri="{FF2B5EF4-FFF2-40B4-BE49-F238E27FC236}">
                <a16:creationId xmlns:a16="http://schemas.microsoft.com/office/drawing/2014/main" id="{47BF807D-E2ED-E6CF-5820-E4C0703B0667}"/>
              </a:ext>
            </a:extLst>
          </p:cNvPr>
          <p:cNvPicPr>
            <a:picLocks noChangeAspect="1"/>
          </p:cNvPicPr>
          <p:nvPr/>
        </p:nvPicPr>
        <p:blipFill>
          <a:blip r:embed="rId3"/>
          <a:srcRect l="38653" t="46918" r="20191" b="20521"/>
          <a:stretch/>
        </p:blipFill>
        <p:spPr>
          <a:xfrm>
            <a:off x="9679161" y="4962112"/>
            <a:ext cx="14453388" cy="6432340"/>
          </a:xfrm>
          <a:prstGeom prst="rect">
            <a:avLst/>
          </a:prstGeom>
        </p:spPr>
      </p:pic>
      <p:pic>
        <p:nvPicPr>
          <p:cNvPr id="5" name="Picture 4">
            <a:extLst>
              <a:ext uri="{FF2B5EF4-FFF2-40B4-BE49-F238E27FC236}">
                <a16:creationId xmlns:a16="http://schemas.microsoft.com/office/drawing/2014/main" id="{75DB6CFF-9EED-A978-6BF5-4DD596A9C44D}"/>
              </a:ext>
            </a:extLst>
          </p:cNvPr>
          <p:cNvPicPr>
            <a:picLocks noChangeAspect="1"/>
          </p:cNvPicPr>
          <p:nvPr/>
        </p:nvPicPr>
        <p:blipFill>
          <a:blip r:embed="rId4"/>
          <a:srcRect l="8291" t="84180" r="2639"/>
          <a:stretch/>
        </p:blipFill>
        <p:spPr>
          <a:xfrm>
            <a:off x="9679161" y="11294096"/>
            <a:ext cx="10953750" cy="1791284"/>
          </a:xfrm>
          <a:prstGeom prst="rect">
            <a:avLst/>
          </a:prstGeom>
        </p:spPr>
      </p:pic>
      <p:pic>
        <p:nvPicPr>
          <p:cNvPr id="6" name="Picture 5">
            <a:extLst>
              <a:ext uri="{FF2B5EF4-FFF2-40B4-BE49-F238E27FC236}">
                <a16:creationId xmlns:a16="http://schemas.microsoft.com/office/drawing/2014/main" id="{01A62C3F-1B41-6FF1-1F5B-54A155B62A19}"/>
              </a:ext>
            </a:extLst>
          </p:cNvPr>
          <p:cNvPicPr>
            <a:picLocks noChangeAspect="1"/>
          </p:cNvPicPr>
          <p:nvPr/>
        </p:nvPicPr>
        <p:blipFill>
          <a:blip r:embed="rId5"/>
          <a:srcRect l="7450" t="8380" r="2851" b="56306"/>
          <a:stretch/>
        </p:blipFill>
        <p:spPr>
          <a:xfrm>
            <a:off x="251451" y="5417654"/>
            <a:ext cx="9427710" cy="2880691"/>
          </a:xfrm>
          <a:prstGeom prst="rect">
            <a:avLst/>
          </a:prstGeom>
        </p:spPr>
      </p:pic>
      <p:sp>
        <p:nvSpPr>
          <p:cNvPr id="7" name="Rectangle 6">
            <a:extLst>
              <a:ext uri="{FF2B5EF4-FFF2-40B4-BE49-F238E27FC236}">
                <a16:creationId xmlns:a16="http://schemas.microsoft.com/office/drawing/2014/main" id="{C45E1E29-EB44-764C-F57F-E5EDD307CBA4}"/>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7359862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Shape 71">
          <a:extLst>
            <a:ext uri="{FF2B5EF4-FFF2-40B4-BE49-F238E27FC236}">
              <a16:creationId xmlns:a16="http://schemas.microsoft.com/office/drawing/2014/main" id="{D2B8523A-F3C2-08C9-63A7-8B69C6B4322E}"/>
            </a:ext>
          </a:extLst>
        </p:cNvPr>
        <p:cNvGrpSpPr/>
        <p:nvPr/>
      </p:nvGrpSpPr>
      <p:grpSpPr>
        <a:xfrm>
          <a:off x="0" y="0"/>
          <a:ext cx="0" cy="0"/>
          <a:chOff x="0" y="0"/>
          <a:chExt cx="0" cy="0"/>
        </a:xfrm>
      </p:grpSpPr>
      <p:sp>
        <p:nvSpPr>
          <p:cNvPr id="72" name="Google Shape;72;p4">
            <a:extLst>
              <a:ext uri="{FF2B5EF4-FFF2-40B4-BE49-F238E27FC236}">
                <a16:creationId xmlns:a16="http://schemas.microsoft.com/office/drawing/2014/main" id="{EB049C5A-03B6-A897-3EBD-1BE92C46FBAD}"/>
              </a:ext>
            </a:extLst>
          </p:cNvPr>
          <p:cNvSpPr txBox="1"/>
          <p:nvPr/>
        </p:nvSpPr>
        <p:spPr>
          <a:xfrm>
            <a:off x="625642" y="262856"/>
            <a:ext cx="14582274" cy="295462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US" sz="9000" b="0" i="0" u="none" strike="noStrike" cap="none" dirty="0">
                <a:solidFill>
                  <a:srgbClr val="21431A"/>
                </a:solidFill>
                <a:latin typeface="Century Gothic"/>
                <a:ea typeface="Century Gothic"/>
                <a:cs typeface="Century Gothic"/>
                <a:sym typeface="Century Gothic"/>
              </a:rPr>
              <a:t>CRRU Training &amp; Certification WG Leader</a:t>
            </a:r>
            <a:endParaRPr dirty="0"/>
          </a:p>
        </p:txBody>
      </p:sp>
      <p:sp>
        <p:nvSpPr>
          <p:cNvPr id="73" name="Google Shape;73;p4">
            <a:extLst>
              <a:ext uri="{FF2B5EF4-FFF2-40B4-BE49-F238E27FC236}">
                <a16:creationId xmlns:a16="http://schemas.microsoft.com/office/drawing/2014/main" id="{478F2BE1-DC87-141E-ACF7-6A22667BEB51}"/>
              </a:ext>
            </a:extLst>
          </p:cNvPr>
          <p:cNvSpPr txBox="1"/>
          <p:nvPr/>
        </p:nvSpPr>
        <p:spPr>
          <a:xfrm>
            <a:off x="2127879" y="6015042"/>
            <a:ext cx="10064121" cy="4640541"/>
          </a:xfrm>
          <a:prstGeom prst="rect">
            <a:avLst/>
          </a:prstGeom>
          <a:noFill/>
          <a:ln>
            <a:noFill/>
          </a:ln>
        </p:spPr>
        <p:txBody>
          <a:bodyPr spcFirstLastPara="1" wrap="square" lIns="91425" tIns="91425" rIns="91425" bIns="91425" anchor="t" anchorCtr="0">
            <a:normAutofit/>
          </a:bodyPr>
          <a:lstStyle/>
          <a:p>
            <a:pPr marL="571500" indent="-571500">
              <a:buClr>
                <a:srgbClr val="92D050"/>
              </a:buClr>
              <a:buSzPct val="125000"/>
              <a:buFont typeface="Arial" panose="020B0604020202020204" pitchFamily="34" charset="0"/>
              <a:buChar char="•"/>
            </a:pPr>
            <a:r>
              <a:rPr lang="en-GB" altLang="en-US" sz="4000" dirty="0">
                <a:latin typeface="Century Gothic" panose="020B0502020202020204" pitchFamily="34" charset="0"/>
              </a:rPr>
              <a:t>20 years in the industry</a:t>
            </a:r>
          </a:p>
          <a:p>
            <a:pPr marL="571500" indent="-571500">
              <a:buClr>
                <a:srgbClr val="92D050"/>
              </a:buClr>
              <a:buSzPct val="125000"/>
              <a:buFont typeface="Arial" panose="020B0604020202020204" pitchFamily="34" charset="0"/>
              <a:buChar char="•"/>
            </a:pPr>
            <a:endParaRPr lang="en-GB" altLang="en-US" sz="4000" dirty="0">
              <a:latin typeface="Century Gothic" panose="020B0502020202020204" pitchFamily="34" charset="0"/>
            </a:endParaRPr>
          </a:p>
          <a:p>
            <a:pPr marL="571500" indent="-571500">
              <a:buClr>
                <a:srgbClr val="92D050"/>
              </a:buClr>
              <a:buSzPct val="125000"/>
              <a:buFont typeface="Arial" panose="020B0604020202020204" pitchFamily="34" charset="0"/>
              <a:buChar char="•"/>
            </a:pPr>
            <a:r>
              <a:rPr lang="en-GB" altLang="en-US" sz="4000" dirty="0">
                <a:latin typeface="Century Gothic" panose="020B0502020202020204" pitchFamily="34" charset="0"/>
              </a:rPr>
              <a:t>Head of technical department, </a:t>
            </a:r>
            <a:r>
              <a:rPr lang="en-GB" altLang="en-US" sz="4000" dirty="0" err="1">
                <a:latin typeface="Century Gothic" panose="020B0502020202020204" pitchFamily="34" charset="0"/>
              </a:rPr>
              <a:t>Killgerm</a:t>
            </a:r>
            <a:r>
              <a:rPr lang="en-GB" altLang="en-US" sz="4000" dirty="0">
                <a:latin typeface="Century Gothic" panose="020B0502020202020204" pitchFamily="34" charset="0"/>
              </a:rPr>
              <a:t> Chemicals Ltd</a:t>
            </a:r>
          </a:p>
          <a:p>
            <a:pPr marL="571500" indent="-571500">
              <a:buClr>
                <a:srgbClr val="92D050"/>
              </a:buClr>
              <a:buSzPct val="125000"/>
              <a:buFont typeface="Arial" panose="020B0604020202020204" pitchFamily="34" charset="0"/>
              <a:buChar char="•"/>
            </a:pPr>
            <a:endParaRPr lang="en-GB" altLang="en-US" sz="4000" dirty="0">
              <a:latin typeface="Century Gothic" panose="020B0502020202020204" pitchFamily="34" charset="0"/>
            </a:endParaRPr>
          </a:p>
          <a:p>
            <a:pPr marL="571500" indent="-571500">
              <a:buClr>
                <a:srgbClr val="92D050"/>
              </a:buClr>
              <a:buSzPct val="125000"/>
              <a:buFont typeface="Arial" panose="020B0604020202020204" pitchFamily="34" charset="0"/>
              <a:buChar char="•"/>
            </a:pPr>
            <a:r>
              <a:rPr lang="en-GB" altLang="en-US" sz="4000" dirty="0">
                <a:latin typeface="Century Gothic" panose="020B0502020202020204" pitchFamily="34" charset="0"/>
              </a:rPr>
              <a:t>Head of CRRU UK T&amp;C WG since 2015</a:t>
            </a:r>
          </a:p>
          <a:p>
            <a:pPr marL="749300" indent="-749300">
              <a:buClr>
                <a:srgbClr val="92D050"/>
              </a:buClr>
              <a:buSzPct val="125000"/>
              <a:buFont typeface="Century Gothic"/>
              <a:buChar char="•"/>
            </a:pPr>
            <a:endParaRPr lang="en-GB" altLang="en-US" sz="4000" dirty="0">
              <a:latin typeface="Century Gothic" panose="020B0502020202020204" pitchFamily="34" charset="0"/>
            </a:endParaRPr>
          </a:p>
          <a:p>
            <a:pPr marL="749300" indent="-749300">
              <a:buClr>
                <a:srgbClr val="92D050"/>
              </a:buClr>
              <a:buSzPct val="125000"/>
              <a:buFont typeface="Century Gothic"/>
              <a:buChar char="•"/>
            </a:pPr>
            <a:endParaRPr lang="en-GB" altLang="en-US" sz="4000" dirty="0"/>
          </a:p>
          <a:p>
            <a:pPr>
              <a:buClr>
                <a:srgbClr val="92D050"/>
              </a:buClr>
              <a:buSzPct val="125000"/>
            </a:pPr>
            <a:endParaRPr lang="en-GB" altLang="en-US" sz="3200" dirty="0">
              <a:latin typeface="Century Gothic" panose="020B0502020202020204" pitchFamily="34" charset="0"/>
            </a:endParaRPr>
          </a:p>
          <a:p>
            <a:pPr marL="749300" indent="-749300">
              <a:buClr>
                <a:srgbClr val="92D050"/>
              </a:buClr>
              <a:buSzPct val="125000"/>
              <a:buFont typeface="Century Gothic"/>
              <a:buChar char="•"/>
            </a:pPr>
            <a:endParaRPr lang="en-US" sz="3200" b="0" i="0" u="none" strike="noStrike" cap="none" dirty="0">
              <a:solidFill>
                <a:srgbClr val="21431A"/>
              </a:solidFill>
              <a:latin typeface="Century Gothic"/>
              <a:ea typeface="Century Gothic"/>
              <a:cs typeface="Century Gothic"/>
              <a:sym typeface="Century Gothic"/>
            </a:endParaRPr>
          </a:p>
        </p:txBody>
      </p:sp>
      <p:sp>
        <p:nvSpPr>
          <p:cNvPr id="75" name="Google Shape;75;p4">
            <a:extLst>
              <a:ext uri="{FF2B5EF4-FFF2-40B4-BE49-F238E27FC236}">
                <a16:creationId xmlns:a16="http://schemas.microsoft.com/office/drawing/2014/main" id="{265DDE57-94BA-C73E-C64C-32B150AE2FEA}"/>
              </a:ext>
            </a:extLst>
          </p:cNvPr>
          <p:cNvSpPr txBox="1"/>
          <p:nvPr/>
        </p:nvSpPr>
        <p:spPr>
          <a:xfrm>
            <a:off x="783091" y="3060417"/>
            <a:ext cx="7711204"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dirty="0">
                <a:solidFill>
                  <a:srgbClr val="7BA21F"/>
                </a:solidFill>
                <a:latin typeface="Century Gothic"/>
                <a:ea typeface="Century Gothic"/>
                <a:cs typeface="Century Gothic"/>
                <a:sym typeface="Century Gothic"/>
              </a:rPr>
              <a:t>Dr Matthew Davies</a:t>
            </a:r>
            <a:endParaRPr dirty="0"/>
          </a:p>
        </p:txBody>
      </p:sp>
      <p:pic>
        <p:nvPicPr>
          <p:cNvPr id="3" name="Picture 2" descr="A person in a suit and tie&#10;&#10;Description automatically generated">
            <a:extLst>
              <a:ext uri="{FF2B5EF4-FFF2-40B4-BE49-F238E27FC236}">
                <a16:creationId xmlns:a16="http://schemas.microsoft.com/office/drawing/2014/main" id="{6822314F-262A-99D7-162F-EDAEC1E4844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775406" y="2683780"/>
            <a:ext cx="6970293" cy="8626197"/>
          </a:xfrm>
          <a:prstGeom prst="rect">
            <a:avLst/>
          </a:prstGeom>
        </p:spPr>
      </p:pic>
      <p:sp>
        <p:nvSpPr>
          <p:cNvPr id="2" name="Rectangle 1">
            <a:extLst>
              <a:ext uri="{FF2B5EF4-FFF2-40B4-BE49-F238E27FC236}">
                <a16:creationId xmlns:a16="http://schemas.microsoft.com/office/drawing/2014/main" id="{392CF687-78DE-618E-8218-A470A224C198}"/>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17433188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0EA98E8-3A5C-6E79-8393-6E96979883CE}"/>
              </a:ext>
            </a:extLst>
          </p:cNvPr>
          <p:cNvSpPr>
            <a:spLocks noGrp="1"/>
          </p:cNvSpPr>
          <p:nvPr>
            <p:ph type="body" idx="1"/>
          </p:nvPr>
        </p:nvSpPr>
        <p:spPr/>
        <p:txBody>
          <a:bodyPr/>
          <a:lstStyle/>
          <a:p>
            <a:r>
              <a:rPr lang="en-US" dirty="0"/>
              <a:t>Thank you</a:t>
            </a:r>
          </a:p>
        </p:txBody>
      </p:sp>
      <p:sp>
        <p:nvSpPr>
          <p:cNvPr id="3" name="Rectangle 2">
            <a:extLst>
              <a:ext uri="{FF2B5EF4-FFF2-40B4-BE49-F238E27FC236}">
                <a16:creationId xmlns:a16="http://schemas.microsoft.com/office/drawing/2014/main" id="{33DE709C-BB7F-3100-801C-C29C23D98E7F}"/>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
        <p:nvSpPr>
          <p:cNvPr id="5" name="Picture Placeholder 4">
            <a:extLst>
              <a:ext uri="{FF2B5EF4-FFF2-40B4-BE49-F238E27FC236}">
                <a16:creationId xmlns:a16="http://schemas.microsoft.com/office/drawing/2014/main" id="{570EE855-C5F6-FB58-5FD3-68E7E8FD17CF}"/>
              </a:ext>
            </a:extLst>
          </p:cNvPr>
          <p:cNvSpPr>
            <a:spLocks noGrp="1"/>
          </p:cNvSpPr>
          <p:nvPr>
            <p:ph type="pic" idx="5"/>
          </p:nvPr>
        </p:nvSpPr>
        <p:spPr/>
        <p:txBody>
          <a:bodyPr/>
          <a:lstStyle/>
          <a:p>
            <a:endParaRPr lang="en-GB"/>
          </a:p>
        </p:txBody>
      </p:sp>
    </p:spTree>
    <p:extLst>
      <p:ext uri="{BB962C8B-B14F-4D97-AF65-F5344CB8AC3E}">
        <p14:creationId xmlns:p14="http://schemas.microsoft.com/office/powerpoint/2010/main" val="22414788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79"/>
        <p:cNvGrpSpPr/>
        <p:nvPr/>
      </p:nvGrpSpPr>
      <p:grpSpPr>
        <a:xfrm>
          <a:off x="0" y="0"/>
          <a:ext cx="0" cy="0"/>
          <a:chOff x="0" y="0"/>
          <a:chExt cx="0" cy="0"/>
        </a:xfrm>
      </p:grpSpPr>
      <p:sp>
        <p:nvSpPr>
          <p:cNvPr id="81" name="Google Shape;81;p5"/>
          <p:cNvSpPr txBox="1"/>
          <p:nvPr/>
        </p:nvSpPr>
        <p:spPr>
          <a:xfrm>
            <a:off x="1270630" y="1514135"/>
            <a:ext cx="11955211" cy="15925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US" sz="9000" b="0" i="0" u="none" strike="noStrike" cap="none" dirty="0">
                <a:solidFill>
                  <a:srgbClr val="21431A"/>
                </a:solidFill>
                <a:latin typeface="Century Gothic"/>
                <a:ea typeface="Century Gothic"/>
                <a:cs typeface="Century Gothic"/>
                <a:sym typeface="Century Gothic"/>
              </a:rPr>
              <a:t>Why</a:t>
            </a:r>
            <a:r>
              <a:rPr lang="en-US" sz="9000" b="1" i="0" u="none" strike="noStrike" cap="none" dirty="0">
                <a:solidFill>
                  <a:srgbClr val="21431A"/>
                </a:solidFill>
                <a:latin typeface="Century Gothic"/>
                <a:ea typeface="Century Gothic"/>
                <a:cs typeface="Century Gothic"/>
                <a:sym typeface="Century Gothic"/>
              </a:rPr>
              <a:t> Stewardship?</a:t>
            </a:r>
            <a:endParaRPr dirty="0"/>
          </a:p>
        </p:txBody>
      </p:sp>
      <p:sp>
        <p:nvSpPr>
          <p:cNvPr id="82" name="Google Shape;82;p5"/>
          <p:cNvSpPr txBox="1"/>
          <p:nvPr/>
        </p:nvSpPr>
        <p:spPr>
          <a:xfrm>
            <a:off x="1270630" y="4905873"/>
            <a:ext cx="12132549" cy="8124327"/>
          </a:xfrm>
          <a:prstGeom prst="rect">
            <a:avLst/>
          </a:prstGeom>
          <a:noFill/>
          <a:ln>
            <a:noFill/>
          </a:ln>
        </p:spPr>
        <p:txBody>
          <a:bodyPr spcFirstLastPara="1" wrap="square" lIns="91425" tIns="91425" rIns="91425" bIns="91425" anchor="t" anchorCtr="0">
            <a:normAutofit fontScale="92500"/>
          </a:bodyPr>
          <a:lstStyle/>
          <a:p>
            <a:pPr marL="457200" marR="0" lvl="0" indent="-457200" algn="l" rtl="0">
              <a:lnSpc>
                <a:spcPct val="90000"/>
              </a:lnSpc>
              <a:spcBef>
                <a:spcPts val="0"/>
              </a:spcBef>
              <a:spcAft>
                <a:spcPts val="0"/>
              </a:spcAft>
              <a:buClr>
                <a:srgbClr val="92D050"/>
              </a:buClr>
              <a:buSzPct val="125000"/>
              <a:buFont typeface="Arial" panose="020B0604020202020204" pitchFamily="34" charset="0"/>
              <a:buChar char="•"/>
            </a:pPr>
            <a:r>
              <a:rPr lang="en-US" sz="3200" b="0" i="0" u="none" strike="noStrike" cap="none" dirty="0">
                <a:solidFill>
                  <a:schemeClr val="bg1"/>
                </a:solidFill>
                <a:latin typeface="Century Gothic"/>
                <a:ea typeface="Century Gothic"/>
                <a:cs typeface="Century Gothic"/>
                <a:sym typeface="Century Gothic"/>
              </a:rPr>
              <a:t>Second Generation Anticoagulant Rodenticides (SGARs) (and other rodenticides) possess certain hazardous characteristics</a:t>
            </a:r>
            <a:endParaRPr lang="en-US" sz="4000" b="0" i="0" u="none" strike="noStrike" cap="none" dirty="0">
              <a:solidFill>
                <a:schemeClr val="bg1"/>
              </a:solidFill>
              <a:latin typeface="Times New Roman"/>
              <a:ea typeface="Times New Roman"/>
              <a:cs typeface="Times New Roman"/>
              <a:sym typeface="Times New Roman"/>
            </a:endParaRPr>
          </a:p>
          <a:p>
            <a:pPr marL="457200" marR="0" lvl="0" indent="-457200" algn="l" rtl="0">
              <a:lnSpc>
                <a:spcPct val="90000"/>
              </a:lnSpc>
              <a:spcBef>
                <a:spcPts val="3400"/>
              </a:spcBef>
              <a:spcAft>
                <a:spcPts val="0"/>
              </a:spcAft>
              <a:buClr>
                <a:srgbClr val="92D050"/>
              </a:buClr>
              <a:buSzPct val="125000"/>
              <a:buFont typeface="Arial" panose="020B0604020202020204" pitchFamily="34" charset="0"/>
              <a:buChar char="•"/>
            </a:pPr>
            <a:r>
              <a:rPr lang="en-US" sz="3200" b="0" i="0" u="none" strike="noStrike" cap="none" dirty="0">
                <a:solidFill>
                  <a:schemeClr val="bg1"/>
                </a:solidFill>
                <a:latin typeface="Century Gothic"/>
                <a:ea typeface="Century Gothic"/>
                <a:cs typeface="Century Gothic"/>
                <a:sym typeface="Century Gothic"/>
              </a:rPr>
              <a:t>These characteristics mean that if safer, equally effective alternative rodenticides existed, SGARs would not be approved for use</a:t>
            </a:r>
          </a:p>
          <a:p>
            <a:pPr marL="457200" marR="0" lvl="0" indent="-457200" algn="l" rtl="0">
              <a:lnSpc>
                <a:spcPct val="90000"/>
              </a:lnSpc>
              <a:spcBef>
                <a:spcPts val="3400"/>
              </a:spcBef>
              <a:spcAft>
                <a:spcPts val="0"/>
              </a:spcAft>
              <a:buClr>
                <a:srgbClr val="92D050"/>
              </a:buClr>
              <a:buSzPct val="125000"/>
              <a:buFont typeface="Arial" panose="020B0604020202020204" pitchFamily="34" charset="0"/>
              <a:buChar char="•"/>
            </a:pPr>
            <a:r>
              <a:rPr lang="en-US" sz="3200" dirty="0">
                <a:solidFill>
                  <a:schemeClr val="bg1"/>
                </a:solidFill>
                <a:latin typeface="Century Gothic"/>
                <a:ea typeface="Times New Roman"/>
                <a:cs typeface="Times New Roman"/>
                <a:sym typeface="Century Gothic"/>
              </a:rPr>
              <a:t>In order to authorize SGARs, Government required that an industry led stewardship </a:t>
            </a:r>
            <a:r>
              <a:rPr lang="en-US" sz="3200" dirty="0" err="1">
                <a:solidFill>
                  <a:schemeClr val="bg1"/>
                </a:solidFill>
                <a:latin typeface="Century Gothic"/>
                <a:ea typeface="Times New Roman"/>
                <a:cs typeface="Times New Roman"/>
                <a:sym typeface="Century Gothic"/>
              </a:rPr>
              <a:t>programme</a:t>
            </a:r>
            <a:r>
              <a:rPr lang="en-US" sz="3200" dirty="0">
                <a:solidFill>
                  <a:schemeClr val="bg1"/>
                </a:solidFill>
                <a:latin typeface="Century Gothic"/>
                <a:ea typeface="Times New Roman"/>
                <a:cs typeface="Times New Roman"/>
                <a:sym typeface="Century Gothic"/>
              </a:rPr>
              <a:t> was implemented to monitor the supply, purchase, use, disposal and environmental impact of the products</a:t>
            </a:r>
            <a:endParaRPr lang="en-US" sz="4000" b="0" i="0" u="none" strike="noStrike" cap="none" dirty="0">
              <a:solidFill>
                <a:schemeClr val="bg1"/>
              </a:solidFill>
              <a:latin typeface="Times New Roman"/>
              <a:ea typeface="Times New Roman"/>
              <a:cs typeface="Times New Roman"/>
              <a:sym typeface="Times New Roman"/>
            </a:endParaRPr>
          </a:p>
          <a:p>
            <a:pPr marL="457200" marR="0" lvl="0" indent="-457200" algn="l" rtl="0">
              <a:lnSpc>
                <a:spcPct val="90000"/>
              </a:lnSpc>
              <a:spcBef>
                <a:spcPts val="3400"/>
              </a:spcBef>
              <a:spcAft>
                <a:spcPts val="0"/>
              </a:spcAft>
              <a:buClr>
                <a:srgbClr val="92D050"/>
              </a:buClr>
              <a:buSzPct val="125000"/>
              <a:buFont typeface="Arial" panose="020B0604020202020204" pitchFamily="34" charset="0"/>
              <a:buChar char="•"/>
            </a:pPr>
            <a:r>
              <a:rPr lang="en-US" sz="3200" b="0" i="0" u="none" strike="noStrike" cap="none" dirty="0">
                <a:solidFill>
                  <a:schemeClr val="bg1"/>
                </a:solidFill>
                <a:latin typeface="Century Gothic"/>
                <a:ea typeface="Century Gothic"/>
                <a:cs typeface="Century Gothic"/>
                <a:sym typeface="Century Gothic"/>
              </a:rPr>
              <a:t>In other words, rodenticide stewardship is essential to make sure that the products remain available to professional users</a:t>
            </a:r>
          </a:p>
          <a:p>
            <a:pPr marL="457200" marR="0" lvl="0" indent="-457200" algn="l" rtl="0">
              <a:lnSpc>
                <a:spcPct val="90000"/>
              </a:lnSpc>
              <a:spcBef>
                <a:spcPts val="3400"/>
              </a:spcBef>
              <a:spcAft>
                <a:spcPts val="0"/>
              </a:spcAft>
              <a:buClr>
                <a:srgbClr val="92D050"/>
              </a:buClr>
              <a:buSzPct val="125000"/>
              <a:buFont typeface="Arial" panose="020B0604020202020204" pitchFamily="34" charset="0"/>
              <a:buChar char="•"/>
            </a:pPr>
            <a:r>
              <a:rPr lang="en-US" sz="3200" b="0" i="0" u="none" strike="noStrike" cap="none" dirty="0">
                <a:solidFill>
                  <a:schemeClr val="bg1"/>
                </a:solidFill>
                <a:latin typeface="Century Gothic"/>
                <a:ea typeface="Century Gothic"/>
                <a:cs typeface="Century Gothic"/>
                <a:sym typeface="Century Gothic"/>
              </a:rPr>
              <a:t>In the meantime, it is CRRU UK’s role to coordinate this process and to ensure we can collectively meet the UK Stewardship obligations</a:t>
            </a:r>
            <a:endParaRPr lang="en-US" dirty="0">
              <a:solidFill>
                <a:schemeClr val="bg1"/>
              </a:solidFill>
            </a:endParaRPr>
          </a:p>
        </p:txBody>
      </p:sp>
      <p:sp>
        <p:nvSpPr>
          <p:cNvPr id="84" name="Google Shape;84;p5"/>
          <p:cNvSpPr txBox="1"/>
          <p:nvPr/>
        </p:nvSpPr>
        <p:spPr>
          <a:xfrm>
            <a:off x="1336541" y="3060417"/>
            <a:ext cx="8836540" cy="11099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a:solidFill>
                  <a:srgbClr val="7BA21F"/>
                </a:solidFill>
                <a:latin typeface="Century Gothic"/>
                <a:ea typeface="Century Gothic"/>
                <a:cs typeface="Century Gothic"/>
                <a:sym typeface="Century Gothic"/>
              </a:rPr>
              <a:t>The reason we are here</a:t>
            </a:r>
            <a:endParaRPr/>
          </a:p>
        </p:txBody>
      </p:sp>
      <p:pic>
        <p:nvPicPr>
          <p:cNvPr id="2" name="Picture 1">
            <a:extLst>
              <a:ext uri="{FF2B5EF4-FFF2-40B4-BE49-F238E27FC236}">
                <a16:creationId xmlns:a16="http://schemas.microsoft.com/office/drawing/2014/main" id="{6D3E67EE-6FE9-3825-7383-05620832BA8D}"/>
              </a:ext>
            </a:extLst>
          </p:cNvPr>
          <p:cNvPicPr>
            <a:picLocks noChangeAspect="1"/>
          </p:cNvPicPr>
          <p:nvPr/>
        </p:nvPicPr>
        <p:blipFill>
          <a:blip r:embed="rId3"/>
          <a:stretch>
            <a:fillRect/>
          </a:stretch>
        </p:blipFill>
        <p:spPr>
          <a:xfrm>
            <a:off x="15713242" y="2334127"/>
            <a:ext cx="7170820" cy="9553074"/>
          </a:xfrm>
          <a:prstGeom prst="rect">
            <a:avLst/>
          </a:prstGeom>
        </p:spPr>
      </p:pic>
      <p:sp>
        <p:nvSpPr>
          <p:cNvPr id="3" name="Rectangle 2">
            <a:extLst>
              <a:ext uri="{FF2B5EF4-FFF2-40B4-BE49-F238E27FC236}">
                <a16:creationId xmlns:a16="http://schemas.microsoft.com/office/drawing/2014/main" id="{BB660FD8-7BBE-BFD1-7D49-967B5BFEB8C2}"/>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DA080359-0528-56DE-1AA7-2E86DDD8FD5A}"/>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8E204D20-CF07-C6B5-DE5E-BD8003417B43}"/>
              </a:ext>
            </a:extLst>
          </p:cNvPr>
          <p:cNvSpPr txBox="1"/>
          <p:nvPr/>
        </p:nvSpPr>
        <p:spPr>
          <a:xfrm>
            <a:off x="1270630" y="1514135"/>
            <a:ext cx="11955211"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GB" sz="9600" dirty="0"/>
              <a:t>What is CRRU UK? </a:t>
            </a:r>
            <a:endParaRPr dirty="0"/>
          </a:p>
        </p:txBody>
      </p:sp>
      <p:sp>
        <p:nvSpPr>
          <p:cNvPr id="82" name="Google Shape;82;p5">
            <a:extLst>
              <a:ext uri="{FF2B5EF4-FFF2-40B4-BE49-F238E27FC236}">
                <a16:creationId xmlns:a16="http://schemas.microsoft.com/office/drawing/2014/main" id="{1261E8AD-C177-F398-0501-EB28330AEED9}"/>
              </a:ext>
            </a:extLst>
          </p:cNvPr>
          <p:cNvSpPr txBox="1"/>
          <p:nvPr/>
        </p:nvSpPr>
        <p:spPr>
          <a:xfrm>
            <a:off x="770021" y="5077323"/>
            <a:ext cx="12455819" cy="8364092"/>
          </a:xfrm>
          <a:prstGeom prst="rect">
            <a:avLst/>
          </a:prstGeom>
          <a:noFill/>
          <a:ln>
            <a:noFill/>
          </a:ln>
        </p:spPr>
        <p:txBody>
          <a:bodyPr spcFirstLastPara="1" wrap="square" lIns="91425" tIns="91425" rIns="91425" bIns="91425" anchor="t" anchorCtr="0">
            <a:normAutofit/>
          </a:bodyPr>
          <a:lstStyle/>
          <a:p>
            <a:pPr algn="ctr" eaLnBrk="1" hangingPunct="1">
              <a:spcAft>
                <a:spcPct val="0"/>
              </a:spcAft>
              <a:buClrTx/>
              <a:buSzTx/>
              <a:buFontTx/>
              <a:buNone/>
            </a:pPr>
            <a:r>
              <a:rPr lang="en-US" altLang="en-US" sz="4800" dirty="0">
                <a:solidFill>
                  <a:schemeClr val="bg1"/>
                </a:solidFill>
                <a:latin typeface="Century Gothic" panose="020B0502020202020204" pitchFamily="34" charset="0"/>
              </a:rPr>
              <a:t>CRRU UK is an organization responsible for coordinating rodenticide product stewardship in the United Kingdom.</a:t>
            </a:r>
          </a:p>
          <a:p>
            <a:pPr algn="ctr" eaLnBrk="1" hangingPunct="1">
              <a:spcAft>
                <a:spcPct val="0"/>
              </a:spcAft>
              <a:buClrTx/>
              <a:buSzTx/>
              <a:buFontTx/>
              <a:buNone/>
            </a:pPr>
            <a:endParaRPr lang="en-US" altLang="en-US" sz="4800" dirty="0">
              <a:solidFill>
                <a:schemeClr val="bg1"/>
              </a:solidFill>
              <a:latin typeface="Century Gothic" panose="020B0502020202020204" pitchFamily="34" charset="0"/>
            </a:endParaRPr>
          </a:p>
          <a:p>
            <a:pPr algn="ctr" eaLnBrk="1" hangingPunct="1">
              <a:spcAft>
                <a:spcPct val="0"/>
              </a:spcAft>
              <a:buClrTx/>
              <a:buSzTx/>
              <a:buFontTx/>
              <a:buNone/>
            </a:pPr>
            <a:r>
              <a:rPr lang="en-US" altLang="en-US" sz="4800" dirty="0">
                <a:solidFill>
                  <a:schemeClr val="bg1"/>
                </a:solidFill>
                <a:latin typeface="Century Gothic" panose="020B0502020202020204" pitchFamily="34" charset="0"/>
              </a:rPr>
              <a:t>CRRU UK ensures the </a:t>
            </a:r>
            <a:r>
              <a:rPr lang="en-US" altLang="en-US" sz="4800" u="sng" dirty="0">
                <a:solidFill>
                  <a:schemeClr val="bg1"/>
                </a:solidFill>
                <a:latin typeface="Century Gothic" panose="020B0502020202020204" pitchFamily="34" charset="0"/>
              </a:rPr>
              <a:t>responsible and effective use of ALL rodenticides</a:t>
            </a:r>
          </a:p>
          <a:p>
            <a:pPr algn="ctr" eaLnBrk="1" hangingPunct="1">
              <a:spcAft>
                <a:spcPct val="0"/>
              </a:spcAft>
              <a:buClrTx/>
              <a:buSzTx/>
              <a:buFontTx/>
              <a:buNone/>
            </a:pPr>
            <a:r>
              <a:rPr lang="en-US" altLang="en-US" sz="4800" dirty="0">
                <a:solidFill>
                  <a:schemeClr val="bg1"/>
                </a:solidFill>
                <a:latin typeface="Century Gothic" panose="020B0502020202020204" pitchFamily="34" charset="0"/>
              </a:rPr>
              <a:t>through the promotion of </a:t>
            </a:r>
            <a:r>
              <a:rPr lang="en-US" altLang="en-US" sz="4800" u="sng" dirty="0">
                <a:solidFill>
                  <a:schemeClr val="bg1"/>
                </a:solidFill>
                <a:latin typeface="Century Gothic" panose="020B0502020202020204" pitchFamily="34" charset="0"/>
              </a:rPr>
              <a:t>best practice</a:t>
            </a:r>
            <a:r>
              <a:rPr lang="en-US" altLang="en-US" sz="4800" dirty="0">
                <a:solidFill>
                  <a:schemeClr val="bg1"/>
                </a:solidFill>
                <a:latin typeface="Century Gothic" panose="020B0502020202020204" pitchFamily="34" charset="0"/>
              </a:rPr>
              <a:t> supply and use practices and </a:t>
            </a:r>
            <a:r>
              <a:rPr lang="en-US" altLang="en-US" sz="4800" u="sng" dirty="0">
                <a:solidFill>
                  <a:schemeClr val="bg1"/>
                </a:solidFill>
                <a:latin typeface="Century Gothic" panose="020B0502020202020204" pitchFamily="34" charset="0"/>
              </a:rPr>
              <a:t>training</a:t>
            </a:r>
            <a:r>
              <a:rPr lang="en-US" altLang="en-US" sz="4800" dirty="0">
                <a:solidFill>
                  <a:schemeClr val="bg1"/>
                </a:solidFill>
                <a:latin typeface="Century Gothic" panose="020B0502020202020204" pitchFamily="34" charset="0"/>
              </a:rPr>
              <a:t> of users to </a:t>
            </a:r>
            <a:r>
              <a:rPr lang="en-US" altLang="en-US" sz="4800" u="sng" dirty="0">
                <a:solidFill>
                  <a:schemeClr val="bg1"/>
                </a:solidFill>
                <a:latin typeface="Century Gothic" panose="020B0502020202020204" pitchFamily="34" charset="0"/>
              </a:rPr>
              <a:t>protect wildlife.</a:t>
            </a:r>
          </a:p>
        </p:txBody>
      </p:sp>
      <p:sp>
        <p:nvSpPr>
          <p:cNvPr id="84" name="Google Shape;84;p5">
            <a:extLst>
              <a:ext uri="{FF2B5EF4-FFF2-40B4-BE49-F238E27FC236}">
                <a16:creationId xmlns:a16="http://schemas.microsoft.com/office/drawing/2014/main" id="{48BA6BCF-3F83-17F1-5769-B794C4DDAADF}"/>
              </a:ext>
            </a:extLst>
          </p:cNvPr>
          <p:cNvSpPr txBox="1"/>
          <p:nvPr/>
        </p:nvSpPr>
        <p:spPr>
          <a:xfrm>
            <a:off x="1336541" y="3060417"/>
            <a:ext cx="8836540" cy="1109979"/>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dirty="0">
                <a:solidFill>
                  <a:srgbClr val="7BA21F"/>
                </a:solidFill>
                <a:latin typeface="Century Gothic"/>
                <a:ea typeface="Century Gothic"/>
                <a:cs typeface="Century Gothic"/>
                <a:sym typeface="Century Gothic"/>
              </a:rPr>
              <a:t>Our role</a:t>
            </a:r>
            <a:endParaRPr dirty="0"/>
          </a:p>
        </p:txBody>
      </p:sp>
      <p:pic>
        <p:nvPicPr>
          <p:cNvPr id="2" name="Picture 1">
            <a:extLst>
              <a:ext uri="{FF2B5EF4-FFF2-40B4-BE49-F238E27FC236}">
                <a16:creationId xmlns:a16="http://schemas.microsoft.com/office/drawing/2014/main" id="{ECD1B591-F38A-C9B0-2DE3-9AD0417D4806}"/>
              </a:ext>
            </a:extLst>
          </p:cNvPr>
          <p:cNvPicPr>
            <a:picLocks noChangeAspect="1"/>
          </p:cNvPicPr>
          <p:nvPr/>
        </p:nvPicPr>
        <p:blipFill>
          <a:blip r:embed="rId3"/>
          <a:stretch>
            <a:fillRect/>
          </a:stretch>
        </p:blipFill>
        <p:spPr>
          <a:xfrm>
            <a:off x="16796086" y="4722380"/>
            <a:ext cx="5256254" cy="5270855"/>
          </a:xfrm>
          <a:prstGeom prst="rect">
            <a:avLst/>
          </a:prstGeom>
        </p:spPr>
      </p:pic>
      <p:sp>
        <p:nvSpPr>
          <p:cNvPr id="3" name="TextBox 2">
            <a:extLst>
              <a:ext uri="{FF2B5EF4-FFF2-40B4-BE49-F238E27FC236}">
                <a16:creationId xmlns:a16="http://schemas.microsoft.com/office/drawing/2014/main" id="{36A9E2CE-A3A1-8724-82EE-E7303A5BD6A1}"/>
              </a:ext>
            </a:extLst>
          </p:cNvPr>
          <p:cNvSpPr txBox="1"/>
          <p:nvPr/>
        </p:nvSpPr>
        <p:spPr>
          <a:xfrm>
            <a:off x="11733511" y="10154125"/>
            <a:ext cx="15381403" cy="707886"/>
          </a:xfrm>
          <a:prstGeom prst="rect">
            <a:avLst/>
          </a:prstGeom>
          <a:noFill/>
        </p:spPr>
        <p:txBody>
          <a:bodyPr wrap="square">
            <a:spAutoFit/>
          </a:bodyPr>
          <a:lstStyle/>
          <a:p>
            <a:pPr algn="ctr" eaLnBrk="1" hangingPunct="1">
              <a:spcAft>
                <a:spcPct val="0"/>
              </a:spcAft>
              <a:buClrTx/>
              <a:buSzTx/>
              <a:buFontTx/>
              <a:buNone/>
            </a:pPr>
            <a:r>
              <a:rPr lang="en-US" altLang="en-US" sz="4000" b="1" dirty="0">
                <a:solidFill>
                  <a:schemeClr val="bg1"/>
                </a:solidFill>
                <a:latin typeface="+mn-lt"/>
                <a:hlinkClick r:id="rId4">
                  <a:extLst>
                    <a:ext uri="{A12FA001-AC4F-418D-AE19-62706E023703}">
                      <ahyp:hlinkClr xmlns:ahyp="http://schemas.microsoft.com/office/drawing/2018/hyperlinkcolor" val="tx"/>
                    </a:ext>
                  </a:extLst>
                </a:hlinkClick>
              </a:rPr>
              <a:t>http://www.thinkwildlife.org</a:t>
            </a:r>
            <a:r>
              <a:rPr lang="en-US" altLang="en-US" sz="4000" b="1" dirty="0">
                <a:solidFill>
                  <a:schemeClr val="bg1"/>
                </a:solidFill>
                <a:latin typeface="+mn-lt"/>
              </a:rPr>
              <a:t> </a:t>
            </a:r>
            <a:endParaRPr lang="en-US" altLang="en-US" sz="4000" b="1" u="sng" dirty="0">
              <a:solidFill>
                <a:schemeClr val="bg1"/>
              </a:solidFill>
              <a:latin typeface="+mn-lt"/>
            </a:endParaRPr>
          </a:p>
        </p:txBody>
      </p:sp>
      <p:sp>
        <p:nvSpPr>
          <p:cNvPr id="4" name="Rectangle 3">
            <a:extLst>
              <a:ext uri="{FF2B5EF4-FFF2-40B4-BE49-F238E27FC236}">
                <a16:creationId xmlns:a16="http://schemas.microsoft.com/office/drawing/2014/main" id="{78835964-397D-858D-9A04-4BBA4DB8FC74}"/>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11871857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79">
          <a:extLst>
            <a:ext uri="{FF2B5EF4-FFF2-40B4-BE49-F238E27FC236}">
              <a16:creationId xmlns:a16="http://schemas.microsoft.com/office/drawing/2014/main" id="{50E8A6DE-0143-FE75-90C1-FB32313887D1}"/>
            </a:ext>
          </a:extLst>
        </p:cNvPr>
        <p:cNvGrpSpPr/>
        <p:nvPr/>
      </p:nvGrpSpPr>
      <p:grpSpPr>
        <a:xfrm>
          <a:off x="0" y="0"/>
          <a:ext cx="0" cy="0"/>
          <a:chOff x="0" y="0"/>
          <a:chExt cx="0" cy="0"/>
        </a:xfrm>
      </p:grpSpPr>
      <p:sp>
        <p:nvSpPr>
          <p:cNvPr id="81" name="Google Shape;81;p5">
            <a:extLst>
              <a:ext uri="{FF2B5EF4-FFF2-40B4-BE49-F238E27FC236}">
                <a16:creationId xmlns:a16="http://schemas.microsoft.com/office/drawing/2014/main" id="{2CAA663C-E620-F20F-F856-0EB3F5A57EDC}"/>
              </a:ext>
            </a:extLst>
          </p:cNvPr>
          <p:cNvSpPr txBox="1"/>
          <p:nvPr/>
        </p:nvSpPr>
        <p:spPr>
          <a:xfrm>
            <a:off x="1270629" y="1514135"/>
            <a:ext cx="17131671" cy="1661963"/>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GB" sz="9600" dirty="0"/>
              <a:t>Who is involved in CRRU UK?</a:t>
            </a:r>
            <a:endParaRPr dirty="0"/>
          </a:p>
        </p:txBody>
      </p:sp>
      <p:sp>
        <p:nvSpPr>
          <p:cNvPr id="82" name="Google Shape;82;p5">
            <a:extLst>
              <a:ext uri="{FF2B5EF4-FFF2-40B4-BE49-F238E27FC236}">
                <a16:creationId xmlns:a16="http://schemas.microsoft.com/office/drawing/2014/main" id="{CA39B0A3-C1CA-7E59-AC3F-9D3650608768}"/>
              </a:ext>
            </a:extLst>
          </p:cNvPr>
          <p:cNvSpPr txBox="1"/>
          <p:nvPr/>
        </p:nvSpPr>
        <p:spPr>
          <a:xfrm>
            <a:off x="712871" y="5077323"/>
            <a:ext cx="10602829" cy="8364092"/>
          </a:xfrm>
          <a:prstGeom prst="rect">
            <a:avLst/>
          </a:prstGeom>
          <a:noFill/>
          <a:ln>
            <a:noFill/>
          </a:ln>
        </p:spPr>
        <p:txBody>
          <a:bodyPr spcFirstLastPara="1" wrap="square" lIns="91425" tIns="91425" rIns="91425" bIns="91425" anchor="t" anchorCtr="0">
            <a:normAutofit/>
          </a:bodyPr>
          <a:lstStyle/>
          <a:p>
            <a:pPr marL="685800" indent="-6858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Reporting to the Government Oversight Group or GOG</a:t>
            </a:r>
            <a:r>
              <a:rPr lang="en-GB" altLang="en-US" sz="4000" baseline="30000" dirty="0">
                <a:solidFill>
                  <a:schemeClr val="bg1"/>
                </a:solidFill>
                <a:latin typeface="Century Gothic" panose="020B0502020202020204" pitchFamily="34" charset="0"/>
              </a:rPr>
              <a:t>1</a:t>
            </a:r>
            <a:r>
              <a:rPr lang="en-GB" altLang="en-US" sz="4000" dirty="0">
                <a:solidFill>
                  <a:schemeClr val="bg1"/>
                </a:solidFill>
                <a:latin typeface="Century Gothic" panose="020B0502020202020204" pitchFamily="34" charset="0"/>
              </a:rPr>
              <a:t> </a:t>
            </a:r>
          </a:p>
          <a:p>
            <a:pPr marL="685800" indent="-685800">
              <a:lnSpc>
                <a:spcPct val="80000"/>
              </a:lnSpc>
              <a:buClr>
                <a:srgbClr val="92D050"/>
              </a:buClr>
              <a:buSzPct val="125000"/>
              <a:buFont typeface="Arial" panose="020B0604020202020204" pitchFamily="34" charset="0"/>
              <a:buChar char="•"/>
            </a:pPr>
            <a:endParaRPr lang="en-GB" altLang="en-US" sz="4000" dirty="0">
              <a:solidFill>
                <a:schemeClr val="bg1"/>
              </a:solidFill>
              <a:latin typeface="Century Gothic" panose="020B0502020202020204" pitchFamily="34" charset="0"/>
            </a:endParaRPr>
          </a:p>
          <a:p>
            <a:pPr marL="685800" indent="-685800">
              <a:lnSpc>
                <a:spcPct val="80000"/>
              </a:lnSpc>
              <a:buClr>
                <a:srgbClr val="92D050"/>
              </a:buClr>
              <a:buSzPct val="125000"/>
              <a:buFont typeface="Arial" panose="020B0604020202020204" pitchFamily="34" charset="0"/>
              <a:buChar char="•"/>
            </a:pPr>
            <a:endParaRPr lang="en-GB" altLang="en-US" sz="4000" dirty="0">
              <a:solidFill>
                <a:schemeClr val="bg1"/>
              </a:solidFill>
              <a:latin typeface="Century Gothic" panose="020B0502020202020204" pitchFamily="34" charset="0"/>
            </a:endParaRPr>
          </a:p>
          <a:p>
            <a:pPr marL="685800" indent="-6858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Funded by subscriptions from all Anticoagulant Rodenticide authorisation holders</a:t>
            </a:r>
          </a:p>
          <a:p>
            <a:pPr marL="685800" indent="-685800">
              <a:lnSpc>
                <a:spcPct val="80000"/>
              </a:lnSpc>
              <a:buClr>
                <a:srgbClr val="92D050"/>
              </a:buClr>
              <a:buSzPct val="125000"/>
              <a:buFont typeface="Arial" panose="020B0604020202020204" pitchFamily="34" charset="0"/>
              <a:buChar char="•"/>
            </a:pPr>
            <a:endParaRPr lang="en-GB" altLang="en-US" sz="4000" dirty="0">
              <a:solidFill>
                <a:schemeClr val="bg1"/>
              </a:solidFill>
              <a:latin typeface="Century Gothic" panose="020B0502020202020204" pitchFamily="34" charset="0"/>
            </a:endParaRPr>
          </a:p>
          <a:p>
            <a:pPr marL="685800" indent="-6858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Involvement of a diverse range of stakeholders</a:t>
            </a:r>
          </a:p>
          <a:p>
            <a:pPr algn="ctr" eaLnBrk="1" hangingPunct="1">
              <a:spcAft>
                <a:spcPct val="0"/>
              </a:spcAft>
              <a:buClrTx/>
              <a:buSzTx/>
              <a:buFontTx/>
              <a:buNone/>
            </a:pPr>
            <a:endParaRPr lang="en-US" altLang="en-US" sz="4800" u="sng" dirty="0">
              <a:solidFill>
                <a:schemeClr val="bg1"/>
              </a:solidFill>
              <a:latin typeface="Century Gothic" panose="020B0502020202020204" pitchFamily="34" charset="0"/>
            </a:endParaRPr>
          </a:p>
        </p:txBody>
      </p:sp>
      <p:sp>
        <p:nvSpPr>
          <p:cNvPr id="84" name="Google Shape;84;p5">
            <a:extLst>
              <a:ext uri="{FF2B5EF4-FFF2-40B4-BE49-F238E27FC236}">
                <a16:creationId xmlns:a16="http://schemas.microsoft.com/office/drawing/2014/main" id="{EFF2C336-268B-C6DF-83ED-60795D8E4AF7}"/>
              </a:ext>
            </a:extLst>
          </p:cNvPr>
          <p:cNvSpPr txBox="1"/>
          <p:nvPr/>
        </p:nvSpPr>
        <p:spPr>
          <a:xfrm>
            <a:off x="1336540" y="3060417"/>
            <a:ext cx="10855459" cy="1107965"/>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6000"/>
              <a:buFont typeface="Century Gothic"/>
              <a:buNone/>
            </a:pPr>
            <a:r>
              <a:rPr lang="en-US" sz="6000" b="1" i="0" u="none" strike="noStrike" cap="none" dirty="0">
                <a:solidFill>
                  <a:srgbClr val="7BA21F"/>
                </a:solidFill>
                <a:latin typeface="Century Gothic"/>
                <a:ea typeface="Century Gothic"/>
                <a:cs typeface="Century Gothic"/>
                <a:sym typeface="Century Gothic"/>
              </a:rPr>
              <a:t>Cross Industry Collaboration</a:t>
            </a:r>
            <a:endParaRPr dirty="0"/>
          </a:p>
        </p:txBody>
      </p:sp>
      <p:sp>
        <p:nvSpPr>
          <p:cNvPr id="6" name="Google Shape;82;p5">
            <a:extLst>
              <a:ext uri="{FF2B5EF4-FFF2-40B4-BE49-F238E27FC236}">
                <a16:creationId xmlns:a16="http://schemas.microsoft.com/office/drawing/2014/main" id="{B2E09B36-5C32-D017-D838-90BA9C393A12}"/>
              </a:ext>
            </a:extLst>
          </p:cNvPr>
          <p:cNvSpPr txBox="1"/>
          <p:nvPr/>
        </p:nvSpPr>
        <p:spPr>
          <a:xfrm>
            <a:off x="12371471" y="5077323"/>
            <a:ext cx="10602829" cy="8364092"/>
          </a:xfrm>
          <a:prstGeom prst="rect">
            <a:avLst/>
          </a:prstGeom>
          <a:noFill/>
          <a:ln>
            <a:noFill/>
          </a:ln>
        </p:spPr>
        <p:txBody>
          <a:bodyPr spcFirstLastPara="1" wrap="square" lIns="91425" tIns="91425" rIns="91425" bIns="91425" anchor="t" anchorCtr="0">
            <a:normAutofit/>
          </a:bodyPr>
          <a:lstStyle/>
          <a:p>
            <a:pPr marL="571500" indent="-571500">
              <a:lnSpc>
                <a:spcPct val="80000"/>
              </a:lnSpc>
              <a:buClr>
                <a:srgbClr val="92D050"/>
              </a:buClr>
              <a:buSzPct val="125000"/>
              <a:buFont typeface="Arial" panose="020B0604020202020204" pitchFamily="34" charset="0"/>
              <a:buChar char="•"/>
            </a:pPr>
            <a:r>
              <a:rPr lang="en-GB" altLang="en-US" sz="4000" kern="0" dirty="0">
                <a:solidFill>
                  <a:schemeClr val="bg1"/>
                </a:solidFill>
                <a:latin typeface="Century Gothic" panose="020B0502020202020204" pitchFamily="34" charset="0"/>
              </a:rPr>
              <a:t>Oversee the Stewardship programme and set the requirements for Stewardship to meet</a:t>
            </a:r>
          </a:p>
          <a:p>
            <a:pPr marL="571500" indent="-571500">
              <a:lnSpc>
                <a:spcPct val="80000"/>
              </a:lnSpc>
              <a:buClr>
                <a:srgbClr val="92D050"/>
              </a:buClr>
              <a:buSzPct val="125000"/>
              <a:buFont typeface="Arial" panose="020B0604020202020204" pitchFamily="34" charset="0"/>
              <a:buChar char="•"/>
            </a:pPr>
            <a:endParaRPr lang="en-GB" altLang="en-US" sz="4000" kern="0" dirty="0">
              <a:solidFill>
                <a:schemeClr val="bg1"/>
              </a:solidFill>
              <a:latin typeface="Century Gothic" panose="020B0502020202020204" pitchFamily="34" charset="0"/>
            </a:endParaRPr>
          </a:p>
          <a:p>
            <a:pPr marL="571500" indent="-571500">
              <a:lnSpc>
                <a:spcPct val="80000"/>
              </a:lnSpc>
              <a:buClr>
                <a:srgbClr val="92D050"/>
              </a:buClr>
              <a:buSzPct val="125000"/>
              <a:buFont typeface="Arial" panose="020B0604020202020204" pitchFamily="34" charset="0"/>
              <a:buChar char="•"/>
            </a:pPr>
            <a:r>
              <a:rPr lang="en-GB" altLang="en-US" sz="4000" kern="0" dirty="0">
                <a:solidFill>
                  <a:schemeClr val="bg1"/>
                </a:solidFill>
                <a:latin typeface="Century Gothic" panose="020B0502020202020204" pitchFamily="34" charset="0"/>
              </a:rPr>
              <a:t>13 companies - 2024 </a:t>
            </a:r>
          </a:p>
          <a:p>
            <a:pPr marL="571500" indent="-571500">
              <a:lnSpc>
                <a:spcPct val="80000"/>
              </a:lnSpc>
              <a:buClr>
                <a:srgbClr val="92D050"/>
              </a:buClr>
              <a:buSzPct val="125000"/>
              <a:buFont typeface="Arial" panose="020B0604020202020204" pitchFamily="34" charset="0"/>
              <a:buChar char="•"/>
            </a:pPr>
            <a:r>
              <a:rPr lang="en-GB" altLang="en-US" sz="4000" kern="0" dirty="0">
                <a:solidFill>
                  <a:schemeClr val="bg1"/>
                </a:solidFill>
                <a:latin typeface="Century Gothic" panose="020B0502020202020204" pitchFamily="34" charset="0"/>
              </a:rPr>
              <a:t>12 companies - 2025</a:t>
            </a:r>
          </a:p>
          <a:p>
            <a:pPr marL="571500" indent="-571500">
              <a:lnSpc>
                <a:spcPct val="80000"/>
              </a:lnSpc>
              <a:buClr>
                <a:srgbClr val="92D050"/>
              </a:buClr>
              <a:buSzPct val="125000"/>
              <a:buFont typeface="Arial" panose="020B0604020202020204" pitchFamily="34" charset="0"/>
              <a:buChar char="•"/>
            </a:pPr>
            <a:endParaRPr lang="en-GB" altLang="en-US" sz="4000" kern="0" dirty="0">
              <a:solidFill>
                <a:schemeClr val="bg1"/>
              </a:solidFill>
              <a:latin typeface="Century Gothic" panose="020B0502020202020204" pitchFamily="34" charset="0"/>
            </a:endParaRPr>
          </a:p>
          <a:p>
            <a:pPr marL="571500" indent="-571500">
              <a:lnSpc>
                <a:spcPct val="80000"/>
              </a:lnSpc>
              <a:buClr>
                <a:srgbClr val="92D050"/>
              </a:buClr>
              <a:buSzPct val="125000"/>
              <a:buFont typeface="Arial" panose="020B0604020202020204" pitchFamily="34" charset="0"/>
              <a:buChar char="•"/>
            </a:pPr>
            <a:endParaRPr lang="en-GB" altLang="en-US" sz="4000" kern="0" dirty="0">
              <a:solidFill>
                <a:schemeClr val="bg1"/>
              </a:solidFill>
              <a:latin typeface="Century Gothic" panose="020B0502020202020204" pitchFamily="34" charset="0"/>
            </a:endParaRPr>
          </a:p>
          <a:p>
            <a:pPr marL="571500" indent="-5715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Pest Control </a:t>
            </a:r>
          </a:p>
          <a:p>
            <a:pPr marL="571500" indent="-5715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Farming representatives in England, Scotland, Wales and NI</a:t>
            </a:r>
          </a:p>
          <a:p>
            <a:pPr marL="571500" indent="-5715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Gamekeeping </a:t>
            </a:r>
          </a:p>
          <a:p>
            <a:pPr marL="571500" indent="-5715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Wildlife / Conservation</a:t>
            </a:r>
          </a:p>
          <a:p>
            <a:pPr marL="571500" indent="-5715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Training</a:t>
            </a:r>
          </a:p>
          <a:p>
            <a:pPr marL="571500" indent="-571500">
              <a:lnSpc>
                <a:spcPct val="80000"/>
              </a:lnSpc>
              <a:buClr>
                <a:srgbClr val="92D050"/>
              </a:buClr>
              <a:buSzPct val="125000"/>
              <a:buFont typeface="Arial" panose="020B0604020202020204" pitchFamily="34" charset="0"/>
              <a:buChar char="•"/>
            </a:pPr>
            <a:r>
              <a:rPr lang="en-GB" altLang="en-US" sz="4000" dirty="0">
                <a:solidFill>
                  <a:schemeClr val="bg1"/>
                </a:solidFill>
                <a:latin typeface="Century Gothic" panose="020B0502020202020204" pitchFamily="34" charset="0"/>
              </a:rPr>
              <a:t>Government / Public Health</a:t>
            </a:r>
            <a:endParaRPr lang="en-US" altLang="en-US" sz="4000" u="sng" dirty="0">
              <a:solidFill>
                <a:schemeClr val="bg1"/>
              </a:solidFill>
              <a:latin typeface="Century Gothic" panose="020B0502020202020204" pitchFamily="34" charset="0"/>
            </a:endParaRPr>
          </a:p>
        </p:txBody>
      </p:sp>
      <p:sp>
        <p:nvSpPr>
          <p:cNvPr id="8" name="TextBox 7">
            <a:extLst>
              <a:ext uri="{FF2B5EF4-FFF2-40B4-BE49-F238E27FC236}">
                <a16:creationId xmlns:a16="http://schemas.microsoft.com/office/drawing/2014/main" id="{BB4A08CE-03DB-2E19-531D-B18967D2A5EE}"/>
              </a:ext>
            </a:extLst>
          </p:cNvPr>
          <p:cNvSpPr txBox="1"/>
          <p:nvPr/>
        </p:nvSpPr>
        <p:spPr>
          <a:xfrm>
            <a:off x="359229" y="12201865"/>
            <a:ext cx="12287250" cy="338554"/>
          </a:xfrm>
          <a:prstGeom prst="rect">
            <a:avLst/>
          </a:prstGeom>
          <a:noFill/>
        </p:spPr>
        <p:txBody>
          <a:bodyPr wrap="square">
            <a:spAutoFit/>
          </a:bodyPr>
          <a:lstStyle/>
          <a:p>
            <a:pPr marL="0" indent="0">
              <a:lnSpc>
                <a:spcPct val="80000"/>
              </a:lnSpc>
              <a:buNone/>
            </a:pPr>
            <a:r>
              <a:rPr lang="en-GB" altLang="en-US" sz="2000" b="1" baseline="30000" dirty="0">
                <a:latin typeface="Century Gothic" panose="020B0502020202020204" pitchFamily="34" charset="0"/>
              </a:rPr>
              <a:t>1</a:t>
            </a:r>
            <a:r>
              <a:rPr lang="en-GB" altLang="en-US" sz="2000" b="1" dirty="0">
                <a:latin typeface="Century Gothic" panose="020B0502020202020204" pitchFamily="34" charset="0"/>
              </a:rPr>
              <a:t> GOG consists of HSE, Natural England, Nature Scotland, Public Health, SASA, UKCEH</a:t>
            </a:r>
          </a:p>
        </p:txBody>
      </p:sp>
      <p:sp>
        <p:nvSpPr>
          <p:cNvPr id="3" name="Rectangle 2">
            <a:extLst>
              <a:ext uri="{FF2B5EF4-FFF2-40B4-BE49-F238E27FC236}">
                <a16:creationId xmlns:a16="http://schemas.microsoft.com/office/drawing/2014/main" id="{43089060-8E56-6149-4335-D6418674D91F}"/>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22421510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6"/>
          <p:cNvSpPr/>
          <p:nvPr/>
        </p:nvSpPr>
        <p:spPr>
          <a:xfrm>
            <a:off x="926924" y="7526476"/>
            <a:ext cx="3234738" cy="4571314"/>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200"/>
              <a:buFont typeface="Helvetica Neue"/>
              <a:buNone/>
            </a:pPr>
            <a:endParaRPr sz="1200" b="0" i="0" u="none" strike="noStrike" cap="none">
              <a:solidFill>
                <a:srgbClr val="000000"/>
              </a:solidFill>
              <a:latin typeface="Helvetica Neue"/>
              <a:ea typeface="Helvetica Neue"/>
              <a:cs typeface="Helvetica Neue"/>
              <a:sym typeface="Helvetica Neue"/>
            </a:endParaRPr>
          </a:p>
        </p:txBody>
      </p:sp>
      <p:sp>
        <p:nvSpPr>
          <p:cNvPr id="90" name="Google Shape;90;p6"/>
          <p:cNvSpPr txBox="1"/>
          <p:nvPr/>
        </p:nvSpPr>
        <p:spPr>
          <a:xfrm>
            <a:off x="1270630" y="984749"/>
            <a:ext cx="16179170" cy="156963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FFFF00"/>
              </a:buClr>
              <a:buSzPts val="9000"/>
              <a:buFont typeface="Century Gothic"/>
              <a:buNone/>
            </a:pPr>
            <a:r>
              <a:rPr lang="en-US" sz="9000" b="1" i="0" u="none" strike="noStrike" cap="none" dirty="0">
                <a:solidFill>
                  <a:srgbClr val="FFFFFF"/>
                </a:solidFill>
                <a:latin typeface="Century Gothic"/>
                <a:ea typeface="Century Gothic"/>
                <a:cs typeface="Century Gothic"/>
                <a:sym typeface="Century Gothic"/>
              </a:rPr>
              <a:t>CRRU UK </a:t>
            </a:r>
            <a:r>
              <a:rPr lang="en-US" sz="9000" b="0" i="0" u="none" strike="noStrike" cap="none" dirty="0" err="1">
                <a:solidFill>
                  <a:srgbClr val="FFFFFF"/>
                </a:solidFill>
                <a:latin typeface="Century Gothic"/>
                <a:ea typeface="Century Gothic"/>
                <a:cs typeface="Century Gothic"/>
                <a:sym typeface="Century Gothic"/>
              </a:rPr>
              <a:t>Organisation</a:t>
            </a:r>
            <a:endParaRPr dirty="0"/>
          </a:p>
        </p:txBody>
      </p:sp>
      <p:cxnSp>
        <p:nvCxnSpPr>
          <p:cNvPr id="91" name="Google Shape;91;p6"/>
          <p:cNvCxnSpPr/>
          <p:nvPr/>
        </p:nvCxnSpPr>
        <p:spPr>
          <a:xfrm>
            <a:off x="3657935" y="7211763"/>
            <a:ext cx="15053239" cy="1"/>
          </a:xfrm>
          <a:prstGeom prst="straightConnector1">
            <a:avLst/>
          </a:prstGeom>
          <a:noFill/>
          <a:ln w="50800" cap="flat" cmpd="sng">
            <a:solidFill>
              <a:srgbClr val="04601F"/>
            </a:solidFill>
            <a:prstDash val="solid"/>
            <a:round/>
            <a:headEnd type="none" w="sm" len="sm"/>
            <a:tailEnd type="none" w="sm" len="sm"/>
          </a:ln>
        </p:spPr>
      </p:cxnSp>
      <p:grpSp>
        <p:nvGrpSpPr>
          <p:cNvPr id="93" name="Google Shape;93;p6"/>
          <p:cNvGrpSpPr/>
          <p:nvPr/>
        </p:nvGrpSpPr>
        <p:grpSpPr>
          <a:xfrm>
            <a:off x="927225" y="3951117"/>
            <a:ext cx="22529552" cy="3644770"/>
            <a:chOff x="0" y="0"/>
            <a:chExt cx="22529551" cy="3644768"/>
          </a:xfrm>
        </p:grpSpPr>
        <p:cxnSp>
          <p:nvCxnSpPr>
            <p:cNvPr id="94" name="Google Shape;94;p6"/>
            <p:cNvCxnSpPr/>
            <p:nvPr/>
          </p:nvCxnSpPr>
          <p:spPr>
            <a:xfrm>
              <a:off x="11255368" y="1253275"/>
              <a:ext cx="1" cy="2026801"/>
            </a:xfrm>
            <a:prstGeom prst="straightConnector1">
              <a:avLst/>
            </a:prstGeom>
            <a:noFill/>
            <a:ln w="50800" cap="flat" cmpd="sng">
              <a:solidFill>
                <a:srgbClr val="04601F"/>
              </a:solidFill>
              <a:prstDash val="solid"/>
              <a:round/>
              <a:headEnd type="none" w="sm" len="sm"/>
              <a:tailEnd type="none" w="sm" len="sm"/>
            </a:ln>
          </p:spPr>
        </p:cxnSp>
        <p:cxnSp>
          <p:nvCxnSpPr>
            <p:cNvPr id="95" name="Google Shape;95;p6"/>
            <p:cNvCxnSpPr/>
            <p:nvPr/>
          </p:nvCxnSpPr>
          <p:spPr>
            <a:xfrm rot="10800000">
              <a:off x="5131195" y="675019"/>
              <a:ext cx="12248349" cy="1"/>
            </a:xfrm>
            <a:prstGeom prst="straightConnector1">
              <a:avLst/>
            </a:prstGeom>
            <a:noFill/>
            <a:ln w="50800" cap="flat" cmpd="sng">
              <a:solidFill>
                <a:srgbClr val="1F331B"/>
              </a:solidFill>
              <a:prstDash val="solid"/>
              <a:round/>
              <a:headEnd type="none" w="sm" len="sm"/>
              <a:tailEnd type="none" w="sm" len="sm"/>
            </a:ln>
          </p:spPr>
        </p:cxnSp>
        <p:grpSp>
          <p:nvGrpSpPr>
            <p:cNvPr id="96" name="Google Shape;96;p6"/>
            <p:cNvGrpSpPr/>
            <p:nvPr/>
          </p:nvGrpSpPr>
          <p:grpSpPr>
            <a:xfrm>
              <a:off x="8608194" y="1638020"/>
              <a:ext cx="5294352" cy="827350"/>
              <a:chOff x="0" y="-1"/>
              <a:chExt cx="5294350" cy="827348"/>
            </a:xfrm>
          </p:grpSpPr>
          <p:sp>
            <p:nvSpPr>
              <p:cNvPr id="97" name="Google Shape;97;p6"/>
              <p:cNvSpPr/>
              <p:nvPr/>
            </p:nvSpPr>
            <p:spPr>
              <a:xfrm>
                <a:off x="0" y="-1"/>
                <a:ext cx="5294350" cy="827348"/>
              </a:xfrm>
              <a:prstGeom prst="rect">
                <a:avLst/>
              </a:prstGeom>
              <a:solidFill>
                <a:srgbClr val="0460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98" name="Google Shape;98;p6"/>
              <p:cNvSpPr txBox="1"/>
              <p:nvPr/>
            </p:nvSpPr>
            <p:spPr>
              <a:xfrm>
                <a:off x="1" y="111269"/>
                <a:ext cx="5294348" cy="604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dirty="0">
                    <a:solidFill>
                      <a:srgbClr val="FFFFFF"/>
                    </a:solidFill>
                    <a:latin typeface="Century Gothic"/>
                    <a:ea typeface="Century Gothic"/>
                    <a:cs typeface="Century Gothic"/>
                    <a:sym typeface="Century Gothic"/>
                  </a:rPr>
                  <a:t>CRRU UK TASK FORCE</a:t>
                </a:r>
                <a:endParaRPr dirty="0"/>
              </a:p>
            </p:txBody>
          </p:sp>
        </p:grpSp>
        <p:grpSp>
          <p:nvGrpSpPr>
            <p:cNvPr id="99" name="Google Shape;99;p6"/>
            <p:cNvGrpSpPr/>
            <p:nvPr/>
          </p:nvGrpSpPr>
          <p:grpSpPr>
            <a:xfrm>
              <a:off x="17227301" y="18325"/>
              <a:ext cx="5302250" cy="607702"/>
              <a:chOff x="0" y="0"/>
              <a:chExt cx="5302248" cy="607701"/>
            </a:xfrm>
          </p:grpSpPr>
          <p:sp>
            <p:nvSpPr>
              <p:cNvPr id="100" name="Google Shape;100;p6"/>
              <p:cNvSpPr/>
              <p:nvPr/>
            </p:nvSpPr>
            <p:spPr>
              <a:xfrm>
                <a:off x="0" y="0"/>
                <a:ext cx="5302248" cy="607701"/>
              </a:xfrm>
              <a:prstGeom prst="rect">
                <a:avLst/>
              </a:prstGeom>
              <a:solidFill>
                <a:srgbClr val="1F331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01" name="Google Shape;101;p6"/>
              <p:cNvSpPr txBox="1"/>
              <p:nvPr/>
            </p:nvSpPr>
            <p:spPr>
              <a:xfrm>
                <a:off x="194443" y="1447"/>
                <a:ext cx="4913361" cy="604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dirty="0">
                    <a:solidFill>
                      <a:srgbClr val="FFFFFF"/>
                    </a:solidFill>
                    <a:latin typeface="Century Gothic"/>
                    <a:ea typeface="Century Gothic"/>
                    <a:cs typeface="Century Gothic"/>
                    <a:sym typeface="Century Gothic"/>
                  </a:rPr>
                  <a:t>CRRU UK CHAIR</a:t>
                </a:r>
                <a:endParaRPr dirty="0"/>
              </a:p>
            </p:txBody>
          </p:sp>
        </p:grpSp>
        <p:cxnSp>
          <p:nvCxnSpPr>
            <p:cNvPr id="102" name="Google Shape;102;p6"/>
            <p:cNvCxnSpPr/>
            <p:nvPr/>
          </p:nvCxnSpPr>
          <p:spPr>
            <a:xfrm>
              <a:off x="9331150" y="2968059"/>
              <a:ext cx="2" cy="428089"/>
            </a:xfrm>
            <a:prstGeom prst="straightConnector1">
              <a:avLst/>
            </a:prstGeom>
            <a:noFill/>
            <a:ln w="50800" cap="flat" cmpd="sng">
              <a:solidFill>
                <a:schemeClr val="accent1"/>
              </a:solidFill>
              <a:prstDash val="solid"/>
              <a:round/>
              <a:headEnd type="none" w="sm" len="sm"/>
              <a:tailEnd type="none" w="sm" len="sm"/>
            </a:ln>
            <a:effectLst>
              <a:outerShdw blurRad="76200" dist="38100" dir="5400000" rotWithShape="0">
                <a:srgbClr val="000000">
                  <a:alpha val="37647"/>
                </a:srgbClr>
              </a:outerShdw>
            </a:effectLst>
          </p:spPr>
        </p:cxnSp>
        <p:cxnSp>
          <p:nvCxnSpPr>
            <p:cNvPr id="103" name="Google Shape;103;p6"/>
            <p:cNvCxnSpPr/>
            <p:nvPr/>
          </p:nvCxnSpPr>
          <p:spPr>
            <a:xfrm flipH="1">
              <a:off x="9191375" y="355019"/>
              <a:ext cx="862072" cy="3"/>
            </a:xfrm>
            <a:prstGeom prst="straightConnector1">
              <a:avLst/>
            </a:prstGeom>
            <a:noFill/>
            <a:ln w="50800" cap="flat" cmpd="sng">
              <a:solidFill>
                <a:schemeClr val="accent1"/>
              </a:solidFill>
              <a:prstDash val="solid"/>
              <a:round/>
              <a:headEnd type="none" w="sm" len="sm"/>
              <a:tailEnd type="none" w="sm" len="sm"/>
            </a:ln>
            <a:effectLst>
              <a:outerShdw blurRad="76200" dist="38100" dir="5400000" rotWithShape="0">
                <a:srgbClr val="000000">
                  <a:alpha val="37647"/>
                </a:srgbClr>
              </a:outerShdw>
            </a:effectLst>
          </p:spPr>
        </p:cxnSp>
        <p:grpSp>
          <p:nvGrpSpPr>
            <p:cNvPr id="104" name="Google Shape;104;p6"/>
            <p:cNvGrpSpPr/>
            <p:nvPr/>
          </p:nvGrpSpPr>
          <p:grpSpPr>
            <a:xfrm>
              <a:off x="8608194" y="15076"/>
              <a:ext cx="5294352" cy="1319887"/>
              <a:chOff x="0" y="-1"/>
              <a:chExt cx="5294350" cy="1319886"/>
            </a:xfrm>
          </p:grpSpPr>
          <p:sp>
            <p:nvSpPr>
              <p:cNvPr id="105" name="Google Shape;105;p6"/>
              <p:cNvSpPr/>
              <p:nvPr/>
            </p:nvSpPr>
            <p:spPr>
              <a:xfrm>
                <a:off x="0" y="-1"/>
                <a:ext cx="5294350" cy="1319886"/>
              </a:xfrm>
              <a:prstGeom prst="rect">
                <a:avLst/>
              </a:prstGeom>
              <a:solidFill>
                <a:srgbClr val="1F331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06" name="Google Shape;106;p6"/>
              <p:cNvSpPr txBox="1"/>
              <p:nvPr/>
            </p:nvSpPr>
            <p:spPr>
              <a:xfrm>
                <a:off x="1" y="357538"/>
                <a:ext cx="5294348" cy="604808"/>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dirty="0">
                    <a:solidFill>
                      <a:srgbClr val="FFFFFF"/>
                    </a:solidFill>
                    <a:latin typeface="Century Gothic"/>
                    <a:ea typeface="Century Gothic"/>
                    <a:cs typeface="Century Gothic"/>
                    <a:sym typeface="Century Gothic"/>
                  </a:rPr>
                  <a:t>CRRU UK BOARD</a:t>
                </a:r>
                <a:endParaRPr dirty="0"/>
              </a:p>
            </p:txBody>
          </p:sp>
        </p:grpSp>
        <p:grpSp>
          <p:nvGrpSpPr>
            <p:cNvPr id="107" name="Google Shape;107;p6"/>
            <p:cNvGrpSpPr/>
            <p:nvPr/>
          </p:nvGrpSpPr>
          <p:grpSpPr>
            <a:xfrm>
              <a:off x="0" y="0"/>
              <a:ext cx="5295573" cy="1350038"/>
              <a:chOff x="0" y="0"/>
              <a:chExt cx="5295572" cy="1350037"/>
            </a:xfrm>
          </p:grpSpPr>
          <p:sp>
            <p:nvSpPr>
              <p:cNvPr id="108" name="Google Shape;108;p6"/>
              <p:cNvSpPr/>
              <p:nvPr/>
            </p:nvSpPr>
            <p:spPr>
              <a:xfrm>
                <a:off x="0" y="0"/>
                <a:ext cx="5295572" cy="1350037"/>
              </a:xfrm>
              <a:prstGeom prst="rect">
                <a:avLst/>
              </a:prstGeom>
              <a:solidFill>
                <a:srgbClr val="1F331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09" name="Google Shape;109;p6"/>
              <p:cNvSpPr txBox="1"/>
              <p:nvPr/>
            </p:nvSpPr>
            <p:spPr>
              <a:xfrm>
                <a:off x="162804" y="170547"/>
                <a:ext cx="4969964" cy="1008944"/>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dirty="0">
                    <a:solidFill>
                      <a:srgbClr val="FFFFFF"/>
                    </a:solidFill>
                    <a:latin typeface="Century Gothic"/>
                    <a:ea typeface="Century Gothic"/>
                    <a:cs typeface="Century Gothic"/>
                    <a:sym typeface="Century Gothic"/>
                  </a:rPr>
                  <a:t>GOVERNMENT OVERSIGHT GROUP</a:t>
                </a:r>
                <a:endParaRPr dirty="0"/>
              </a:p>
            </p:txBody>
          </p:sp>
        </p:grpSp>
        <p:grpSp>
          <p:nvGrpSpPr>
            <p:cNvPr id="110" name="Google Shape;110;p6"/>
            <p:cNvGrpSpPr/>
            <p:nvPr/>
          </p:nvGrpSpPr>
          <p:grpSpPr>
            <a:xfrm>
              <a:off x="17226001" y="723317"/>
              <a:ext cx="5295573" cy="604810"/>
              <a:chOff x="0" y="-5297"/>
              <a:chExt cx="5295572" cy="604809"/>
            </a:xfrm>
          </p:grpSpPr>
          <p:sp>
            <p:nvSpPr>
              <p:cNvPr id="111" name="Google Shape;111;p6"/>
              <p:cNvSpPr/>
              <p:nvPr/>
            </p:nvSpPr>
            <p:spPr>
              <a:xfrm>
                <a:off x="0" y="0"/>
                <a:ext cx="5295572" cy="594214"/>
              </a:xfrm>
              <a:prstGeom prst="rect">
                <a:avLst/>
              </a:prstGeom>
              <a:solidFill>
                <a:srgbClr val="1F331B"/>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2" name="Google Shape;112;p6"/>
              <p:cNvSpPr txBox="1"/>
              <p:nvPr/>
            </p:nvSpPr>
            <p:spPr>
              <a:xfrm>
                <a:off x="194197" y="-5297"/>
                <a:ext cx="4907177" cy="604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dirty="0">
                    <a:solidFill>
                      <a:srgbClr val="FFFFFF"/>
                    </a:solidFill>
                    <a:latin typeface="Century Gothic"/>
                    <a:ea typeface="Century Gothic"/>
                    <a:cs typeface="Century Gothic"/>
                    <a:sym typeface="Century Gothic"/>
                  </a:rPr>
                  <a:t>CRRU UK SUPPORT</a:t>
                </a:r>
                <a:endParaRPr dirty="0"/>
              </a:p>
            </p:txBody>
          </p:sp>
        </p:grpSp>
        <p:grpSp>
          <p:nvGrpSpPr>
            <p:cNvPr id="113" name="Google Shape;113;p6"/>
            <p:cNvGrpSpPr/>
            <p:nvPr/>
          </p:nvGrpSpPr>
          <p:grpSpPr>
            <a:xfrm>
              <a:off x="609" y="2768428"/>
              <a:ext cx="3238391" cy="827350"/>
              <a:chOff x="-1" y="-1"/>
              <a:chExt cx="3238389" cy="827348"/>
            </a:xfrm>
          </p:grpSpPr>
          <p:sp>
            <p:nvSpPr>
              <p:cNvPr id="114" name="Google Shape;114;p6"/>
              <p:cNvSpPr/>
              <p:nvPr/>
            </p:nvSpPr>
            <p:spPr>
              <a:xfrm>
                <a:off x="-1" y="-1"/>
                <a:ext cx="3238389" cy="827348"/>
              </a:xfrm>
              <a:prstGeom prst="rect">
                <a:avLst/>
              </a:prstGeom>
              <a:solidFill>
                <a:srgbClr val="0460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5" name="Google Shape;115;p6"/>
              <p:cNvSpPr txBox="1"/>
              <p:nvPr/>
            </p:nvSpPr>
            <p:spPr>
              <a:xfrm>
                <a:off x="1" y="111269"/>
                <a:ext cx="3238386" cy="604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Century Gothic"/>
                  <a:buNone/>
                </a:pPr>
                <a:r>
                  <a:rPr lang="en-US" sz="2400" b="0" i="0" u="none" strike="noStrike" cap="none">
                    <a:solidFill>
                      <a:srgbClr val="FFFFFF"/>
                    </a:solidFill>
                    <a:latin typeface="Century Gothic"/>
                    <a:ea typeface="Century Gothic"/>
                    <a:cs typeface="Century Gothic"/>
                    <a:sym typeface="Century Gothic"/>
                  </a:rPr>
                  <a:t>Regulatory</a:t>
                </a:r>
                <a:endParaRPr/>
              </a:p>
            </p:txBody>
          </p:sp>
        </p:grpSp>
        <p:grpSp>
          <p:nvGrpSpPr>
            <p:cNvPr id="116" name="Google Shape;116;p6"/>
            <p:cNvGrpSpPr/>
            <p:nvPr/>
          </p:nvGrpSpPr>
          <p:grpSpPr>
            <a:xfrm>
              <a:off x="3858692" y="2768428"/>
              <a:ext cx="3238388" cy="827350"/>
              <a:chOff x="0" y="-1"/>
              <a:chExt cx="3238387" cy="827348"/>
            </a:xfrm>
          </p:grpSpPr>
          <p:sp>
            <p:nvSpPr>
              <p:cNvPr id="117" name="Google Shape;117;p6"/>
              <p:cNvSpPr/>
              <p:nvPr/>
            </p:nvSpPr>
            <p:spPr>
              <a:xfrm>
                <a:off x="0" y="-1"/>
                <a:ext cx="3238387" cy="827348"/>
              </a:xfrm>
              <a:prstGeom prst="rect">
                <a:avLst/>
              </a:prstGeom>
              <a:solidFill>
                <a:srgbClr val="0460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18" name="Google Shape;118;p6"/>
              <p:cNvSpPr txBox="1"/>
              <p:nvPr/>
            </p:nvSpPr>
            <p:spPr>
              <a:xfrm>
                <a:off x="1" y="111269"/>
                <a:ext cx="3238385" cy="604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a:solidFill>
                      <a:srgbClr val="FFFFFF"/>
                    </a:solidFill>
                    <a:latin typeface="Century Gothic"/>
                    <a:ea typeface="Century Gothic"/>
                    <a:cs typeface="Century Gothic"/>
                    <a:sym typeface="Century Gothic"/>
                  </a:rPr>
                  <a:t>Best Practice</a:t>
                </a:r>
                <a:endParaRPr/>
              </a:p>
            </p:txBody>
          </p:sp>
        </p:grpSp>
        <p:grpSp>
          <p:nvGrpSpPr>
            <p:cNvPr id="119" name="Google Shape;119;p6"/>
            <p:cNvGrpSpPr/>
            <p:nvPr/>
          </p:nvGrpSpPr>
          <p:grpSpPr>
            <a:xfrm>
              <a:off x="7716772" y="2768428"/>
              <a:ext cx="3238388" cy="827350"/>
              <a:chOff x="0" y="-1"/>
              <a:chExt cx="3238387" cy="827348"/>
            </a:xfrm>
          </p:grpSpPr>
          <p:sp>
            <p:nvSpPr>
              <p:cNvPr id="120" name="Google Shape;120;p6"/>
              <p:cNvSpPr/>
              <p:nvPr/>
            </p:nvSpPr>
            <p:spPr>
              <a:xfrm>
                <a:off x="0" y="-1"/>
                <a:ext cx="3238387" cy="827348"/>
              </a:xfrm>
              <a:prstGeom prst="rect">
                <a:avLst/>
              </a:prstGeom>
              <a:solidFill>
                <a:srgbClr val="0460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21" name="Google Shape;121;p6"/>
              <p:cNvSpPr txBox="1"/>
              <p:nvPr/>
            </p:nvSpPr>
            <p:spPr>
              <a:xfrm>
                <a:off x="1" y="111269"/>
                <a:ext cx="3238385" cy="604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a:solidFill>
                      <a:srgbClr val="FFFFFF"/>
                    </a:solidFill>
                    <a:latin typeface="Century Gothic"/>
                    <a:ea typeface="Century Gothic"/>
                    <a:cs typeface="Century Gothic"/>
                    <a:sym typeface="Century Gothic"/>
                  </a:rPr>
                  <a:t>Point of Sale</a:t>
                </a:r>
                <a:endParaRPr/>
              </a:p>
            </p:txBody>
          </p:sp>
        </p:grpSp>
        <p:grpSp>
          <p:nvGrpSpPr>
            <p:cNvPr id="122" name="Google Shape;122;p6"/>
            <p:cNvGrpSpPr/>
            <p:nvPr/>
          </p:nvGrpSpPr>
          <p:grpSpPr>
            <a:xfrm>
              <a:off x="11574851" y="2719437"/>
              <a:ext cx="3238390" cy="925331"/>
              <a:chOff x="-1" y="-48992"/>
              <a:chExt cx="3238389" cy="925330"/>
            </a:xfrm>
          </p:grpSpPr>
          <p:sp>
            <p:nvSpPr>
              <p:cNvPr id="123" name="Google Shape;123;p6"/>
              <p:cNvSpPr/>
              <p:nvPr/>
            </p:nvSpPr>
            <p:spPr>
              <a:xfrm>
                <a:off x="-1" y="-1"/>
                <a:ext cx="3238389" cy="827348"/>
              </a:xfrm>
              <a:prstGeom prst="rect">
                <a:avLst/>
              </a:prstGeom>
              <a:solidFill>
                <a:srgbClr val="0460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100"/>
                  <a:buFont typeface="Arial"/>
                  <a:buNone/>
                </a:pPr>
                <a:endParaRPr sz="2100" b="0" i="0" u="none" strike="noStrike" cap="none">
                  <a:solidFill>
                    <a:srgbClr val="FFFFFF"/>
                  </a:solidFill>
                  <a:latin typeface="Arial"/>
                  <a:ea typeface="Arial"/>
                  <a:cs typeface="Arial"/>
                  <a:sym typeface="Arial"/>
                </a:endParaRPr>
              </a:p>
            </p:txBody>
          </p:sp>
          <p:sp>
            <p:nvSpPr>
              <p:cNvPr id="124" name="Google Shape;124;p6"/>
              <p:cNvSpPr txBox="1"/>
              <p:nvPr/>
            </p:nvSpPr>
            <p:spPr>
              <a:xfrm>
                <a:off x="1" y="-48992"/>
                <a:ext cx="3238386" cy="925330"/>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100"/>
                  <a:buFont typeface="Century Gothic"/>
                  <a:buNone/>
                </a:pPr>
                <a:r>
                  <a:rPr lang="en-US" sz="2100" b="0" i="0" u="none" strike="noStrike" cap="none">
                    <a:solidFill>
                      <a:srgbClr val="FFFFFF"/>
                    </a:solidFill>
                    <a:latin typeface="Century Gothic"/>
                    <a:ea typeface="Century Gothic"/>
                    <a:cs typeface="Century Gothic"/>
                    <a:sym typeface="Century Gothic"/>
                  </a:rPr>
                  <a:t>Training &amp; Certification</a:t>
                </a:r>
                <a:endParaRPr/>
              </a:p>
            </p:txBody>
          </p:sp>
        </p:grpSp>
        <p:grpSp>
          <p:nvGrpSpPr>
            <p:cNvPr id="125" name="Google Shape;125;p6"/>
            <p:cNvGrpSpPr/>
            <p:nvPr/>
          </p:nvGrpSpPr>
          <p:grpSpPr>
            <a:xfrm>
              <a:off x="15432932" y="2768428"/>
              <a:ext cx="3238391" cy="827350"/>
              <a:chOff x="-1" y="-1"/>
              <a:chExt cx="3238389" cy="827348"/>
            </a:xfrm>
          </p:grpSpPr>
          <p:sp>
            <p:nvSpPr>
              <p:cNvPr id="126" name="Google Shape;126;p6"/>
              <p:cNvSpPr/>
              <p:nvPr/>
            </p:nvSpPr>
            <p:spPr>
              <a:xfrm>
                <a:off x="-1" y="-1"/>
                <a:ext cx="3238389" cy="827348"/>
              </a:xfrm>
              <a:prstGeom prst="rect">
                <a:avLst/>
              </a:prstGeom>
              <a:solidFill>
                <a:srgbClr val="0460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27" name="Google Shape;127;p6"/>
              <p:cNvSpPr txBox="1"/>
              <p:nvPr/>
            </p:nvSpPr>
            <p:spPr>
              <a:xfrm>
                <a:off x="1" y="111269"/>
                <a:ext cx="3238386" cy="604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a:solidFill>
                      <a:srgbClr val="FFFFFF"/>
                    </a:solidFill>
                    <a:latin typeface="Century Gothic"/>
                    <a:ea typeface="Century Gothic"/>
                    <a:cs typeface="Century Gothic"/>
                    <a:sym typeface="Century Gothic"/>
                  </a:rPr>
                  <a:t>Monitoring</a:t>
                </a:r>
                <a:endParaRPr/>
              </a:p>
            </p:txBody>
          </p:sp>
        </p:grpSp>
        <p:grpSp>
          <p:nvGrpSpPr>
            <p:cNvPr id="128" name="Google Shape;128;p6"/>
            <p:cNvGrpSpPr/>
            <p:nvPr/>
          </p:nvGrpSpPr>
          <p:grpSpPr>
            <a:xfrm>
              <a:off x="19291013" y="2768428"/>
              <a:ext cx="3238388" cy="827350"/>
              <a:chOff x="0" y="-1"/>
              <a:chExt cx="3238387" cy="827348"/>
            </a:xfrm>
          </p:grpSpPr>
          <p:sp>
            <p:nvSpPr>
              <p:cNvPr id="129" name="Google Shape;129;p6"/>
              <p:cNvSpPr/>
              <p:nvPr/>
            </p:nvSpPr>
            <p:spPr>
              <a:xfrm>
                <a:off x="0" y="-1"/>
                <a:ext cx="3238387" cy="827348"/>
              </a:xfrm>
              <a:prstGeom prst="rect">
                <a:avLst/>
              </a:prstGeom>
              <a:solidFill>
                <a:srgbClr val="04601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2400"/>
                  <a:buFont typeface="Arial"/>
                  <a:buNone/>
                </a:pPr>
                <a:endParaRPr sz="2400" b="0" i="0" u="none" strike="noStrike" cap="none">
                  <a:solidFill>
                    <a:srgbClr val="FFFFFF"/>
                  </a:solidFill>
                  <a:latin typeface="Arial"/>
                  <a:ea typeface="Arial"/>
                  <a:cs typeface="Arial"/>
                  <a:sym typeface="Arial"/>
                </a:endParaRPr>
              </a:p>
            </p:txBody>
          </p:sp>
          <p:sp>
            <p:nvSpPr>
              <p:cNvPr id="130" name="Google Shape;130;p6"/>
              <p:cNvSpPr txBox="1"/>
              <p:nvPr/>
            </p:nvSpPr>
            <p:spPr>
              <a:xfrm>
                <a:off x="1" y="111269"/>
                <a:ext cx="3238385" cy="604809"/>
              </a:xfrm>
              <a:prstGeom prst="rect">
                <a:avLst/>
              </a:prstGeom>
              <a:no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00"/>
                  </a:buClr>
                  <a:buSzPts val="2400"/>
                  <a:buFont typeface="Century Gothic"/>
                  <a:buNone/>
                </a:pPr>
                <a:r>
                  <a:rPr lang="en-US" sz="2400" b="0" i="0" u="none" strike="noStrike" cap="none">
                    <a:solidFill>
                      <a:srgbClr val="FFFFFF"/>
                    </a:solidFill>
                    <a:latin typeface="Century Gothic"/>
                    <a:ea typeface="Century Gothic"/>
                    <a:cs typeface="Century Gothic"/>
                    <a:sym typeface="Century Gothic"/>
                  </a:rPr>
                  <a:t>Comms</a:t>
                </a:r>
                <a:endParaRPr/>
              </a:p>
            </p:txBody>
          </p:sp>
        </p:grpSp>
        <p:sp>
          <p:nvSpPr>
            <p:cNvPr id="131" name="Google Shape;131;p6"/>
            <p:cNvSpPr/>
            <p:nvPr/>
          </p:nvSpPr>
          <p:spPr>
            <a:xfrm>
              <a:off x="17070296" y="489401"/>
              <a:ext cx="371237" cy="371238"/>
            </a:xfrm>
            <a:prstGeom prst="ellipse">
              <a:avLst/>
            </a:prstGeom>
            <a:solidFill>
              <a:srgbClr val="0460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21431A"/>
                </a:buClr>
                <a:buSzPts val="3200"/>
                <a:buFont typeface="Times New Roman"/>
                <a:buNone/>
              </a:pPr>
              <a:endParaRPr sz="3200" b="0" i="0" u="none" strike="noStrike" cap="none">
                <a:solidFill>
                  <a:srgbClr val="21431A"/>
                </a:solidFill>
                <a:latin typeface="Times New Roman"/>
                <a:ea typeface="Times New Roman"/>
                <a:cs typeface="Times New Roman"/>
                <a:sym typeface="Times New Roman"/>
              </a:endParaRPr>
            </a:p>
          </p:txBody>
        </p:sp>
        <p:sp>
          <p:nvSpPr>
            <p:cNvPr id="132" name="Google Shape;132;p6"/>
            <p:cNvSpPr/>
            <p:nvPr/>
          </p:nvSpPr>
          <p:spPr>
            <a:xfrm>
              <a:off x="13692097" y="489401"/>
              <a:ext cx="371238" cy="371238"/>
            </a:xfrm>
            <a:prstGeom prst="ellipse">
              <a:avLst/>
            </a:prstGeom>
            <a:solidFill>
              <a:srgbClr val="0460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21431A"/>
                </a:buClr>
                <a:buSzPts val="3200"/>
                <a:buFont typeface="Times New Roman"/>
                <a:buNone/>
              </a:pPr>
              <a:endParaRPr sz="3200" b="0" i="0" u="none" strike="noStrike" cap="none">
                <a:solidFill>
                  <a:srgbClr val="21431A"/>
                </a:solidFill>
                <a:latin typeface="Times New Roman"/>
                <a:ea typeface="Times New Roman"/>
                <a:cs typeface="Times New Roman"/>
                <a:sym typeface="Times New Roman"/>
              </a:endParaRPr>
            </a:p>
          </p:txBody>
        </p:sp>
        <p:sp>
          <p:nvSpPr>
            <p:cNvPr id="133" name="Google Shape;133;p6"/>
            <p:cNvSpPr/>
            <p:nvPr/>
          </p:nvSpPr>
          <p:spPr>
            <a:xfrm>
              <a:off x="8413977" y="489401"/>
              <a:ext cx="371238" cy="371238"/>
            </a:xfrm>
            <a:prstGeom prst="ellipse">
              <a:avLst/>
            </a:prstGeom>
            <a:solidFill>
              <a:srgbClr val="0460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21431A"/>
                </a:buClr>
                <a:buSzPts val="3200"/>
                <a:buFont typeface="Times New Roman"/>
                <a:buNone/>
              </a:pPr>
              <a:endParaRPr sz="3200" b="0" i="0" u="none" strike="noStrike" cap="none">
                <a:solidFill>
                  <a:srgbClr val="21431A"/>
                </a:solidFill>
                <a:latin typeface="Times New Roman"/>
                <a:ea typeface="Times New Roman"/>
                <a:cs typeface="Times New Roman"/>
                <a:sym typeface="Times New Roman"/>
              </a:endParaRPr>
            </a:p>
          </p:txBody>
        </p:sp>
        <p:sp>
          <p:nvSpPr>
            <p:cNvPr id="134" name="Google Shape;134;p6"/>
            <p:cNvSpPr/>
            <p:nvPr/>
          </p:nvSpPr>
          <p:spPr>
            <a:xfrm>
              <a:off x="5072988" y="489401"/>
              <a:ext cx="371238" cy="371238"/>
            </a:xfrm>
            <a:prstGeom prst="ellipse">
              <a:avLst/>
            </a:prstGeom>
            <a:solidFill>
              <a:srgbClr val="04601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21431A"/>
                </a:buClr>
                <a:buSzPts val="3200"/>
                <a:buFont typeface="Times New Roman"/>
                <a:buNone/>
              </a:pPr>
              <a:endParaRPr sz="3200" b="0" i="0" u="none" strike="noStrike" cap="none">
                <a:solidFill>
                  <a:srgbClr val="21431A"/>
                </a:solidFill>
                <a:latin typeface="Times New Roman"/>
                <a:ea typeface="Times New Roman"/>
                <a:cs typeface="Times New Roman"/>
                <a:sym typeface="Times New Roman"/>
              </a:endParaRPr>
            </a:p>
          </p:txBody>
        </p:sp>
      </p:grpSp>
      <p:grpSp>
        <p:nvGrpSpPr>
          <p:cNvPr id="135" name="Google Shape;135;p6"/>
          <p:cNvGrpSpPr/>
          <p:nvPr/>
        </p:nvGrpSpPr>
        <p:grpSpPr>
          <a:xfrm>
            <a:off x="927501" y="7541232"/>
            <a:ext cx="22528998" cy="4541803"/>
            <a:chOff x="-1" y="0"/>
            <a:chExt cx="22528996" cy="4541801"/>
          </a:xfrm>
        </p:grpSpPr>
        <p:sp>
          <p:nvSpPr>
            <p:cNvPr id="136" name="Google Shape;136;p6"/>
            <p:cNvSpPr txBox="1"/>
            <p:nvPr/>
          </p:nvSpPr>
          <p:spPr>
            <a:xfrm>
              <a:off x="-1" y="250203"/>
              <a:ext cx="3238417" cy="4041394"/>
            </a:xfrm>
            <a:prstGeom prst="rect">
              <a:avLst/>
            </a:prstGeom>
            <a:noFill/>
            <a:ln>
              <a:noFill/>
            </a:ln>
          </p:spPr>
          <p:txBody>
            <a:bodyPr spcFirstLastPara="1" wrap="square" lIns="254000" tIns="254000" rIns="254000" bIns="254000" anchor="ctr" anchorCtr="0">
              <a:noAutofit/>
            </a:bodyPr>
            <a:lstStyle/>
            <a:p>
              <a:pPr marL="0" marR="0" lvl="0" indent="0" algn="ctr" rtl="0">
                <a:lnSpc>
                  <a:spcPct val="100000"/>
                </a:lnSpc>
                <a:spcBef>
                  <a:spcPts val="0"/>
                </a:spcBef>
                <a:spcAft>
                  <a:spcPts val="0"/>
                </a:spcAft>
                <a:buClr>
                  <a:srgbClr val="FFFF00"/>
                </a:buClr>
                <a:buSzPts val="1900"/>
                <a:buFont typeface="Century Gothic"/>
                <a:buNone/>
              </a:pPr>
              <a:r>
                <a:rPr lang="en-US" sz="1900" b="0" i="0" u="none" strike="noStrike" cap="none" dirty="0" err="1">
                  <a:solidFill>
                    <a:srgbClr val="6F9100"/>
                  </a:solidFill>
                  <a:latin typeface="Century Gothic"/>
                  <a:ea typeface="Century Gothic"/>
                  <a:cs typeface="Century Gothic"/>
                  <a:sym typeface="Century Gothic"/>
                </a:rPr>
                <a:t>Harmonise</a:t>
              </a:r>
              <a:r>
                <a:rPr lang="en-US" sz="1900" b="0" i="0" u="none" strike="noStrike" cap="none" dirty="0">
                  <a:solidFill>
                    <a:srgbClr val="6F9100"/>
                  </a:solidFill>
                  <a:latin typeface="Century Gothic"/>
                  <a:ea typeface="Century Gothic"/>
                  <a:cs typeface="Century Gothic"/>
                  <a:sym typeface="Century Gothic"/>
                </a:rPr>
                <a:t> and simplify product labels with manufacturers</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Ensure that products with same uses and use patterns have common label language.</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Provide Stewardship Monitoring Data to HSE</a:t>
              </a:r>
              <a:endParaRPr dirty="0"/>
            </a:p>
          </p:txBody>
        </p:sp>
        <p:grpSp>
          <p:nvGrpSpPr>
            <p:cNvPr id="137" name="Google Shape;137;p6"/>
            <p:cNvGrpSpPr/>
            <p:nvPr/>
          </p:nvGrpSpPr>
          <p:grpSpPr>
            <a:xfrm>
              <a:off x="3858114" y="0"/>
              <a:ext cx="3238418" cy="4541801"/>
              <a:chOff x="-1" y="0"/>
              <a:chExt cx="3238417" cy="4541800"/>
            </a:xfrm>
          </p:grpSpPr>
          <p:sp>
            <p:nvSpPr>
              <p:cNvPr id="138" name="Google Shape;138;p6"/>
              <p:cNvSpPr/>
              <p:nvPr/>
            </p:nvSpPr>
            <p:spPr>
              <a:xfrm>
                <a:off x="-1" y="0"/>
                <a:ext cx="3238417" cy="4541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700"/>
                  <a:buFont typeface="Arial"/>
                  <a:buNone/>
                </a:pPr>
                <a:endParaRPr sz="1700" b="0" i="0" u="none" strike="noStrike" cap="none">
                  <a:solidFill>
                    <a:srgbClr val="FFFFFF"/>
                  </a:solidFill>
                  <a:latin typeface="Arial"/>
                  <a:ea typeface="Arial"/>
                  <a:cs typeface="Arial"/>
                  <a:sym typeface="Arial"/>
                </a:endParaRPr>
              </a:p>
            </p:txBody>
          </p:sp>
          <p:sp>
            <p:nvSpPr>
              <p:cNvPr id="139" name="Google Shape;139;p6"/>
              <p:cNvSpPr txBox="1"/>
              <p:nvPr/>
            </p:nvSpPr>
            <p:spPr>
              <a:xfrm>
                <a:off x="-1" y="406168"/>
                <a:ext cx="3238417" cy="3748741"/>
              </a:xfrm>
              <a:prstGeom prst="rect">
                <a:avLst/>
              </a:prstGeom>
              <a:noFill/>
              <a:ln>
                <a:noFill/>
              </a:ln>
            </p:spPr>
            <p:txBody>
              <a:bodyPr spcFirstLastPara="1" wrap="square" lIns="254000" tIns="254000" rIns="254000" bIns="254000" anchor="ctr" anchorCtr="0">
                <a:noAutofit/>
              </a:bodyPr>
              <a:lstStyle/>
              <a:p>
                <a:pPr marL="0" marR="0" lvl="0" indent="0" algn="ctr" rtl="0">
                  <a:lnSpc>
                    <a:spcPct val="100000"/>
                  </a:lnSpc>
                  <a:spcBef>
                    <a:spcPts val="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Develop Best Practice Code of Best Practice (</a:t>
                </a:r>
                <a:r>
                  <a:rPr lang="en-US" sz="1900" b="0" i="0" u="none" strike="noStrike" cap="none" dirty="0" err="1">
                    <a:solidFill>
                      <a:srgbClr val="6F9100"/>
                    </a:solidFill>
                    <a:latin typeface="Century Gothic"/>
                    <a:ea typeface="Century Gothic"/>
                    <a:cs typeface="Century Gothic"/>
                    <a:sym typeface="Century Gothic"/>
                  </a:rPr>
                  <a:t>CoBP</a:t>
                </a:r>
                <a:r>
                  <a:rPr lang="en-US" sz="1900" b="0" i="0" u="none" strike="noStrike" cap="none" dirty="0">
                    <a:solidFill>
                      <a:srgbClr val="6F9100"/>
                    </a:solidFill>
                    <a:latin typeface="Century Gothic"/>
                    <a:ea typeface="Century Gothic"/>
                    <a:cs typeface="Century Gothic"/>
                    <a:sym typeface="Century Gothic"/>
                  </a:rPr>
                  <a:t>)</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Ensure that users comply with </a:t>
                </a:r>
                <a:r>
                  <a:rPr lang="en-US" sz="1900" b="0" i="0" u="none" strike="noStrike" cap="none" dirty="0" err="1">
                    <a:solidFill>
                      <a:srgbClr val="6F9100"/>
                    </a:solidFill>
                    <a:latin typeface="Century Gothic"/>
                    <a:ea typeface="Century Gothic"/>
                    <a:cs typeface="Century Gothic"/>
                    <a:sym typeface="Century Gothic"/>
                  </a:rPr>
                  <a:t>CoBP</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Work with Farm Assurance Schemes and align them with </a:t>
                </a:r>
                <a:r>
                  <a:rPr lang="en-US" sz="1900" b="0" i="0" u="none" strike="noStrike" cap="none" dirty="0" err="1">
                    <a:solidFill>
                      <a:srgbClr val="6F9100"/>
                    </a:solidFill>
                    <a:latin typeface="Century Gothic"/>
                    <a:ea typeface="Century Gothic"/>
                    <a:cs typeface="Century Gothic"/>
                    <a:sym typeface="Century Gothic"/>
                  </a:rPr>
                  <a:t>CoBP</a:t>
                </a:r>
                <a:r>
                  <a:rPr lang="en-US" sz="1900" b="0" i="0" u="none" strike="noStrike" cap="none" dirty="0">
                    <a:solidFill>
                      <a:srgbClr val="6F9100"/>
                    </a:solidFill>
                    <a:latin typeface="Century Gothic"/>
                    <a:ea typeface="Century Gothic"/>
                    <a:cs typeface="Century Gothic"/>
                    <a:sym typeface="Century Gothic"/>
                  </a:rPr>
                  <a:t> (prior to 2026)</a:t>
                </a:r>
                <a:endParaRPr dirty="0"/>
              </a:p>
            </p:txBody>
          </p:sp>
        </p:grpSp>
        <p:grpSp>
          <p:nvGrpSpPr>
            <p:cNvPr id="140" name="Google Shape;140;p6"/>
            <p:cNvGrpSpPr/>
            <p:nvPr/>
          </p:nvGrpSpPr>
          <p:grpSpPr>
            <a:xfrm>
              <a:off x="7716229" y="0"/>
              <a:ext cx="3238419" cy="4541801"/>
              <a:chOff x="-1" y="0"/>
              <a:chExt cx="3238417" cy="4541800"/>
            </a:xfrm>
          </p:grpSpPr>
          <p:sp>
            <p:nvSpPr>
              <p:cNvPr id="141" name="Google Shape;141;p6"/>
              <p:cNvSpPr/>
              <p:nvPr/>
            </p:nvSpPr>
            <p:spPr>
              <a:xfrm>
                <a:off x="-1" y="0"/>
                <a:ext cx="3238417" cy="4541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700"/>
                  <a:buFont typeface="Arial"/>
                  <a:buNone/>
                </a:pPr>
                <a:endParaRPr sz="1700" b="0" i="0" u="none" strike="noStrike" cap="none">
                  <a:solidFill>
                    <a:srgbClr val="FFFFFF"/>
                  </a:solidFill>
                  <a:latin typeface="Arial"/>
                  <a:ea typeface="Arial"/>
                  <a:cs typeface="Arial"/>
                  <a:sym typeface="Arial"/>
                </a:endParaRPr>
              </a:p>
            </p:txBody>
          </p:sp>
          <p:sp>
            <p:nvSpPr>
              <p:cNvPr id="142" name="Google Shape;142;p6"/>
              <p:cNvSpPr txBox="1"/>
              <p:nvPr/>
            </p:nvSpPr>
            <p:spPr>
              <a:xfrm>
                <a:off x="-1" y="110844"/>
                <a:ext cx="3238417" cy="4320111"/>
              </a:xfrm>
              <a:prstGeom prst="rect">
                <a:avLst/>
              </a:prstGeom>
              <a:noFill/>
              <a:ln>
                <a:noFill/>
              </a:ln>
            </p:spPr>
            <p:txBody>
              <a:bodyPr spcFirstLastPara="1" wrap="square" lIns="254000" tIns="254000" rIns="254000" bIns="254000" anchor="ctr" anchorCtr="0">
                <a:noAutofit/>
              </a:bodyPr>
              <a:lstStyle/>
              <a:p>
                <a:pPr marL="0" marR="0" lvl="0" indent="0" algn="ctr" rtl="0">
                  <a:lnSpc>
                    <a:spcPct val="100000"/>
                  </a:lnSpc>
                  <a:spcBef>
                    <a:spcPts val="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Set the standard for POS checks</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Ensure that POS checks are implemented</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Devise &amp; oversee the independent POS audit process.</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Set the standards for distributors &amp; </a:t>
                </a:r>
                <a:r>
                  <a:rPr lang="en-US" sz="1900" b="0" i="0" u="none" strike="noStrike" cap="none" dirty="0" err="1">
                    <a:solidFill>
                      <a:srgbClr val="6F9100"/>
                    </a:solidFill>
                    <a:latin typeface="Century Gothic"/>
                    <a:ea typeface="Century Gothic"/>
                    <a:cs typeface="Century Gothic"/>
                    <a:sym typeface="Century Gothic"/>
                  </a:rPr>
                  <a:t>centralised</a:t>
                </a:r>
                <a:r>
                  <a:rPr lang="en-US" sz="1900" b="0" i="0" u="none" strike="noStrike" cap="none" dirty="0">
                    <a:solidFill>
                      <a:srgbClr val="6F9100"/>
                    </a:solidFill>
                    <a:latin typeface="Century Gothic"/>
                    <a:ea typeface="Century Gothic"/>
                    <a:cs typeface="Century Gothic"/>
                    <a:sym typeface="Century Gothic"/>
                  </a:rPr>
                  <a:t> purchasing</a:t>
                </a:r>
                <a:endParaRPr dirty="0"/>
              </a:p>
            </p:txBody>
          </p:sp>
        </p:grpSp>
        <p:grpSp>
          <p:nvGrpSpPr>
            <p:cNvPr id="143" name="Google Shape;143;p6"/>
            <p:cNvGrpSpPr/>
            <p:nvPr/>
          </p:nvGrpSpPr>
          <p:grpSpPr>
            <a:xfrm>
              <a:off x="11574345" y="0"/>
              <a:ext cx="3238418" cy="4541801"/>
              <a:chOff x="-1" y="0"/>
              <a:chExt cx="3238417" cy="4541800"/>
            </a:xfrm>
          </p:grpSpPr>
          <p:sp>
            <p:nvSpPr>
              <p:cNvPr id="144" name="Google Shape;144;p6"/>
              <p:cNvSpPr/>
              <p:nvPr/>
            </p:nvSpPr>
            <p:spPr>
              <a:xfrm>
                <a:off x="-1" y="0"/>
                <a:ext cx="3238417" cy="4541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700"/>
                  <a:buFont typeface="Arial"/>
                  <a:buNone/>
                </a:pPr>
                <a:endParaRPr sz="1700" b="0" i="0" u="none" strike="noStrike" cap="none">
                  <a:solidFill>
                    <a:srgbClr val="FFFFFF"/>
                  </a:solidFill>
                  <a:latin typeface="Arial"/>
                  <a:ea typeface="Arial"/>
                  <a:cs typeface="Arial"/>
                  <a:sym typeface="Arial"/>
                </a:endParaRPr>
              </a:p>
            </p:txBody>
          </p:sp>
          <p:sp>
            <p:nvSpPr>
              <p:cNvPr id="145" name="Google Shape;145;p6"/>
              <p:cNvSpPr txBox="1"/>
              <p:nvPr/>
            </p:nvSpPr>
            <p:spPr>
              <a:xfrm>
                <a:off x="-1" y="396529"/>
                <a:ext cx="3238417" cy="3748742"/>
              </a:xfrm>
              <a:prstGeom prst="rect">
                <a:avLst/>
              </a:prstGeom>
              <a:noFill/>
              <a:ln>
                <a:noFill/>
              </a:ln>
            </p:spPr>
            <p:txBody>
              <a:bodyPr spcFirstLastPara="1" wrap="square" lIns="254000" tIns="254000" rIns="254000" bIns="254000" anchor="ctr" anchorCtr="0">
                <a:noAutofit/>
              </a:bodyPr>
              <a:lstStyle/>
              <a:p>
                <a:pPr marL="0" marR="0" lvl="0" indent="0" algn="ctr" rtl="0">
                  <a:lnSpc>
                    <a:spcPct val="100000"/>
                  </a:lnSpc>
                  <a:spcBef>
                    <a:spcPts val="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Govern the CRRU UK framework for training and certification</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Define the minimum standards for proof of competence</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Set compliance guidelines for CPD schemes</a:t>
                </a:r>
                <a:endParaRPr dirty="0"/>
              </a:p>
            </p:txBody>
          </p:sp>
        </p:grpSp>
        <p:grpSp>
          <p:nvGrpSpPr>
            <p:cNvPr id="146" name="Google Shape;146;p6"/>
            <p:cNvGrpSpPr/>
            <p:nvPr/>
          </p:nvGrpSpPr>
          <p:grpSpPr>
            <a:xfrm>
              <a:off x="15432461" y="0"/>
              <a:ext cx="3238419" cy="4541801"/>
              <a:chOff x="-1" y="0"/>
              <a:chExt cx="3238417" cy="4541800"/>
            </a:xfrm>
          </p:grpSpPr>
          <p:sp>
            <p:nvSpPr>
              <p:cNvPr id="147" name="Google Shape;147;p6"/>
              <p:cNvSpPr/>
              <p:nvPr/>
            </p:nvSpPr>
            <p:spPr>
              <a:xfrm>
                <a:off x="-1" y="0"/>
                <a:ext cx="3238417" cy="4541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700"/>
                  <a:buFont typeface="Arial"/>
                  <a:buNone/>
                </a:pPr>
                <a:endParaRPr sz="1700" b="0" i="0" u="none" strike="noStrike" cap="none">
                  <a:solidFill>
                    <a:srgbClr val="FFFFFF"/>
                  </a:solidFill>
                  <a:latin typeface="Arial"/>
                  <a:ea typeface="Arial"/>
                  <a:cs typeface="Arial"/>
                  <a:sym typeface="Arial"/>
                </a:endParaRPr>
              </a:p>
            </p:txBody>
          </p:sp>
          <p:sp>
            <p:nvSpPr>
              <p:cNvPr id="148" name="Google Shape;148;p6"/>
              <p:cNvSpPr txBox="1"/>
              <p:nvPr/>
            </p:nvSpPr>
            <p:spPr>
              <a:xfrm>
                <a:off x="-1" y="271106"/>
                <a:ext cx="3238417" cy="3999587"/>
              </a:xfrm>
              <a:prstGeom prst="rect">
                <a:avLst/>
              </a:prstGeom>
              <a:noFill/>
              <a:ln>
                <a:noFill/>
              </a:ln>
            </p:spPr>
            <p:txBody>
              <a:bodyPr spcFirstLastPara="1" wrap="square" lIns="254000" tIns="254000" rIns="254000" bIns="254000" anchor="ctr" anchorCtr="0">
                <a:noAutofit/>
              </a:bodyPr>
              <a:lstStyle/>
              <a:p>
                <a:pPr marL="0" marR="0" lvl="0" indent="0" algn="ctr" rtl="0">
                  <a:lnSpc>
                    <a:spcPct val="100000"/>
                  </a:lnSpc>
                  <a:spcBef>
                    <a:spcPts val="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Report to government on:</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Resistance</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SGAR Residues</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KAP Survey</a:t>
                </a:r>
                <a:endParaRPr dirty="0"/>
              </a:p>
            </p:txBody>
          </p:sp>
        </p:grpSp>
        <p:grpSp>
          <p:nvGrpSpPr>
            <p:cNvPr id="149" name="Google Shape;149;p6"/>
            <p:cNvGrpSpPr/>
            <p:nvPr/>
          </p:nvGrpSpPr>
          <p:grpSpPr>
            <a:xfrm>
              <a:off x="19290576" y="0"/>
              <a:ext cx="3238419" cy="4541801"/>
              <a:chOff x="-1" y="0"/>
              <a:chExt cx="3238417" cy="4541800"/>
            </a:xfrm>
          </p:grpSpPr>
          <p:sp>
            <p:nvSpPr>
              <p:cNvPr id="150" name="Google Shape;150;p6"/>
              <p:cNvSpPr/>
              <p:nvPr/>
            </p:nvSpPr>
            <p:spPr>
              <a:xfrm>
                <a:off x="-1" y="0"/>
                <a:ext cx="3238417" cy="45418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FFFFFF"/>
                  </a:buClr>
                  <a:buSzPts val="1700"/>
                  <a:buFont typeface="Arial"/>
                  <a:buNone/>
                </a:pPr>
                <a:endParaRPr sz="1700" b="0" i="0" u="none" strike="noStrike" cap="none">
                  <a:solidFill>
                    <a:srgbClr val="FFFFFF"/>
                  </a:solidFill>
                  <a:latin typeface="Arial"/>
                  <a:ea typeface="Arial"/>
                  <a:cs typeface="Arial"/>
                  <a:sym typeface="Arial"/>
                </a:endParaRPr>
              </a:p>
            </p:txBody>
          </p:sp>
          <p:sp>
            <p:nvSpPr>
              <p:cNvPr id="151" name="Google Shape;151;p6"/>
              <p:cNvSpPr txBox="1"/>
              <p:nvPr/>
            </p:nvSpPr>
            <p:spPr>
              <a:xfrm>
                <a:off x="-1" y="689182"/>
                <a:ext cx="3238417" cy="3163436"/>
              </a:xfrm>
              <a:prstGeom prst="rect">
                <a:avLst/>
              </a:prstGeom>
              <a:noFill/>
              <a:ln>
                <a:noFill/>
              </a:ln>
            </p:spPr>
            <p:txBody>
              <a:bodyPr spcFirstLastPara="1" wrap="square" lIns="254000" tIns="254000" rIns="254000" bIns="254000" anchor="ctr" anchorCtr="0">
                <a:noAutofit/>
              </a:bodyPr>
              <a:lstStyle/>
              <a:p>
                <a:pPr marL="0" marR="0" lvl="0" indent="0" algn="ctr" rtl="0">
                  <a:lnSpc>
                    <a:spcPct val="100000"/>
                  </a:lnSpc>
                  <a:spcBef>
                    <a:spcPts val="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Communicate to external agencies</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Sector specific communications</a:t>
                </a:r>
                <a:endParaRPr dirty="0"/>
              </a:p>
              <a:p>
                <a:pPr marL="0" marR="0" lvl="0" indent="0" algn="ctr" rtl="0">
                  <a:lnSpc>
                    <a:spcPct val="100000"/>
                  </a:lnSpc>
                  <a:spcBef>
                    <a:spcPts val="2000"/>
                  </a:spcBef>
                  <a:spcAft>
                    <a:spcPts val="0"/>
                  </a:spcAft>
                  <a:buClr>
                    <a:srgbClr val="FFFF00"/>
                  </a:buClr>
                  <a:buSzPts val="1900"/>
                  <a:buFont typeface="Century Gothic"/>
                  <a:buNone/>
                </a:pPr>
                <a:r>
                  <a:rPr lang="en-US" sz="1900" b="0" i="0" u="none" strike="noStrike" cap="none" dirty="0">
                    <a:solidFill>
                      <a:srgbClr val="6F9100"/>
                    </a:solidFill>
                    <a:latin typeface="Century Gothic"/>
                    <a:ea typeface="Century Gothic"/>
                    <a:cs typeface="Century Gothic"/>
                    <a:sym typeface="Century Gothic"/>
                  </a:rPr>
                  <a:t>Produce original material to promote the CRRU UK </a:t>
                </a:r>
                <a:r>
                  <a:rPr lang="en-US" sz="1900" b="0" i="0" u="none" strike="noStrike" cap="none" dirty="0" err="1">
                    <a:solidFill>
                      <a:srgbClr val="6F9100"/>
                    </a:solidFill>
                    <a:latin typeface="Century Gothic"/>
                    <a:ea typeface="Century Gothic"/>
                    <a:cs typeface="Century Gothic"/>
                    <a:sym typeface="Century Gothic"/>
                  </a:rPr>
                  <a:t>programme</a:t>
                </a:r>
                <a:r>
                  <a:rPr lang="en-US" sz="1900" b="0" i="0" u="none" strike="noStrike" cap="none" dirty="0">
                    <a:solidFill>
                      <a:srgbClr val="6F9100"/>
                    </a:solidFill>
                    <a:latin typeface="Century Gothic"/>
                    <a:ea typeface="Century Gothic"/>
                    <a:cs typeface="Century Gothic"/>
                    <a:sym typeface="Century Gothic"/>
                  </a:rPr>
                  <a:t>.</a:t>
                </a:r>
                <a:endParaRPr dirty="0"/>
              </a:p>
            </p:txBody>
          </p:sp>
        </p:grpSp>
      </p:grpSp>
      <p:sp>
        <p:nvSpPr>
          <p:cNvPr id="2" name="Rectangle 1">
            <a:extLst>
              <a:ext uri="{FF2B5EF4-FFF2-40B4-BE49-F238E27FC236}">
                <a16:creationId xmlns:a16="http://schemas.microsoft.com/office/drawing/2014/main" id="{74F1CA75-ADB0-2CD6-64E3-A6B55663DAD6}"/>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166" name="Google Shape;166;p8"/>
          <p:cNvSpPr txBox="1">
            <a:spLocks noGrp="1"/>
          </p:cNvSpPr>
          <p:nvPr>
            <p:ph type="body" idx="1"/>
          </p:nvPr>
        </p:nvSpPr>
        <p:spPr>
          <a:xfrm>
            <a:off x="742950" y="285410"/>
            <a:ext cx="13058775" cy="3014107"/>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000"/>
              <a:buFont typeface="Century Gothic"/>
              <a:buNone/>
            </a:pPr>
            <a:r>
              <a:rPr lang="en-US" dirty="0"/>
              <a:t>How do we track Stewardship?</a:t>
            </a:r>
            <a:endParaRPr dirty="0"/>
          </a:p>
        </p:txBody>
      </p:sp>
      <p:sp>
        <p:nvSpPr>
          <p:cNvPr id="167" name="Google Shape;167;p8"/>
          <p:cNvSpPr txBox="1">
            <a:spLocks noGrp="1"/>
          </p:cNvSpPr>
          <p:nvPr>
            <p:ph type="body" idx="2"/>
          </p:nvPr>
        </p:nvSpPr>
        <p:spPr>
          <a:xfrm>
            <a:off x="1270628" y="4734422"/>
            <a:ext cx="12287827" cy="8981578"/>
          </a:xfrm>
          <a:prstGeom prst="rect">
            <a:avLst/>
          </a:prstGeom>
          <a:noFill/>
          <a:ln>
            <a:noFill/>
          </a:ln>
        </p:spPr>
        <p:txBody>
          <a:bodyPr spcFirstLastPara="1" wrap="square" lIns="91425" tIns="91425" rIns="91425" bIns="91425" anchor="t" anchorCtr="0">
            <a:normAutofit fontScale="25000" lnSpcReduction="20000"/>
          </a:bodyPr>
          <a:lstStyle/>
          <a:p>
            <a:pPr>
              <a:buClr>
                <a:srgbClr val="92D050"/>
              </a:buClr>
              <a:buSzPct val="125000"/>
              <a:buFont typeface="Arial" panose="020B0604020202020204" pitchFamily="34" charset="0"/>
              <a:buChar char="•"/>
            </a:pPr>
            <a:r>
              <a:rPr lang="en-US" sz="16000" b="1" dirty="0">
                <a:solidFill>
                  <a:schemeClr val="bg1"/>
                </a:solidFill>
                <a:latin typeface="Century Gothic" panose="020B0502020202020204" pitchFamily="34" charset="0"/>
              </a:rPr>
              <a:t>Training data</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Training uptake </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Farm Assurance Scheme membership</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Best practice guidance</a:t>
            </a:r>
          </a:p>
          <a:p>
            <a:pPr>
              <a:buClr>
                <a:srgbClr val="92D050"/>
              </a:buClr>
              <a:buSzPct val="125000"/>
              <a:buFont typeface="Arial" panose="020B0604020202020204" pitchFamily="34" charset="0"/>
              <a:buChar char="•"/>
            </a:pPr>
            <a:r>
              <a:rPr lang="en-US" sz="16000" b="1" dirty="0">
                <a:solidFill>
                  <a:schemeClr val="bg1"/>
                </a:solidFill>
                <a:latin typeface="Century Gothic" panose="020B0502020202020204" pitchFamily="34" charset="0"/>
              </a:rPr>
              <a:t>POS audit performance</a:t>
            </a:r>
          </a:p>
          <a:p>
            <a:pPr>
              <a:buClr>
                <a:srgbClr val="92D050"/>
              </a:buClr>
              <a:buSzPct val="125000"/>
              <a:buFont typeface="Arial" panose="020B0604020202020204" pitchFamily="34" charset="0"/>
              <a:buChar char="•"/>
            </a:pPr>
            <a:r>
              <a:rPr lang="en-US" sz="16000" b="1" dirty="0">
                <a:solidFill>
                  <a:schemeClr val="bg1"/>
                </a:solidFill>
                <a:latin typeface="Century Gothic" panose="020B0502020202020204" pitchFamily="34" charset="0"/>
              </a:rPr>
              <a:t>Monitoring</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User awareness (KAP)</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Barn owl liver residues</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Rodenticide resistance</a:t>
            </a:r>
          </a:p>
          <a:p>
            <a:pPr marL="749300" lvl="0" indent="-749300" algn="l" rtl="0">
              <a:lnSpc>
                <a:spcPct val="90000"/>
              </a:lnSpc>
              <a:spcBef>
                <a:spcPts val="3400"/>
              </a:spcBef>
              <a:spcAft>
                <a:spcPts val="0"/>
              </a:spcAft>
              <a:buClr>
                <a:srgbClr val="92D050"/>
              </a:buClr>
              <a:buSzPct val="125000"/>
              <a:buFont typeface="Arial"/>
              <a:buChar char="•"/>
            </a:pPr>
            <a:endParaRPr dirty="0">
              <a:solidFill>
                <a:schemeClr val="bg1"/>
              </a:solidFill>
            </a:endParaRPr>
          </a:p>
        </p:txBody>
      </p:sp>
      <p:sp>
        <p:nvSpPr>
          <p:cNvPr id="168" name="Google Shape;168;p8"/>
          <p:cNvSpPr txBox="1">
            <a:spLocks noGrp="1"/>
          </p:cNvSpPr>
          <p:nvPr>
            <p:ph type="body" idx="3"/>
          </p:nvPr>
        </p:nvSpPr>
        <p:spPr>
          <a:xfrm>
            <a:off x="742949" y="3260442"/>
            <a:ext cx="11606989" cy="1034253"/>
          </a:xfrm>
          <a:prstGeom prst="rect">
            <a:avLst/>
          </a:prstGeom>
          <a:noFill/>
          <a:ln>
            <a:noFill/>
          </a:ln>
        </p:spPr>
        <p:txBody>
          <a:bodyPr spcFirstLastPara="1" wrap="square" lIns="91425" tIns="91425" rIns="91425" bIns="91425" anchor="t" anchorCtr="0">
            <a:normAutofit lnSpcReduction="10000"/>
          </a:bodyPr>
          <a:lstStyle/>
          <a:p>
            <a:pPr marL="0" marR="0" lvl="0" indent="0" algn="l" rtl="0">
              <a:lnSpc>
                <a:spcPct val="100000"/>
              </a:lnSpc>
              <a:spcBef>
                <a:spcPts val="0"/>
              </a:spcBef>
              <a:spcAft>
                <a:spcPts val="0"/>
              </a:spcAft>
              <a:buClr>
                <a:srgbClr val="FFFF00"/>
              </a:buClr>
              <a:buSzPts val="5880"/>
              <a:buFont typeface="Arial"/>
              <a:buNone/>
            </a:pPr>
            <a:r>
              <a:rPr lang="en-US" sz="5880" b="1" dirty="0">
                <a:solidFill>
                  <a:srgbClr val="7BA21F"/>
                </a:solidFill>
              </a:rPr>
              <a:t>Tracking performance</a:t>
            </a:r>
            <a:endParaRPr dirty="0"/>
          </a:p>
        </p:txBody>
      </p:sp>
      <p:pic>
        <p:nvPicPr>
          <p:cNvPr id="3" name="Picture 2">
            <a:extLst>
              <a:ext uri="{FF2B5EF4-FFF2-40B4-BE49-F238E27FC236}">
                <a16:creationId xmlns:a16="http://schemas.microsoft.com/office/drawing/2014/main" id="{DAA0C84B-326D-0698-2E8C-CD470A7E51D0}"/>
              </a:ext>
            </a:extLst>
          </p:cNvPr>
          <p:cNvPicPr>
            <a:picLocks noChangeAspect="1"/>
          </p:cNvPicPr>
          <p:nvPr/>
        </p:nvPicPr>
        <p:blipFill>
          <a:blip r:embed="rId3"/>
          <a:srcRect l="33126" t="9629" r="37708" b="16667"/>
          <a:stretch/>
        </p:blipFill>
        <p:spPr>
          <a:xfrm>
            <a:off x="15094616" y="1111354"/>
            <a:ext cx="7282091" cy="10350972"/>
          </a:xfrm>
          <a:prstGeom prst="rect">
            <a:avLst/>
          </a:prstGeom>
        </p:spPr>
      </p:pic>
      <p:sp>
        <p:nvSpPr>
          <p:cNvPr id="7" name="Rectangle 6">
            <a:extLst>
              <a:ext uri="{FF2B5EF4-FFF2-40B4-BE49-F238E27FC236}">
                <a16:creationId xmlns:a16="http://schemas.microsoft.com/office/drawing/2014/main" id="{13D3B592-3D42-F842-7810-812EA435BD8A}"/>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5">
          <a:extLst>
            <a:ext uri="{FF2B5EF4-FFF2-40B4-BE49-F238E27FC236}">
              <a16:creationId xmlns:a16="http://schemas.microsoft.com/office/drawing/2014/main" id="{F18B155C-5406-277F-7C10-F9CCB0C27EA7}"/>
            </a:ext>
          </a:extLst>
        </p:cNvPr>
        <p:cNvGrpSpPr/>
        <p:nvPr/>
      </p:nvGrpSpPr>
      <p:grpSpPr>
        <a:xfrm>
          <a:off x="0" y="0"/>
          <a:ext cx="0" cy="0"/>
          <a:chOff x="0" y="0"/>
          <a:chExt cx="0" cy="0"/>
        </a:xfrm>
      </p:grpSpPr>
      <p:sp>
        <p:nvSpPr>
          <p:cNvPr id="166" name="Google Shape;166;p8">
            <a:extLst>
              <a:ext uri="{FF2B5EF4-FFF2-40B4-BE49-F238E27FC236}">
                <a16:creationId xmlns:a16="http://schemas.microsoft.com/office/drawing/2014/main" id="{43FBCF08-F6CF-8D2B-5039-6020EE33D33E}"/>
              </a:ext>
            </a:extLst>
          </p:cNvPr>
          <p:cNvSpPr txBox="1">
            <a:spLocks noGrp="1"/>
          </p:cNvSpPr>
          <p:nvPr>
            <p:ph type="body" idx="1"/>
          </p:nvPr>
        </p:nvSpPr>
        <p:spPr>
          <a:xfrm>
            <a:off x="742950" y="285410"/>
            <a:ext cx="13058775" cy="3014107"/>
          </a:xfrm>
          <a:prstGeom prst="rect">
            <a:avLst/>
          </a:prstGeom>
          <a:noFill/>
          <a:ln>
            <a:noFill/>
          </a:ln>
        </p:spPr>
        <p:txBody>
          <a:bodyPr spcFirstLastPara="1" wrap="square" lIns="91425" tIns="91425" rIns="91425" bIns="91425" anchor="t" anchorCtr="0">
            <a:normAutofit/>
          </a:bodyPr>
          <a:lstStyle/>
          <a:p>
            <a:pPr marL="0" lvl="0" indent="0" algn="l" rtl="0">
              <a:lnSpc>
                <a:spcPct val="100000"/>
              </a:lnSpc>
              <a:spcBef>
                <a:spcPts val="0"/>
              </a:spcBef>
              <a:spcAft>
                <a:spcPts val="0"/>
              </a:spcAft>
              <a:buSzPts val="9000"/>
              <a:buFont typeface="Century Gothic"/>
              <a:buNone/>
            </a:pPr>
            <a:r>
              <a:rPr lang="en-US" dirty="0"/>
              <a:t>How do we track Stewardship?</a:t>
            </a:r>
            <a:endParaRPr dirty="0"/>
          </a:p>
        </p:txBody>
      </p:sp>
      <p:sp>
        <p:nvSpPr>
          <p:cNvPr id="167" name="Google Shape;167;p8">
            <a:extLst>
              <a:ext uri="{FF2B5EF4-FFF2-40B4-BE49-F238E27FC236}">
                <a16:creationId xmlns:a16="http://schemas.microsoft.com/office/drawing/2014/main" id="{4A7B9F75-8EBA-A734-1151-53FAEF71BDB7}"/>
              </a:ext>
            </a:extLst>
          </p:cNvPr>
          <p:cNvSpPr txBox="1">
            <a:spLocks noGrp="1"/>
          </p:cNvSpPr>
          <p:nvPr>
            <p:ph type="body" idx="2"/>
          </p:nvPr>
        </p:nvSpPr>
        <p:spPr>
          <a:xfrm>
            <a:off x="1270628" y="4734422"/>
            <a:ext cx="12287827" cy="8981578"/>
          </a:xfrm>
          <a:prstGeom prst="rect">
            <a:avLst/>
          </a:prstGeom>
          <a:noFill/>
          <a:ln>
            <a:noFill/>
          </a:ln>
        </p:spPr>
        <p:txBody>
          <a:bodyPr spcFirstLastPara="1" wrap="square" lIns="91425" tIns="91425" rIns="91425" bIns="91425" anchor="t" anchorCtr="0">
            <a:normAutofit fontScale="25000" lnSpcReduction="20000"/>
          </a:bodyPr>
          <a:lstStyle/>
          <a:p>
            <a:pPr>
              <a:buClr>
                <a:srgbClr val="92D050"/>
              </a:buClr>
              <a:buSzPct val="125000"/>
              <a:buFont typeface="Arial" panose="020B0604020202020204" pitchFamily="34" charset="0"/>
              <a:buChar char="•"/>
            </a:pPr>
            <a:r>
              <a:rPr lang="en-US" sz="16000" b="1" dirty="0">
                <a:solidFill>
                  <a:schemeClr val="bg1"/>
                </a:solidFill>
                <a:latin typeface="Century Gothic" panose="020B0502020202020204" pitchFamily="34" charset="0"/>
              </a:rPr>
              <a:t>Training data</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Training uptake </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Farm Assurance Scheme membership</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Best practice guidance</a:t>
            </a:r>
          </a:p>
          <a:p>
            <a:pPr>
              <a:buClr>
                <a:srgbClr val="92D050"/>
              </a:buClr>
              <a:buSzPct val="125000"/>
              <a:buFont typeface="Arial" panose="020B0604020202020204" pitchFamily="34" charset="0"/>
              <a:buChar char="•"/>
            </a:pPr>
            <a:r>
              <a:rPr lang="en-US" sz="16000" b="1" dirty="0">
                <a:solidFill>
                  <a:schemeClr val="bg1"/>
                </a:solidFill>
                <a:latin typeface="Century Gothic" panose="020B0502020202020204" pitchFamily="34" charset="0"/>
              </a:rPr>
              <a:t>POS audit performance</a:t>
            </a:r>
          </a:p>
          <a:p>
            <a:pPr>
              <a:buClr>
                <a:srgbClr val="92D050"/>
              </a:buClr>
              <a:buSzPct val="125000"/>
              <a:buFont typeface="Arial" panose="020B0604020202020204" pitchFamily="34" charset="0"/>
              <a:buChar char="•"/>
            </a:pPr>
            <a:r>
              <a:rPr lang="en-US" sz="16000" b="1" dirty="0">
                <a:solidFill>
                  <a:schemeClr val="bg1"/>
                </a:solidFill>
                <a:latin typeface="Century Gothic" panose="020B0502020202020204" pitchFamily="34" charset="0"/>
              </a:rPr>
              <a:t>Monitoring</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User awareness (KAP)</a:t>
            </a:r>
          </a:p>
          <a:p>
            <a:pPr lvl="1">
              <a:buClr>
                <a:srgbClr val="92D050"/>
              </a:buClr>
              <a:buSzPct val="125000"/>
              <a:buFont typeface="Arial" panose="020B0604020202020204" pitchFamily="34" charset="0"/>
              <a:buChar char="•"/>
            </a:pPr>
            <a:r>
              <a:rPr lang="en-US" sz="14400" dirty="0">
                <a:solidFill>
                  <a:schemeClr val="bg1"/>
                </a:solidFill>
                <a:highlight>
                  <a:srgbClr val="FF0000"/>
                </a:highlight>
                <a:latin typeface="Century Gothic" panose="020B0502020202020204" pitchFamily="34" charset="0"/>
              </a:rPr>
              <a:t>Barn owl liver residues</a:t>
            </a:r>
          </a:p>
          <a:p>
            <a:pPr lvl="1">
              <a:buClr>
                <a:srgbClr val="92D050"/>
              </a:buClr>
              <a:buSzPct val="125000"/>
              <a:buFont typeface="Arial" panose="020B0604020202020204" pitchFamily="34" charset="0"/>
              <a:buChar char="•"/>
            </a:pPr>
            <a:r>
              <a:rPr lang="en-US" sz="14400" dirty="0">
                <a:solidFill>
                  <a:schemeClr val="bg1"/>
                </a:solidFill>
                <a:latin typeface="Century Gothic" panose="020B0502020202020204" pitchFamily="34" charset="0"/>
              </a:rPr>
              <a:t>Rodenticide resistance</a:t>
            </a:r>
          </a:p>
          <a:p>
            <a:pPr marL="749300" lvl="0" indent="-749300" algn="l" rtl="0">
              <a:lnSpc>
                <a:spcPct val="90000"/>
              </a:lnSpc>
              <a:spcBef>
                <a:spcPts val="3400"/>
              </a:spcBef>
              <a:spcAft>
                <a:spcPts val="0"/>
              </a:spcAft>
              <a:buClr>
                <a:srgbClr val="92D050"/>
              </a:buClr>
              <a:buSzPct val="125000"/>
              <a:buFont typeface="Arial"/>
              <a:buChar char="•"/>
            </a:pPr>
            <a:endParaRPr dirty="0">
              <a:solidFill>
                <a:schemeClr val="bg1"/>
              </a:solidFill>
            </a:endParaRPr>
          </a:p>
        </p:txBody>
      </p:sp>
      <p:sp>
        <p:nvSpPr>
          <p:cNvPr id="168" name="Google Shape;168;p8">
            <a:extLst>
              <a:ext uri="{FF2B5EF4-FFF2-40B4-BE49-F238E27FC236}">
                <a16:creationId xmlns:a16="http://schemas.microsoft.com/office/drawing/2014/main" id="{03BFB674-144A-BE63-5F00-160BDE3FDAFF}"/>
              </a:ext>
            </a:extLst>
          </p:cNvPr>
          <p:cNvSpPr txBox="1">
            <a:spLocks noGrp="1"/>
          </p:cNvSpPr>
          <p:nvPr>
            <p:ph type="body" idx="3"/>
          </p:nvPr>
        </p:nvSpPr>
        <p:spPr>
          <a:xfrm>
            <a:off x="742949" y="3260442"/>
            <a:ext cx="11606989" cy="1034253"/>
          </a:xfrm>
          <a:prstGeom prst="rect">
            <a:avLst/>
          </a:prstGeom>
          <a:noFill/>
          <a:ln>
            <a:noFill/>
          </a:ln>
        </p:spPr>
        <p:txBody>
          <a:bodyPr spcFirstLastPara="1" wrap="square" lIns="91425" tIns="91425" rIns="91425" bIns="91425" anchor="t" anchorCtr="0">
            <a:normAutofit lnSpcReduction="10000"/>
          </a:bodyPr>
          <a:lstStyle/>
          <a:p>
            <a:pPr marL="0" marR="0" lvl="0" indent="0" algn="l" rtl="0">
              <a:lnSpc>
                <a:spcPct val="100000"/>
              </a:lnSpc>
              <a:spcBef>
                <a:spcPts val="0"/>
              </a:spcBef>
              <a:spcAft>
                <a:spcPts val="0"/>
              </a:spcAft>
              <a:buClr>
                <a:srgbClr val="FFFF00"/>
              </a:buClr>
              <a:buSzPts val="5880"/>
              <a:buFont typeface="Arial"/>
              <a:buNone/>
            </a:pPr>
            <a:r>
              <a:rPr lang="en-US" sz="5880" b="1" dirty="0">
                <a:solidFill>
                  <a:srgbClr val="7BA21F"/>
                </a:solidFill>
              </a:rPr>
              <a:t>Tracking performance</a:t>
            </a:r>
            <a:endParaRPr dirty="0"/>
          </a:p>
        </p:txBody>
      </p:sp>
      <p:pic>
        <p:nvPicPr>
          <p:cNvPr id="5" name="Picture 4">
            <a:extLst>
              <a:ext uri="{FF2B5EF4-FFF2-40B4-BE49-F238E27FC236}">
                <a16:creationId xmlns:a16="http://schemas.microsoft.com/office/drawing/2014/main" id="{A0F38A7F-F9F6-B0B2-64F8-9EDBEA30224E}"/>
              </a:ext>
            </a:extLst>
          </p:cNvPr>
          <p:cNvPicPr>
            <a:picLocks noChangeAspect="1"/>
          </p:cNvPicPr>
          <p:nvPr/>
        </p:nvPicPr>
        <p:blipFill>
          <a:blip r:embed="rId3"/>
          <a:stretch>
            <a:fillRect/>
          </a:stretch>
        </p:blipFill>
        <p:spPr>
          <a:xfrm>
            <a:off x="15094800" y="1112400"/>
            <a:ext cx="7285351" cy="10351905"/>
          </a:xfrm>
          <a:prstGeom prst="rect">
            <a:avLst/>
          </a:prstGeom>
        </p:spPr>
      </p:pic>
      <p:sp>
        <p:nvSpPr>
          <p:cNvPr id="7" name="Rectangle 6">
            <a:extLst>
              <a:ext uri="{FF2B5EF4-FFF2-40B4-BE49-F238E27FC236}">
                <a16:creationId xmlns:a16="http://schemas.microsoft.com/office/drawing/2014/main" id="{C42487FA-C8A7-7E31-E311-11ED70790244}"/>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1650811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4">
          <a:extLst>
            <a:ext uri="{FF2B5EF4-FFF2-40B4-BE49-F238E27FC236}">
              <a16:creationId xmlns:a16="http://schemas.microsoft.com/office/drawing/2014/main" id="{FFA622C6-B934-E546-AB95-D31D1F6301A0}"/>
            </a:ext>
          </a:extLst>
        </p:cNvPr>
        <p:cNvGrpSpPr/>
        <p:nvPr/>
      </p:nvGrpSpPr>
      <p:grpSpPr>
        <a:xfrm>
          <a:off x="0" y="0"/>
          <a:ext cx="0" cy="0"/>
          <a:chOff x="0" y="0"/>
          <a:chExt cx="0" cy="0"/>
        </a:xfrm>
      </p:grpSpPr>
      <p:sp>
        <p:nvSpPr>
          <p:cNvPr id="67" name="Google Shape;67;p3">
            <a:extLst>
              <a:ext uri="{FF2B5EF4-FFF2-40B4-BE49-F238E27FC236}">
                <a16:creationId xmlns:a16="http://schemas.microsoft.com/office/drawing/2014/main" id="{A8B2FE3C-71C2-4DB3-3B58-084608BE5052}"/>
              </a:ext>
            </a:extLst>
          </p:cNvPr>
          <p:cNvSpPr txBox="1"/>
          <p:nvPr/>
        </p:nvSpPr>
        <p:spPr>
          <a:xfrm>
            <a:off x="3670615" y="4862512"/>
            <a:ext cx="17042770" cy="6093946"/>
          </a:xfrm>
          <a:prstGeom prst="rect">
            <a:avLst/>
          </a:prstGeom>
          <a:noFill/>
          <a:ln>
            <a:noFill/>
          </a:ln>
        </p:spPr>
        <p:txBody>
          <a:bodyPr spcFirstLastPara="1" wrap="square" lIns="91425" tIns="91425" rIns="91425" bIns="91425" anchor="t" anchorCtr="0">
            <a:spAutoFit/>
          </a:bodyPr>
          <a:lstStyle/>
          <a:p>
            <a:pPr algn="ctr">
              <a:buClr>
                <a:srgbClr val="FFFF00"/>
              </a:buClr>
              <a:buSzPts val="9600"/>
            </a:pPr>
            <a:r>
              <a:rPr lang="en-US" sz="9600" dirty="0">
                <a:solidFill>
                  <a:srgbClr val="7BA21F"/>
                </a:solidFill>
                <a:latin typeface="Century Gothic" panose="020B0502020202020204" pitchFamily="34" charset="0"/>
              </a:rPr>
              <a:t>CRRU UK </a:t>
            </a:r>
          </a:p>
          <a:p>
            <a:pPr algn="ctr">
              <a:buClr>
                <a:srgbClr val="FFFF00"/>
              </a:buClr>
              <a:buSzPts val="9600"/>
            </a:pPr>
            <a:r>
              <a:rPr lang="en-US" sz="9600" dirty="0">
                <a:solidFill>
                  <a:srgbClr val="7BA21F"/>
                </a:solidFill>
                <a:latin typeface="Century Gothic" panose="020B0502020202020204" pitchFamily="34" charset="0"/>
              </a:rPr>
              <a:t>Have Implemented Two Stewardship Strengthening Measures</a:t>
            </a:r>
          </a:p>
        </p:txBody>
      </p:sp>
      <p:sp>
        <p:nvSpPr>
          <p:cNvPr id="2" name="Rectangle 1">
            <a:extLst>
              <a:ext uri="{FF2B5EF4-FFF2-40B4-BE49-F238E27FC236}">
                <a16:creationId xmlns:a16="http://schemas.microsoft.com/office/drawing/2014/main" id="{109C222E-D5F7-B428-874D-1F674F3ABDA3}"/>
              </a:ext>
            </a:extLst>
          </p:cNvPr>
          <p:cNvSpPr/>
          <p:nvPr/>
        </p:nvSpPr>
        <p:spPr>
          <a:xfrm>
            <a:off x="359229" y="12812451"/>
            <a:ext cx="23578455" cy="830997"/>
          </a:xfrm>
          <a:prstGeom prst="rect">
            <a:avLst/>
          </a:prstGeom>
        </p:spPr>
        <p:txBody>
          <a:bodyPr wrap="square">
            <a:spAutoFit/>
          </a:bodyPr>
          <a:lstStyle/>
          <a:p>
            <a:r>
              <a:rPr lang="en-GB" sz="1600" dirty="0"/>
              <a:t>© Copyright 2025</a:t>
            </a:r>
          </a:p>
          <a:p>
            <a:r>
              <a:rPr lang="en-GB" sz="1600" dirty="0"/>
              <a:t>This presentation may be used free of charge in any format or medium provided that it is reproduced accurately and not used </a:t>
            </a:r>
          </a:p>
          <a:p>
            <a:r>
              <a:rPr lang="en-GB" sz="1600" dirty="0"/>
              <a:t>in a misleading context. The material must be acknowledged as CRRU UK copyright and the title of the document specified.</a:t>
            </a:r>
          </a:p>
        </p:txBody>
      </p:sp>
    </p:spTree>
    <p:extLst>
      <p:ext uri="{BB962C8B-B14F-4D97-AF65-F5344CB8AC3E}">
        <p14:creationId xmlns:p14="http://schemas.microsoft.com/office/powerpoint/2010/main" val="3294101385"/>
      </p:ext>
    </p:extLst>
  </p:cSld>
  <p:clrMapOvr>
    <a:masterClrMapping/>
  </p:clrMapOvr>
</p:sld>
</file>

<file path=ppt/theme/theme1.xml><?xml version="1.0" encoding="utf-8"?>
<a:theme xmlns:a="http://schemas.openxmlformats.org/drawingml/2006/main" name="Default Design">
  <a:themeElements>
    <a:clrScheme name="Default Design">
      <a:dk1>
        <a:srgbClr val="21431A"/>
      </a:dk1>
      <a:lt1>
        <a:srgbClr val="3F2943"/>
      </a:lt1>
      <a:dk2>
        <a:srgbClr val="A7A7A7"/>
      </a:dk2>
      <a:lt2>
        <a:srgbClr val="535353"/>
      </a:lt2>
      <a:accent1>
        <a:srgbClr val="FF9900"/>
      </a:accent1>
      <a:accent2>
        <a:srgbClr val="00FFFF"/>
      </a:accent2>
      <a:accent3>
        <a:srgbClr val="AAAAAA"/>
      </a:accent3>
      <a:accent4>
        <a:srgbClr val="DADADA"/>
      </a:accent4>
      <a:accent5>
        <a:srgbClr val="FFCAAA"/>
      </a:accent5>
      <a:accent6>
        <a:srgbClr val="00E7E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Design">
  <a:themeElements>
    <a:clrScheme name="Default Design">
      <a:dk1>
        <a:srgbClr val="000000"/>
      </a:dk1>
      <a:lt1>
        <a:srgbClr val="FFFFFF"/>
      </a:lt1>
      <a:dk2>
        <a:srgbClr val="A7A7A7"/>
      </a:dk2>
      <a:lt2>
        <a:srgbClr val="535353"/>
      </a:lt2>
      <a:accent1>
        <a:srgbClr val="FF9900"/>
      </a:accent1>
      <a:accent2>
        <a:srgbClr val="00FFFF"/>
      </a:accent2>
      <a:accent3>
        <a:srgbClr val="AAAAAA"/>
      </a:accent3>
      <a:accent4>
        <a:srgbClr val="DADADA"/>
      </a:accent4>
      <a:accent5>
        <a:srgbClr val="FFCAAA"/>
      </a:accent5>
      <a:accent6>
        <a:srgbClr val="00E7E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563</TotalTime>
  <Words>3504</Words>
  <Application>Microsoft Office PowerPoint</Application>
  <PresentationFormat>Custom</PresentationFormat>
  <Paragraphs>396</Paragraphs>
  <Slides>28</Slides>
  <Notes>27</Notes>
  <HiddenSlides>2</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28</vt:i4>
      </vt:variant>
    </vt:vector>
  </HeadingPairs>
  <TitlesOfParts>
    <vt:vector size="34" baseType="lpstr">
      <vt:lpstr>Wingdings</vt:lpstr>
      <vt:lpstr>Arial</vt:lpstr>
      <vt:lpstr>Century Gothic</vt:lpstr>
      <vt:lpstr>Times New Roman</vt:lpstr>
      <vt:lpstr>Helvetica Neue</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Matthew Davies</cp:lastModifiedBy>
  <cp:revision>34</cp:revision>
  <dcterms:modified xsi:type="dcterms:W3CDTF">2025-01-31T10:22:33Z</dcterms:modified>
</cp:coreProperties>
</file>