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0"/>
  </p:notesMasterIdLst>
  <p:sldIdLst>
    <p:sldId id="257" r:id="rId2"/>
    <p:sldId id="295" r:id="rId3"/>
    <p:sldId id="265" r:id="rId4"/>
    <p:sldId id="260" r:id="rId5"/>
    <p:sldId id="259" r:id="rId6"/>
    <p:sldId id="269" r:id="rId7"/>
    <p:sldId id="270" r:id="rId8"/>
    <p:sldId id="271" r:id="rId9"/>
    <p:sldId id="267" r:id="rId10"/>
    <p:sldId id="272" r:id="rId11"/>
    <p:sldId id="266" r:id="rId12"/>
    <p:sldId id="261" r:id="rId13"/>
    <p:sldId id="294" r:id="rId14"/>
    <p:sldId id="262" r:id="rId15"/>
    <p:sldId id="296" r:id="rId16"/>
    <p:sldId id="273" r:id="rId17"/>
    <p:sldId id="274" r:id="rId18"/>
    <p:sldId id="268" r:id="rId19"/>
    <p:sldId id="297" r:id="rId20"/>
    <p:sldId id="275" r:id="rId21"/>
    <p:sldId id="284" r:id="rId22"/>
    <p:sldId id="285" r:id="rId23"/>
    <p:sldId id="286" r:id="rId24"/>
    <p:sldId id="276" r:id="rId25"/>
    <p:sldId id="289" r:id="rId26"/>
    <p:sldId id="277" r:id="rId27"/>
    <p:sldId id="288" r:id="rId28"/>
    <p:sldId id="287" r:id="rId29"/>
    <p:sldId id="290" r:id="rId30"/>
    <p:sldId id="278" r:id="rId31"/>
    <p:sldId id="279" r:id="rId32"/>
    <p:sldId id="291" r:id="rId33"/>
    <p:sldId id="280" r:id="rId34"/>
    <p:sldId id="281" r:id="rId35"/>
    <p:sldId id="292" r:id="rId36"/>
    <p:sldId id="282" r:id="rId37"/>
    <p:sldId id="283" r:id="rId38"/>
    <p:sldId id="293"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 Turner" initials="IT"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6" autoAdjust="0"/>
    <p:restoredTop sz="88748" autoAdjust="0"/>
  </p:normalViewPr>
  <p:slideViewPr>
    <p:cSldViewPr snapToGrid="0">
      <p:cViewPr varScale="1">
        <p:scale>
          <a:sx n="115" d="100"/>
          <a:sy n="115" d="100"/>
        </p:scale>
        <p:origin x="2136" y="208"/>
      </p:cViewPr>
      <p:guideLst>
        <p:guide orient="horz" pos="2160"/>
        <p:guide pos="2880"/>
      </p:guideLst>
    </p:cSldViewPr>
  </p:slideViewPr>
  <p:outlineViewPr>
    <p:cViewPr>
      <p:scale>
        <a:sx n="33" d="100"/>
        <a:sy n="33" d="100"/>
      </p:scale>
      <p:origin x="0" y="-1599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1" d="100"/>
          <a:sy n="51" d="100"/>
        </p:scale>
        <p:origin x="2692"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1BA78E32-9B60-4668-8358-256F18F8620F}" type="datetimeFigureOut">
              <a:rPr lang="en-GB" smtClean="0"/>
              <a:t>30/07/2018</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8F51ED-E160-4B25-8BD3-A6F48402B4BA}" type="slidenum">
              <a:rPr lang="en-GB" smtClean="0"/>
              <a:t>‹#›</a:t>
            </a:fld>
            <a:endParaRPr lang="en-GB" dirty="0"/>
          </a:p>
        </p:txBody>
      </p:sp>
    </p:spTree>
    <p:extLst>
      <p:ext uri="{BB962C8B-B14F-4D97-AF65-F5344CB8AC3E}">
        <p14:creationId xmlns:p14="http://schemas.microsoft.com/office/powerpoint/2010/main" val="1514747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thinkwildlife.org/downloads/"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rrac.info/"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pestmagazine.co.uk/en/news/posts/2011/aug/rodent-services-east-anglia-fined-over-3-000-for-improper-rodenticide-us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p:spPr>
        <p:txBody>
          <a:bodyPr/>
          <a:lstStyle/>
          <a:p>
            <a:pPr eaLnBrk="1" hangingPunct="1"/>
            <a:r>
              <a:rPr lang="en-US" altLang="en-US" dirty="0"/>
              <a:t>The following documents should be made available:</a:t>
            </a:r>
          </a:p>
          <a:p>
            <a:pPr eaLnBrk="1" hangingPunct="1"/>
            <a:endParaRPr lang="en-US" altLang="en-US" dirty="0"/>
          </a:p>
          <a:p>
            <a:r>
              <a:rPr lang="en-US" altLang="en-US" dirty="0"/>
              <a:t>For the students, a copy each of  the </a:t>
            </a:r>
            <a:r>
              <a:rPr lang="en-US" altLang="en-US" b="1" dirty="0"/>
              <a:t>CRRU Environmental Risk Assessment Guidance 2016</a:t>
            </a:r>
            <a:r>
              <a:rPr lang="en-US" altLang="en-US" dirty="0"/>
              <a:t> and a blank </a:t>
            </a:r>
            <a:r>
              <a:rPr lang="en-US" altLang="en-US" b="1" dirty="0"/>
              <a:t>CRRU Environmental Risk Assessment Form 2016. </a:t>
            </a:r>
          </a:p>
          <a:p>
            <a:endParaRPr lang="en-US" altLang="en-US" dirty="0"/>
          </a:p>
          <a:p>
            <a:r>
              <a:rPr lang="en-US" altLang="en-US" dirty="0"/>
              <a:t>Reference will be made to the </a:t>
            </a:r>
            <a:r>
              <a:rPr lang="en-US" altLang="en-US" b="1" dirty="0"/>
              <a:t>CRRU UK Code of Best Practice and Guidance for Rodent Control and the safe Use of Rodenticides 2016 </a:t>
            </a:r>
            <a:r>
              <a:rPr lang="en-US" altLang="en-US" dirty="0"/>
              <a:t>and also to the </a:t>
            </a:r>
            <a:r>
              <a:rPr lang="en-US" altLang="en-US" b="1" dirty="0"/>
              <a:t>CRRU Guidance on Permanent Baiting 2016</a:t>
            </a:r>
            <a:r>
              <a:rPr lang="en-US" altLang="en-US" dirty="0"/>
              <a:t>.  Ideally the students should have copies of these documents as well, but certainly the course presenter should have copies to show and refer to.</a:t>
            </a:r>
          </a:p>
          <a:p>
            <a:endParaRPr lang="en-US" altLang="en-US" dirty="0"/>
          </a:p>
          <a:p>
            <a:r>
              <a:rPr lang="en-US" altLang="en-US" dirty="0"/>
              <a:t>These are all downloadable from the CRRU website: </a:t>
            </a:r>
            <a:r>
              <a:rPr lang="en-US" altLang="en-US" dirty="0">
                <a:hlinkClick r:id="rId3"/>
              </a:rPr>
              <a:t>https://www.thinkwildlife.org/downloads/</a:t>
            </a:r>
            <a:endParaRPr lang="en-US" altLang="en-US" dirty="0"/>
          </a:p>
          <a:p>
            <a:endParaRPr lang="en-US" altLang="en-US" dirty="0"/>
          </a:p>
          <a:p>
            <a:r>
              <a:rPr lang="en-US" altLang="en-US" dirty="0"/>
              <a:t>Image left: Barn owl </a:t>
            </a:r>
            <a:r>
              <a:rPr lang="en-US" altLang="en-US" i="1" dirty="0" err="1"/>
              <a:t>Tyto</a:t>
            </a:r>
            <a:r>
              <a:rPr lang="en-US" altLang="en-US" i="1" dirty="0"/>
              <a:t> alba </a:t>
            </a:r>
            <a:r>
              <a:rPr lang="en-US" altLang="en-US" dirty="0"/>
              <a:t>with wood mouse </a:t>
            </a:r>
            <a:r>
              <a:rPr lang="en-US" altLang="en-US" i="1" dirty="0" err="1"/>
              <a:t>Apodemus</a:t>
            </a:r>
            <a:r>
              <a:rPr lang="en-US" altLang="en-US" i="1" dirty="0"/>
              <a:t> </a:t>
            </a:r>
            <a:r>
              <a:rPr lang="en-US" altLang="en-US" i="1" dirty="0" err="1"/>
              <a:t>sylvaticus</a:t>
            </a:r>
            <a:endParaRPr lang="en-US" altLang="en-US" i="1" dirty="0"/>
          </a:p>
          <a:p>
            <a:r>
              <a:rPr lang="en-US" altLang="en-US" i="0" dirty="0"/>
              <a:t>Image right: Red kite </a:t>
            </a:r>
            <a:r>
              <a:rPr lang="en-US" altLang="en-US" i="1" dirty="0"/>
              <a:t>Milvus </a:t>
            </a:r>
            <a:r>
              <a:rPr lang="en-US" altLang="en-US" i="1" dirty="0" err="1"/>
              <a:t>milvus</a:t>
            </a:r>
            <a:endParaRPr lang="en-US" altLang="en-US" i="0" dirty="0"/>
          </a:p>
          <a:p>
            <a:endParaRPr lang="en-US" altLang="en-US" dirty="0"/>
          </a:p>
          <a:p>
            <a:endParaRPr lang="en-US" altLang="en-US" dirty="0"/>
          </a:p>
        </p:txBody>
      </p:sp>
      <p:sp>
        <p:nvSpPr>
          <p:cNvPr id="2355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0C75A9-E72B-4FD7-90EC-C4C8E2719A43}"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682180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presenter should have a copy of the CRRU UK Code of Best Practice and Guidance for Rodent Control and the Safe Use of Rodenticides to hand.</a:t>
            </a:r>
          </a:p>
          <a:p>
            <a:endParaRPr lang="en-GB" dirty="0"/>
          </a:p>
          <a:p>
            <a:r>
              <a:rPr lang="en-GB" dirty="0"/>
              <a:t>It can be downloaded from here:  https://www.thinkwildlife.org/downloads/</a:t>
            </a:r>
          </a:p>
        </p:txBody>
      </p:sp>
      <p:sp>
        <p:nvSpPr>
          <p:cNvPr id="4" name="Slide Number Placeholder 3"/>
          <p:cNvSpPr>
            <a:spLocks noGrp="1"/>
          </p:cNvSpPr>
          <p:nvPr>
            <p:ph type="sldNum" sz="quarter" idx="10"/>
          </p:nvPr>
        </p:nvSpPr>
        <p:spPr/>
        <p:txBody>
          <a:bodyPr/>
          <a:lstStyle/>
          <a:p>
            <a:fld id="{338F51ED-E160-4B25-8BD3-A6F48402B4BA}" type="slidenum">
              <a:rPr lang="en-GB" smtClean="0"/>
              <a:t>14</a:t>
            </a:fld>
            <a:endParaRPr lang="en-GB" dirty="0"/>
          </a:p>
        </p:txBody>
      </p:sp>
    </p:spTree>
    <p:extLst>
      <p:ext uri="{BB962C8B-B14F-4D97-AF65-F5344CB8AC3E}">
        <p14:creationId xmlns:p14="http://schemas.microsoft.com/office/powerpoint/2010/main" val="2866792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presenter should hand out copies of the CRRU ERA Form and the CRRU Guidance Notes to students at this point.</a:t>
            </a:r>
          </a:p>
        </p:txBody>
      </p:sp>
      <p:sp>
        <p:nvSpPr>
          <p:cNvPr id="4" name="Slide Number Placeholder 3"/>
          <p:cNvSpPr>
            <a:spLocks noGrp="1"/>
          </p:cNvSpPr>
          <p:nvPr>
            <p:ph type="sldNum" sz="quarter" idx="10"/>
          </p:nvPr>
        </p:nvSpPr>
        <p:spPr/>
        <p:txBody>
          <a:bodyPr/>
          <a:lstStyle/>
          <a:p>
            <a:fld id="{338F51ED-E160-4B25-8BD3-A6F48402B4BA}" type="slidenum">
              <a:rPr lang="en-GB" smtClean="0"/>
              <a:t>16</a:t>
            </a:fld>
            <a:endParaRPr lang="en-GB" dirty="0"/>
          </a:p>
        </p:txBody>
      </p:sp>
    </p:spTree>
    <p:extLst>
      <p:ext uri="{BB962C8B-B14F-4D97-AF65-F5344CB8AC3E}">
        <p14:creationId xmlns:p14="http://schemas.microsoft.com/office/powerpoint/2010/main" val="14154009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the decision is that no environmental risk is likely, there is no need to complete the ERA, but a record of this decision – and the reasons behind it – should be recorded in writing and put with the treatment records for that site.</a:t>
            </a:r>
          </a:p>
        </p:txBody>
      </p:sp>
      <p:sp>
        <p:nvSpPr>
          <p:cNvPr id="4" name="Slide Number Placeholder 3"/>
          <p:cNvSpPr>
            <a:spLocks noGrp="1"/>
          </p:cNvSpPr>
          <p:nvPr>
            <p:ph type="sldNum" sz="quarter" idx="10"/>
          </p:nvPr>
        </p:nvSpPr>
        <p:spPr/>
        <p:txBody>
          <a:bodyPr/>
          <a:lstStyle/>
          <a:p>
            <a:fld id="{338F51ED-E160-4B25-8BD3-A6F48402B4BA}" type="slidenum">
              <a:rPr lang="en-GB" smtClean="0"/>
              <a:t>17</a:t>
            </a:fld>
            <a:endParaRPr lang="en-GB" dirty="0"/>
          </a:p>
        </p:txBody>
      </p:sp>
    </p:spTree>
    <p:extLst>
      <p:ext uri="{BB962C8B-B14F-4D97-AF65-F5344CB8AC3E}">
        <p14:creationId xmlns:p14="http://schemas.microsoft.com/office/powerpoint/2010/main" val="3230120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significance of the species question will be dealt with later.</a:t>
            </a:r>
          </a:p>
          <a:p>
            <a:endParaRPr lang="en-GB" dirty="0"/>
          </a:p>
          <a:p>
            <a:r>
              <a:rPr lang="en-GB" dirty="0"/>
              <a:t>Any ‘outdoor’ treatment with AVKs would result in a risk to the environment.  Only ‘indoors only’ treatments would have a very low risk.</a:t>
            </a:r>
          </a:p>
          <a:p>
            <a:endParaRPr lang="en-GB" dirty="0"/>
          </a:p>
          <a:p>
            <a:r>
              <a:rPr lang="en-GB" dirty="0"/>
              <a:t>The significance of the risk to humans and animals is discussed later.</a:t>
            </a:r>
          </a:p>
          <a:p>
            <a:endParaRPr lang="en-GB" dirty="0"/>
          </a:p>
          <a:p>
            <a:r>
              <a:rPr lang="en-GB" dirty="0"/>
              <a:t>The significance of ‘long term baiting’ is dealt with later – it introduces the concept of this sort of treatment requiring written justification.</a:t>
            </a:r>
          </a:p>
        </p:txBody>
      </p:sp>
      <p:sp>
        <p:nvSpPr>
          <p:cNvPr id="4" name="Slide Number Placeholder 3"/>
          <p:cNvSpPr>
            <a:spLocks noGrp="1"/>
          </p:cNvSpPr>
          <p:nvPr>
            <p:ph type="sldNum" sz="quarter" idx="10"/>
          </p:nvPr>
        </p:nvSpPr>
        <p:spPr/>
        <p:txBody>
          <a:bodyPr/>
          <a:lstStyle/>
          <a:p>
            <a:fld id="{338F51ED-E160-4B25-8BD3-A6F48402B4BA}" type="slidenum">
              <a:rPr lang="en-GB" smtClean="0"/>
              <a:t>20</a:t>
            </a:fld>
            <a:endParaRPr lang="en-GB" dirty="0"/>
          </a:p>
        </p:txBody>
      </p:sp>
    </p:spTree>
    <p:extLst>
      <p:ext uri="{BB962C8B-B14F-4D97-AF65-F5344CB8AC3E}">
        <p14:creationId xmlns:p14="http://schemas.microsoft.com/office/powerpoint/2010/main" val="360859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change in the label instructions has come in over the last few months, so may not be familiar to all users.</a:t>
            </a:r>
          </a:p>
          <a:p>
            <a:endParaRPr lang="en-GB" dirty="0"/>
          </a:p>
          <a:p>
            <a:r>
              <a:rPr lang="en-GB" dirty="0"/>
              <a:t>Some, indeed may have old stock that says ‘for the control of rats and mice’.</a:t>
            </a:r>
          </a:p>
          <a:p>
            <a:endParaRPr lang="en-GB" dirty="0"/>
          </a:p>
          <a:p>
            <a:r>
              <a:rPr lang="en-GB" dirty="0"/>
              <a:t>It is an important point to make, as this affects the old ‘Standard Operating Procedures’ of many users that relied on permanent baiting around buildings.</a:t>
            </a:r>
          </a:p>
          <a:p>
            <a:endParaRPr lang="en-GB" dirty="0"/>
          </a:p>
          <a:p>
            <a:r>
              <a:rPr lang="en-GB" dirty="0"/>
              <a:t>It is important to point out that </a:t>
            </a:r>
            <a:r>
              <a:rPr lang="en-GB" dirty="0" err="1"/>
              <a:t>Apodemus</a:t>
            </a:r>
            <a:r>
              <a:rPr lang="en-GB" dirty="0"/>
              <a:t> active around the outside of buildings does not necessarily mean they will move indoors – they are principally outdoor animals.</a:t>
            </a:r>
          </a:p>
          <a:p>
            <a:endParaRPr lang="en-GB" dirty="0"/>
          </a:p>
          <a:p>
            <a:r>
              <a:rPr lang="en-GB" dirty="0"/>
              <a:t>However, they can come inside and cause problems, especially if the building is poorly proofed.  Once inside, they become pests of course.</a:t>
            </a:r>
          </a:p>
        </p:txBody>
      </p:sp>
      <p:sp>
        <p:nvSpPr>
          <p:cNvPr id="4" name="Slide Number Placeholder 3"/>
          <p:cNvSpPr>
            <a:spLocks noGrp="1"/>
          </p:cNvSpPr>
          <p:nvPr>
            <p:ph type="sldNum" sz="quarter" idx="10"/>
          </p:nvPr>
        </p:nvSpPr>
        <p:spPr/>
        <p:txBody>
          <a:bodyPr/>
          <a:lstStyle/>
          <a:p>
            <a:fld id="{338F51ED-E160-4B25-8BD3-A6F48402B4BA}" type="slidenum">
              <a:rPr lang="en-GB" smtClean="0"/>
              <a:t>21</a:t>
            </a:fld>
            <a:endParaRPr lang="en-GB" dirty="0"/>
          </a:p>
        </p:txBody>
      </p:sp>
    </p:spTree>
    <p:extLst>
      <p:ext uri="{BB962C8B-B14F-4D97-AF65-F5344CB8AC3E}">
        <p14:creationId xmlns:p14="http://schemas.microsoft.com/office/powerpoint/2010/main" val="4097340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users will simply not be aware of the differences between these species, in what they look like or their very different behaviours.</a:t>
            </a:r>
          </a:p>
          <a:p>
            <a:endParaRPr lang="en-GB" dirty="0"/>
          </a:p>
          <a:p>
            <a:r>
              <a:rPr lang="en-GB" dirty="0"/>
              <a:t>Point out the ‘long white socks’ on the back legs of the Wood Mouse, as well as the two tone colouring. </a:t>
            </a:r>
          </a:p>
          <a:p>
            <a:endParaRPr lang="en-GB" dirty="0"/>
          </a:p>
          <a:p>
            <a:r>
              <a:rPr lang="en-GB" dirty="0"/>
              <a:t>The grey vs brown colouring may not be sufficient a difference, as there can be many colour variants of Mus musculus.</a:t>
            </a:r>
          </a:p>
          <a:p>
            <a:endParaRPr lang="en-GB" dirty="0"/>
          </a:p>
          <a:p>
            <a:r>
              <a:rPr lang="en-GB" dirty="0"/>
              <a:t>Image left: House mouse </a:t>
            </a:r>
            <a:r>
              <a:rPr lang="en-GB" i="1" dirty="0"/>
              <a:t>Mus </a:t>
            </a:r>
            <a:r>
              <a:rPr lang="en-GB" i="1" dirty="0" err="1"/>
              <a:t>domesticus</a:t>
            </a:r>
            <a:endParaRPr lang="en-GB" i="0" dirty="0"/>
          </a:p>
          <a:p>
            <a:r>
              <a:rPr lang="en-GB" i="0" dirty="0"/>
              <a:t>Image right: Wood mouse (field mouse) </a:t>
            </a:r>
            <a:r>
              <a:rPr lang="en-GB" i="1" dirty="0" err="1"/>
              <a:t>Apodemus</a:t>
            </a:r>
            <a:r>
              <a:rPr lang="en-GB" i="1" dirty="0"/>
              <a:t> </a:t>
            </a:r>
            <a:r>
              <a:rPr lang="en-GB" i="1" dirty="0" err="1"/>
              <a:t>sylvaticus</a:t>
            </a:r>
            <a:endParaRPr lang="en-GB" dirty="0"/>
          </a:p>
        </p:txBody>
      </p:sp>
      <p:sp>
        <p:nvSpPr>
          <p:cNvPr id="4" name="Slide Number Placeholder 3"/>
          <p:cNvSpPr>
            <a:spLocks noGrp="1"/>
          </p:cNvSpPr>
          <p:nvPr>
            <p:ph type="sldNum" sz="quarter" idx="10"/>
          </p:nvPr>
        </p:nvSpPr>
        <p:spPr/>
        <p:txBody>
          <a:bodyPr/>
          <a:lstStyle/>
          <a:p>
            <a:fld id="{338F51ED-E160-4B25-8BD3-A6F48402B4BA}" type="slidenum">
              <a:rPr lang="en-GB" smtClean="0"/>
              <a:t>22</a:t>
            </a:fld>
            <a:endParaRPr lang="en-GB" dirty="0"/>
          </a:p>
        </p:txBody>
      </p:sp>
    </p:spTree>
    <p:extLst>
      <p:ext uri="{BB962C8B-B14F-4D97-AF65-F5344CB8AC3E}">
        <p14:creationId xmlns:p14="http://schemas.microsoft.com/office/powerpoint/2010/main" val="23052494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the differences between rat and mouse ‘takes’ of bait. Asking the students to explain this may be useful, as no doubt some will have the experience to describe this.</a:t>
            </a:r>
          </a:p>
          <a:p>
            <a:endParaRPr lang="en-GB" dirty="0"/>
          </a:p>
          <a:p>
            <a:r>
              <a:rPr lang="en-GB" dirty="0"/>
              <a:t>If </a:t>
            </a:r>
            <a:r>
              <a:rPr lang="en-GB" dirty="0" err="1"/>
              <a:t>Apodemus</a:t>
            </a:r>
            <a:r>
              <a:rPr lang="en-GB" dirty="0"/>
              <a:t> are identified indoors, mouse traps should be used rather than any bait.  This partly because it would be an illegal act, but also because </a:t>
            </a:r>
            <a:r>
              <a:rPr lang="en-GB" dirty="0" err="1"/>
              <a:t>Apodemus</a:t>
            </a:r>
            <a:r>
              <a:rPr lang="en-GB" dirty="0"/>
              <a:t> will not be indoors all the time and could become prey when foraging outdoors – contaminating the food chain if they have eaten baits.</a:t>
            </a:r>
          </a:p>
          <a:p>
            <a:endParaRPr lang="en-GB" dirty="0"/>
          </a:p>
          <a:p>
            <a:endParaRPr lang="en-GB" dirty="0"/>
          </a:p>
        </p:txBody>
      </p:sp>
      <p:sp>
        <p:nvSpPr>
          <p:cNvPr id="4" name="Slide Number Placeholder 3"/>
          <p:cNvSpPr>
            <a:spLocks noGrp="1"/>
          </p:cNvSpPr>
          <p:nvPr>
            <p:ph type="sldNum" sz="quarter" idx="10"/>
          </p:nvPr>
        </p:nvSpPr>
        <p:spPr/>
        <p:txBody>
          <a:bodyPr/>
          <a:lstStyle/>
          <a:p>
            <a:fld id="{338F51ED-E160-4B25-8BD3-A6F48402B4BA}" type="slidenum">
              <a:rPr lang="en-GB" smtClean="0"/>
              <a:t>23</a:t>
            </a:fld>
            <a:endParaRPr lang="en-GB" dirty="0"/>
          </a:p>
        </p:txBody>
      </p:sp>
    </p:spTree>
    <p:extLst>
      <p:ext uri="{BB962C8B-B14F-4D97-AF65-F5344CB8AC3E}">
        <p14:creationId xmlns:p14="http://schemas.microsoft.com/office/powerpoint/2010/main" val="10894035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Risk Hierarchy is a key concept in the CRRU Code of Best Practice and this is an opportunity to discuss this in some detail to remind the students of this.</a:t>
            </a:r>
          </a:p>
          <a:p>
            <a:endParaRPr lang="en-GB" dirty="0"/>
          </a:p>
          <a:p>
            <a:r>
              <a:rPr lang="en-GB" dirty="0"/>
              <a:t>It is likely that the non-toxic methods alone will not solve a rat problem, but their use, alongside a baiting programme in an ‘Integrated Pest Management’ system will help to reduce reliance on AVK baits</a:t>
            </a:r>
          </a:p>
        </p:txBody>
      </p:sp>
      <p:sp>
        <p:nvSpPr>
          <p:cNvPr id="4" name="Slide Number Placeholder 3"/>
          <p:cNvSpPr>
            <a:spLocks noGrp="1"/>
          </p:cNvSpPr>
          <p:nvPr>
            <p:ph type="sldNum" sz="quarter" idx="10"/>
          </p:nvPr>
        </p:nvSpPr>
        <p:spPr/>
        <p:txBody>
          <a:bodyPr/>
          <a:lstStyle/>
          <a:p>
            <a:fld id="{338F51ED-E160-4B25-8BD3-A6F48402B4BA}" type="slidenum">
              <a:rPr lang="en-GB" smtClean="0"/>
              <a:t>24</a:t>
            </a:fld>
            <a:endParaRPr lang="en-GB" dirty="0"/>
          </a:p>
        </p:txBody>
      </p:sp>
    </p:spTree>
    <p:extLst>
      <p:ext uri="{BB962C8B-B14F-4D97-AF65-F5344CB8AC3E}">
        <p14:creationId xmlns:p14="http://schemas.microsoft.com/office/powerpoint/2010/main" val="17308047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Alphachloralose</a:t>
            </a:r>
            <a:r>
              <a:rPr lang="en-GB" dirty="0"/>
              <a:t> is only approved for use indoors, against mice, so is no use against rats.</a:t>
            </a:r>
          </a:p>
          <a:p>
            <a:endParaRPr lang="en-GB" dirty="0"/>
          </a:p>
          <a:p>
            <a:r>
              <a:rPr lang="en-GB" dirty="0"/>
              <a:t>Phosphine gas can only be used in very specific situations, far away from buildings and water courses, by specially trained and certificated users, using specialist equipment.  In some circumstances, however,  it can be very useful.  The landowner may need to consider getting in a suitable specialist to carry out a fumigation, rather than use AVKs.</a:t>
            </a:r>
          </a:p>
          <a:p>
            <a:endParaRPr lang="en-GB" dirty="0"/>
          </a:p>
          <a:p>
            <a:r>
              <a:rPr lang="en-GB" dirty="0"/>
              <a:t>First generation AVKs can be used, very successfully, in many parts of the country.  They should only be dismissed if resistance to AVKs is suspected or better, confirmed, in the local rat population.</a:t>
            </a:r>
          </a:p>
          <a:p>
            <a:endParaRPr lang="en-GB" dirty="0"/>
          </a:p>
          <a:p>
            <a:r>
              <a:rPr lang="en-GB" dirty="0"/>
              <a:t>The presence of resistance can be checked for by following a simple on-line questionnaire here: </a:t>
            </a:r>
            <a:r>
              <a:rPr lang="en-GB" dirty="0">
                <a:hlinkClick r:id="rId3"/>
              </a:rPr>
              <a:t>http://www.rrac.info/</a:t>
            </a:r>
            <a:endParaRPr lang="en-GB" dirty="0"/>
          </a:p>
          <a:p>
            <a:endParaRPr lang="en-GB" dirty="0"/>
          </a:p>
          <a:p>
            <a:r>
              <a:rPr lang="en-GB" dirty="0"/>
              <a:t>Alternatively, samples of rat tails can be sent for DNA testing at Reading University.  Presenters should make themselves familiar with the procedures for sending samples.</a:t>
            </a:r>
          </a:p>
          <a:p>
            <a:endParaRPr lang="en-GB" dirty="0"/>
          </a:p>
          <a:p>
            <a:endParaRPr lang="en-GB" dirty="0"/>
          </a:p>
        </p:txBody>
      </p:sp>
      <p:sp>
        <p:nvSpPr>
          <p:cNvPr id="4" name="Slide Number Placeholder 3"/>
          <p:cNvSpPr>
            <a:spLocks noGrp="1"/>
          </p:cNvSpPr>
          <p:nvPr>
            <p:ph type="sldNum" sz="quarter" idx="10"/>
          </p:nvPr>
        </p:nvSpPr>
        <p:spPr/>
        <p:txBody>
          <a:bodyPr/>
          <a:lstStyle/>
          <a:p>
            <a:fld id="{338F51ED-E160-4B25-8BD3-A6F48402B4BA}" type="slidenum">
              <a:rPr lang="en-GB" smtClean="0"/>
              <a:t>26</a:t>
            </a:fld>
            <a:endParaRPr lang="en-GB" dirty="0"/>
          </a:p>
        </p:txBody>
      </p:sp>
    </p:spTree>
    <p:extLst>
      <p:ext uri="{BB962C8B-B14F-4D97-AF65-F5344CB8AC3E}">
        <p14:creationId xmlns:p14="http://schemas.microsoft.com/office/powerpoint/2010/main" val="2127130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 should be made here to the CRRU Guidance on Permanent baiting document and presenters should be familiar with its contents.</a:t>
            </a:r>
          </a:p>
          <a:p>
            <a:endParaRPr lang="en-GB" dirty="0"/>
          </a:p>
          <a:p>
            <a:r>
              <a:rPr lang="en-GB" dirty="0"/>
              <a:t>Virtually all rodenticide products are labelled with instructions that are incompatible with ‘permanent baiting’.</a:t>
            </a:r>
          </a:p>
          <a:p>
            <a:endParaRPr lang="en-GB" dirty="0"/>
          </a:p>
          <a:p>
            <a:r>
              <a:rPr lang="en-GB" dirty="0"/>
              <a:t>Some products are expected to make reference to permanent baiting, as an acceptable technique, in specific circumstances.  Presenters should confirm with suppliers which products these are, when they become available.</a:t>
            </a:r>
          </a:p>
        </p:txBody>
      </p:sp>
      <p:sp>
        <p:nvSpPr>
          <p:cNvPr id="4" name="Slide Number Placeholder 3"/>
          <p:cNvSpPr>
            <a:spLocks noGrp="1"/>
          </p:cNvSpPr>
          <p:nvPr>
            <p:ph type="sldNum" sz="quarter" idx="10"/>
          </p:nvPr>
        </p:nvSpPr>
        <p:spPr/>
        <p:txBody>
          <a:bodyPr/>
          <a:lstStyle/>
          <a:p>
            <a:fld id="{338F51ED-E160-4B25-8BD3-A6F48402B4BA}" type="slidenum">
              <a:rPr lang="en-GB" smtClean="0"/>
              <a:t>28</a:t>
            </a:fld>
            <a:endParaRPr lang="en-GB" dirty="0"/>
          </a:p>
        </p:txBody>
      </p:sp>
    </p:spTree>
    <p:extLst>
      <p:ext uri="{BB962C8B-B14F-4D97-AF65-F5344CB8AC3E}">
        <p14:creationId xmlns:p14="http://schemas.microsoft.com/office/powerpoint/2010/main" val="1535547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Course presenters should be familiar with how to conduct a standard Risk Assessments.  The ERA should follow a similar format:</a:t>
            </a:r>
          </a:p>
          <a:p>
            <a:endParaRPr lang="en-GB" dirty="0"/>
          </a:p>
          <a:p>
            <a:r>
              <a:rPr lang="en-GB" dirty="0"/>
              <a:t>Identify the HAZARDS</a:t>
            </a:r>
          </a:p>
          <a:p>
            <a:r>
              <a:rPr lang="en-GB" dirty="0"/>
              <a:t>Assess the RISKS </a:t>
            </a:r>
          </a:p>
          <a:p>
            <a:r>
              <a:rPr lang="en-GB" dirty="0"/>
              <a:t>Consider and implement CONTROL MEASURES to REDUCE these RISKS</a:t>
            </a:r>
          </a:p>
        </p:txBody>
      </p:sp>
      <p:sp>
        <p:nvSpPr>
          <p:cNvPr id="4" name="Slide Number Placeholder 3"/>
          <p:cNvSpPr>
            <a:spLocks noGrp="1"/>
          </p:cNvSpPr>
          <p:nvPr>
            <p:ph type="sldNum" sz="quarter" idx="10"/>
          </p:nvPr>
        </p:nvSpPr>
        <p:spPr/>
        <p:txBody>
          <a:bodyPr/>
          <a:lstStyle/>
          <a:p>
            <a:fld id="{338F51ED-E160-4B25-8BD3-A6F48402B4BA}" type="slidenum">
              <a:rPr lang="en-GB" smtClean="0"/>
              <a:t>3</a:t>
            </a:fld>
            <a:endParaRPr lang="en-GB" dirty="0"/>
          </a:p>
        </p:txBody>
      </p:sp>
    </p:spTree>
    <p:extLst>
      <p:ext uri="{BB962C8B-B14F-4D97-AF65-F5344CB8AC3E}">
        <p14:creationId xmlns:p14="http://schemas.microsoft.com/office/powerpoint/2010/main" val="14417546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Information on local situations can be found from Local Wildlife Trusts.  Refer to the ERA Guidance Notes for further information.</a:t>
            </a:r>
          </a:p>
        </p:txBody>
      </p:sp>
      <p:sp>
        <p:nvSpPr>
          <p:cNvPr id="4" name="Slide Number Placeholder 3"/>
          <p:cNvSpPr>
            <a:spLocks noGrp="1"/>
          </p:cNvSpPr>
          <p:nvPr>
            <p:ph type="sldNum" sz="quarter" idx="10"/>
          </p:nvPr>
        </p:nvSpPr>
        <p:spPr/>
        <p:txBody>
          <a:bodyPr/>
          <a:lstStyle/>
          <a:p>
            <a:fld id="{338F51ED-E160-4B25-8BD3-A6F48402B4BA}" type="slidenum">
              <a:rPr lang="en-GB" smtClean="0"/>
              <a:t>30</a:t>
            </a:fld>
            <a:endParaRPr lang="en-GB" dirty="0"/>
          </a:p>
        </p:txBody>
      </p:sp>
    </p:spTree>
    <p:extLst>
      <p:ext uri="{BB962C8B-B14F-4D97-AF65-F5344CB8AC3E}">
        <p14:creationId xmlns:p14="http://schemas.microsoft.com/office/powerpoint/2010/main" val="12558449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Rat carcass </a:t>
            </a:r>
            <a:r>
              <a:rPr lang="en-GB" i="1" dirty="0" err="1"/>
              <a:t>Rattus</a:t>
            </a:r>
            <a:r>
              <a:rPr lang="en-GB" i="1" dirty="0"/>
              <a:t> </a:t>
            </a:r>
            <a:r>
              <a:rPr lang="en-GB" i="1" dirty="0" err="1"/>
              <a:t>norvegicus</a:t>
            </a:r>
            <a:endParaRPr lang="en-GB" dirty="0"/>
          </a:p>
        </p:txBody>
      </p:sp>
      <p:sp>
        <p:nvSpPr>
          <p:cNvPr id="4" name="Slide Number Placeholder 3"/>
          <p:cNvSpPr>
            <a:spLocks noGrp="1"/>
          </p:cNvSpPr>
          <p:nvPr>
            <p:ph type="sldNum" sz="quarter" idx="10"/>
          </p:nvPr>
        </p:nvSpPr>
        <p:spPr/>
        <p:txBody>
          <a:bodyPr/>
          <a:lstStyle/>
          <a:p>
            <a:fld id="{338F51ED-E160-4B25-8BD3-A6F48402B4BA}" type="slidenum">
              <a:rPr lang="en-GB" smtClean="0"/>
              <a:t>35</a:t>
            </a:fld>
            <a:endParaRPr lang="en-GB" dirty="0"/>
          </a:p>
        </p:txBody>
      </p:sp>
    </p:spTree>
    <p:extLst>
      <p:ext uri="{BB962C8B-B14F-4D97-AF65-F5344CB8AC3E}">
        <p14:creationId xmlns:p14="http://schemas.microsoft.com/office/powerpoint/2010/main" val="1622533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Anticoaglant</a:t>
            </a:r>
            <a:r>
              <a:rPr lang="en-GB" dirty="0"/>
              <a:t> baits are also referred to as ‘Anti Vitamin K’ agents, due to their mode of action on the metabolism of Vitamin K – hence the abbreviation ‘AVK’</a:t>
            </a:r>
          </a:p>
          <a:p>
            <a:endParaRPr lang="en-GB" dirty="0"/>
          </a:p>
          <a:p>
            <a:r>
              <a:rPr lang="en-GB" dirty="0"/>
              <a:t>It is important to stress that the AVKs didn’t just fail the EU’s requirements, they failed spectacularly badly!  </a:t>
            </a:r>
          </a:p>
        </p:txBody>
      </p:sp>
      <p:sp>
        <p:nvSpPr>
          <p:cNvPr id="4" name="Slide Number Placeholder 3"/>
          <p:cNvSpPr>
            <a:spLocks noGrp="1"/>
          </p:cNvSpPr>
          <p:nvPr>
            <p:ph type="sldNum" sz="quarter" idx="10"/>
          </p:nvPr>
        </p:nvSpPr>
        <p:spPr/>
        <p:txBody>
          <a:bodyPr/>
          <a:lstStyle/>
          <a:p>
            <a:fld id="{338F51ED-E160-4B25-8BD3-A6F48402B4BA}" type="slidenum">
              <a:rPr lang="en-GB" smtClean="0"/>
              <a:t>4</a:t>
            </a:fld>
            <a:endParaRPr lang="en-GB" dirty="0"/>
          </a:p>
        </p:txBody>
      </p:sp>
    </p:spTree>
    <p:extLst>
      <p:ext uri="{BB962C8B-B14F-4D97-AF65-F5344CB8AC3E}">
        <p14:creationId xmlns:p14="http://schemas.microsoft.com/office/powerpoint/2010/main" val="506555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an opportunity to emphasise the fact that many small birds and animals can and will enter bait points, where many will eat bait if the opportunity arises.</a:t>
            </a:r>
          </a:p>
          <a:p>
            <a:endParaRPr lang="en-GB" dirty="0"/>
          </a:p>
          <a:p>
            <a:r>
              <a:rPr lang="en-GB" dirty="0"/>
              <a:t>It is an opportunity to discuss different formulations which may reduce the likelihood of non-targets eating the bait.  Loose bait is more likely to be taken than block baits, for instance.</a:t>
            </a:r>
          </a:p>
          <a:p>
            <a:endParaRPr lang="en-GB" dirty="0"/>
          </a:p>
          <a:p>
            <a:r>
              <a:rPr lang="en-GB" dirty="0"/>
              <a:t>Spillages into water may provide fish with food, though AVKs are highly insoluble.</a:t>
            </a:r>
          </a:p>
          <a:p>
            <a:endParaRPr lang="en-GB" dirty="0"/>
          </a:p>
          <a:p>
            <a:endParaRPr lang="en-GB" dirty="0"/>
          </a:p>
        </p:txBody>
      </p:sp>
      <p:sp>
        <p:nvSpPr>
          <p:cNvPr id="4" name="Slide Number Placeholder 3"/>
          <p:cNvSpPr>
            <a:spLocks noGrp="1"/>
          </p:cNvSpPr>
          <p:nvPr>
            <p:ph type="sldNum" sz="quarter" idx="10"/>
          </p:nvPr>
        </p:nvSpPr>
        <p:spPr/>
        <p:txBody>
          <a:bodyPr/>
          <a:lstStyle/>
          <a:p>
            <a:fld id="{338F51ED-E160-4B25-8BD3-A6F48402B4BA}" type="slidenum">
              <a:rPr lang="en-GB" smtClean="0"/>
              <a:t>6</a:t>
            </a:fld>
            <a:endParaRPr lang="en-GB" dirty="0"/>
          </a:p>
        </p:txBody>
      </p:sp>
    </p:spTree>
    <p:extLst>
      <p:ext uri="{BB962C8B-B14F-4D97-AF65-F5344CB8AC3E}">
        <p14:creationId xmlns:p14="http://schemas.microsoft.com/office/powerpoint/2010/main" val="3538944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opportunity to discuss this aspect in more detail.</a:t>
            </a:r>
          </a:p>
          <a:p>
            <a:endParaRPr lang="en-GB" dirty="0"/>
          </a:p>
          <a:p>
            <a:r>
              <a:rPr lang="en-GB" dirty="0"/>
              <a:t>As AVKs are so persistent in body tissues, they bioaccumulate in food chains.</a:t>
            </a:r>
          </a:p>
          <a:p>
            <a:endParaRPr lang="en-GB" dirty="0"/>
          </a:p>
          <a:p>
            <a:r>
              <a:rPr lang="en-GB" dirty="0"/>
              <a:t>Slugs, snails and insects can eat bait, so can contaminate unexpected predators, such as hedgehogs.</a:t>
            </a:r>
          </a:p>
          <a:p>
            <a:endParaRPr lang="en-GB" dirty="0"/>
          </a:p>
          <a:p>
            <a:r>
              <a:rPr lang="en-GB" dirty="0"/>
              <a:t>Small birds entering bait stations, can then be eaten by falcons.</a:t>
            </a:r>
          </a:p>
          <a:p>
            <a:endParaRPr lang="en-GB" dirty="0"/>
          </a:p>
          <a:p>
            <a:r>
              <a:rPr lang="en-GB" dirty="0"/>
              <a:t>Otters can eat contaminated fish.</a:t>
            </a:r>
          </a:p>
          <a:p>
            <a:endParaRPr lang="en-GB" dirty="0"/>
          </a:p>
          <a:p>
            <a:r>
              <a:rPr lang="en-GB" dirty="0"/>
              <a:t>Emphasise that virtually all wild animals can become contaminated with AVK residues.</a:t>
            </a:r>
          </a:p>
          <a:p>
            <a:endParaRPr lang="en-GB" dirty="0"/>
          </a:p>
          <a:p>
            <a:r>
              <a:rPr lang="en-GB" dirty="0"/>
              <a:t>Image left: Buzzard </a:t>
            </a:r>
            <a:r>
              <a:rPr lang="en-GB" i="1" dirty="0" err="1"/>
              <a:t>Buteo</a:t>
            </a:r>
            <a:r>
              <a:rPr lang="en-GB" i="1" dirty="0"/>
              <a:t> </a:t>
            </a:r>
            <a:r>
              <a:rPr lang="en-GB" i="1" dirty="0" err="1"/>
              <a:t>buteo</a:t>
            </a:r>
            <a:r>
              <a:rPr lang="en-GB" i="0" dirty="0"/>
              <a:t>. Image right: Red kite </a:t>
            </a:r>
            <a:r>
              <a:rPr lang="en-GB" i="1" dirty="0"/>
              <a:t>Milvus </a:t>
            </a:r>
            <a:r>
              <a:rPr lang="en-GB" i="1" dirty="0" err="1"/>
              <a:t>milvus</a:t>
            </a:r>
            <a:endParaRPr lang="en-GB" dirty="0"/>
          </a:p>
        </p:txBody>
      </p:sp>
      <p:sp>
        <p:nvSpPr>
          <p:cNvPr id="4" name="Slide Number Placeholder 3"/>
          <p:cNvSpPr>
            <a:spLocks noGrp="1"/>
          </p:cNvSpPr>
          <p:nvPr>
            <p:ph type="sldNum" sz="quarter" idx="10"/>
          </p:nvPr>
        </p:nvSpPr>
        <p:spPr/>
        <p:txBody>
          <a:bodyPr/>
          <a:lstStyle/>
          <a:p>
            <a:fld id="{338F51ED-E160-4B25-8BD3-A6F48402B4BA}" type="slidenum">
              <a:rPr lang="en-GB" smtClean="0"/>
              <a:t>7</a:t>
            </a:fld>
            <a:endParaRPr lang="en-GB" dirty="0"/>
          </a:p>
        </p:txBody>
      </p:sp>
    </p:spTree>
    <p:extLst>
      <p:ext uri="{BB962C8B-B14F-4D97-AF65-F5344CB8AC3E}">
        <p14:creationId xmlns:p14="http://schemas.microsoft.com/office/powerpoint/2010/main" val="3353342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lowest risk treatment would be a ‘one off’ indoor-only treatment for House Mice, in an urban situation.</a:t>
            </a:r>
          </a:p>
          <a:p>
            <a:endParaRPr lang="en-GB" dirty="0"/>
          </a:p>
          <a:p>
            <a:r>
              <a:rPr lang="en-GB" dirty="0"/>
              <a:t>The highest risk treatment would be an ‘open areas’ treatment for rats, in a rural setting – especially if it was a permanent baiting programme.</a:t>
            </a:r>
          </a:p>
          <a:p>
            <a:endParaRPr lang="en-GB" dirty="0"/>
          </a:p>
          <a:p>
            <a:r>
              <a:rPr lang="en-GB" dirty="0"/>
              <a:t>It might be useful to get the students to come to this conclusion themselves by asking relevant questions.</a:t>
            </a:r>
          </a:p>
        </p:txBody>
      </p:sp>
      <p:sp>
        <p:nvSpPr>
          <p:cNvPr id="4" name="Slide Number Placeholder 3"/>
          <p:cNvSpPr>
            <a:spLocks noGrp="1"/>
          </p:cNvSpPr>
          <p:nvPr>
            <p:ph type="sldNum" sz="quarter" idx="10"/>
          </p:nvPr>
        </p:nvSpPr>
        <p:spPr/>
        <p:txBody>
          <a:bodyPr/>
          <a:lstStyle/>
          <a:p>
            <a:fld id="{338F51ED-E160-4B25-8BD3-A6F48402B4BA}" type="slidenum">
              <a:rPr lang="en-GB" smtClean="0"/>
              <a:t>9</a:t>
            </a:fld>
            <a:endParaRPr lang="en-GB" dirty="0"/>
          </a:p>
        </p:txBody>
      </p:sp>
    </p:spTree>
    <p:extLst>
      <p:ext uri="{BB962C8B-B14F-4D97-AF65-F5344CB8AC3E}">
        <p14:creationId xmlns:p14="http://schemas.microsoft.com/office/powerpoint/2010/main" val="2930758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Details of the case can be found here:</a:t>
            </a:r>
          </a:p>
          <a:p>
            <a:r>
              <a:rPr lang="en-GB" dirty="0">
                <a:hlinkClick r:id="rId3"/>
              </a:rPr>
              <a:t>https://www.pestmagazine.co.uk/en/news/posts/2011/aug/rodent-services-east-anglia-fined-over-3-000-for-improper-rodenticide-use</a:t>
            </a:r>
            <a:endParaRPr lang="en-GB" dirty="0"/>
          </a:p>
          <a:p>
            <a:endParaRPr lang="en-GB" dirty="0"/>
          </a:p>
          <a:p>
            <a:r>
              <a:rPr lang="en-GB" dirty="0"/>
              <a:t>It is worth pointing out that ‘legal precedents’ are extremely important in British Law.</a:t>
            </a:r>
          </a:p>
          <a:p>
            <a:endParaRPr lang="en-GB" dirty="0"/>
          </a:p>
        </p:txBody>
      </p:sp>
      <p:sp>
        <p:nvSpPr>
          <p:cNvPr id="4" name="Slide Number Placeholder 3"/>
          <p:cNvSpPr>
            <a:spLocks noGrp="1"/>
          </p:cNvSpPr>
          <p:nvPr>
            <p:ph type="sldNum" sz="quarter" idx="10"/>
          </p:nvPr>
        </p:nvSpPr>
        <p:spPr/>
        <p:txBody>
          <a:bodyPr/>
          <a:lstStyle/>
          <a:p>
            <a:fld id="{338F51ED-E160-4B25-8BD3-A6F48402B4BA}" type="slidenum">
              <a:rPr lang="en-GB" smtClean="0"/>
              <a:t>11</a:t>
            </a:fld>
            <a:endParaRPr lang="en-GB" dirty="0"/>
          </a:p>
        </p:txBody>
      </p:sp>
    </p:spTree>
    <p:extLst>
      <p:ext uri="{BB962C8B-B14F-4D97-AF65-F5344CB8AC3E}">
        <p14:creationId xmlns:p14="http://schemas.microsoft.com/office/powerpoint/2010/main" val="462449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8F51ED-E160-4B25-8BD3-A6F48402B4BA}" type="slidenum">
              <a:rPr lang="en-GB" smtClean="0"/>
              <a:t>12</a:t>
            </a:fld>
            <a:endParaRPr lang="en-GB" dirty="0"/>
          </a:p>
        </p:txBody>
      </p:sp>
    </p:spTree>
    <p:extLst>
      <p:ext uri="{BB962C8B-B14F-4D97-AF65-F5344CB8AC3E}">
        <p14:creationId xmlns:p14="http://schemas.microsoft.com/office/powerpoint/2010/main" val="1153721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an opportunity to discuss the significance of Barn Owls as a ‘monitor species’, as they are the top of their food chain, whose principal prey are small ‘non-target’ rodents, like Field Mice and voles.</a:t>
            </a:r>
          </a:p>
          <a:p>
            <a:r>
              <a:rPr lang="en-GB" dirty="0"/>
              <a:t>Image: Barn owl </a:t>
            </a:r>
            <a:r>
              <a:rPr lang="en-GB" i="1" dirty="0" err="1"/>
              <a:t>Tyto</a:t>
            </a:r>
            <a:r>
              <a:rPr lang="en-GB" i="1" dirty="0"/>
              <a:t> alba </a:t>
            </a:r>
            <a:r>
              <a:rPr lang="en-GB" i="0" dirty="0"/>
              <a:t>with small rodent prey</a:t>
            </a:r>
            <a:endParaRPr lang="en-GB" dirty="0"/>
          </a:p>
          <a:p>
            <a:endParaRPr lang="en-GB" dirty="0"/>
          </a:p>
          <a:p>
            <a:r>
              <a:rPr lang="en-GB" dirty="0"/>
              <a:t>AVK residues have been rising steadily in Barn Owls for many years, so that over 80% were contaminated in 2015.  Few had sufficient AVK residues in them to cause death, but any residues indicate that AVKs are getting into the food chain.</a:t>
            </a:r>
          </a:p>
          <a:p>
            <a:endParaRPr lang="en-GB" dirty="0"/>
          </a:p>
          <a:p>
            <a:r>
              <a:rPr lang="en-GB" dirty="0"/>
              <a:t>Such high levels of contamination suggest gross misuse of AVK baits.</a:t>
            </a:r>
          </a:p>
          <a:p>
            <a:endParaRPr lang="en-GB" dirty="0"/>
          </a:p>
          <a:p>
            <a:r>
              <a:rPr lang="en-GB" dirty="0"/>
              <a:t>The HSE want to see ‘significant reductions’ in the proportion of Barn Owls showing AVK contamination.  This would be a key measure of the success of the Rodenticide Stewardship Regime.</a:t>
            </a:r>
          </a:p>
          <a:p>
            <a:endParaRPr lang="en-GB" dirty="0"/>
          </a:p>
          <a:p>
            <a:r>
              <a:rPr lang="en-GB" dirty="0"/>
              <a:t>CRRU are paying for up to 100 Barn Owl bodies per year to be analysed for these residues.</a:t>
            </a:r>
          </a:p>
        </p:txBody>
      </p:sp>
      <p:sp>
        <p:nvSpPr>
          <p:cNvPr id="4" name="Slide Number Placeholder 3"/>
          <p:cNvSpPr>
            <a:spLocks noGrp="1"/>
          </p:cNvSpPr>
          <p:nvPr>
            <p:ph type="sldNum" sz="quarter" idx="10"/>
          </p:nvPr>
        </p:nvSpPr>
        <p:spPr/>
        <p:txBody>
          <a:bodyPr/>
          <a:lstStyle/>
          <a:p>
            <a:fld id="{338F51ED-E160-4B25-8BD3-A6F48402B4BA}" type="slidenum">
              <a:rPr lang="en-GB" smtClean="0"/>
              <a:t>13</a:t>
            </a:fld>
            <a:endParaRPr lang="en-GB" dirty="0"/>
          </a:p>
        </p:txBody>
      </p:sp>
    </p:spTree>
    <p:extLst>
      <p:ext uri="{BB962C8B-B14F-4D97-AF65-F5344CB8AC3E}">
        <p14:creationId xmlns:p14="http://schemas.microsoft.com/office/powerpoint/2010/main" val="10117443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1066800"/>
            <a:ext cx="7772400" cy="2238375"/>
          </a:xfrm>
          <a:effectLst>
            <a:outerShdw dist="35921" dir="2700000" algn="ctr" rotWithShape="0">
              <a:schemeClr val="bg2"/>
            </a:outerShdw>
          </a:effectLst>
        </p:spPr>
        <p:txBody>
          <a:bodyPr/>
          <a:lstStyle>
            <a:lvl1pPr algn="ctr">
              <a:defRPr sz="3600">
                <a:solidFill>
                  <a:schemeClr val="tx2"/>
                </a:solidFill>
                <a:effectLst/>
              </a:defRPr>
            </a:lvl1pPr>
          </a:lstStyle>
          <a:p>
            <a:pPr lvl="0"/>
            <a:r>
              <a:rPr lang="en-GB" altLang="en-US" noProof="0"/>
              <a:t>Click to edit Master title style</a:t>
            </a:r>
          </a:p>
        </p:txBody>
      </p:sp>
      <p:sp>
        <p:nvSpPr>
          <p:cNvPr id="3075" name="Rectangle 3"/>
          <p:cNvSpPr>
            <a:spLocks noGrp="1" noChangeArrowheads="1"/>
          </p:cNvSpPr>
          <p:nvPr>
            <p:ph type="subTitle" idx="1"/>
          </p:nvPr>
        </p:nvSpPr>
        <p:spPr>
          <a:xfrm>
            <a:off x="1371600" y="3771900"/>
            <a:ext cx="6400800" cy="1752600"/>
          </a:xfrm>
        </p:spPr>
        <p:txBody>
          <a:bodyPr/>
          <a:lstStyle>
            <a:lvl1pPr marL="0" indent="0" algn="ctr">
              <a:buFont typeface="Wingdings 2" pitchFamily="18" charset="2"/>
              <a:buNone/>
              <a:defRPr/>
            </a:lvl1pPr>
          </a:lstStyle>
          <a:p>
            <a:pPr lvl="0"/>
            <a:r>
              <a:rPr lang="en-GB" altLang="en-US" noProof="0"/>
              <a:t>Click to edit Master subtitle style</a:t>
            </a:r>
          </a:p>
        </p:txBody>
      </p:sp>
    </p:spTree>
    <p:extLst>
      <p:ext uri="{BB962C8B-B14F-4D97-AF65-F5344CB8AC3E}">
        <p14:creationId xmlns:p14="http://schemas.microsoft.com/office/powerpoint/2010/main" val="771286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79417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6700" y="-71438"/>
            <a:ext cx="2103438" cy="61166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304800" y="-71438"/>
            <a:ext cx="6159500" cy="61166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2834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71438"/>
            <a:ext cx="7772400" cy="1143001"/>
          </a:xfrm>
        </p:spPr>
        <p:txBody>
          <a:bodyPr/>
          <a:lstStyle/>
          <a:p>
            <a:r>
              <a:rPr lang="en-US"/>
              <a:t>Click to edit Master title style</a:t>
            </a:r>
            <a:endParaRPr lang="en-GB"/>
          </a:p>
        </p:txBody>
      </p:sp>
      <p:sp>
        <p:nvSpPr>
          <p:cNvPr id="3" name="Content Placeholder 2"/>
          <p:cNvSpPr>
            <a:spLocks noGrp="1"/>
          </p:cNvSpPr>
          <p:nvPr>
            <p:ph sz="quarter" idx="1"/>
          </p:nvPr>
        </p:nvSpPr>
        <p:spPr>
          <a:xfrm>
            <a:off x="385763" y="1409700"/>
            <a:ext cx="4090987" cy="2241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385763" y="3803650"/>
            <a:ext cx="4090987" cy="2241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half" idx="3"/>
          </p:nvPr>
        </p:nvSpPr>
        <p:spPr>
          <a:xfrm>
            <a:off x="4629150" y="1409700"/>
            <a:ext cx="4090988" cy="463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57824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71438"/>
            <a:ext cx="7772400" cy="1143001"/>
          </a:xfrm>
        </p:spPr>
        <p:txBody>
          <a:bodyPr/>
          <a:lstStyle/>
          <a:p>
            <a:r>
              <a:rPr lang="en-US"/>
              <a:t>Click to edit Master title style</a:t>
            </a:r>
            <a:endParaRPr lang="en-GB"/>
          </a:p>
        </p:txBody>
      </p:sp>
      <p:sp>
        <p:nvSpPr>
          <p:cNvPr id="3" name="Content Placeholder 2"/>
          <p:cNvSpPr>
            <a:spLocks noGrp="1"/>
          </p:cNvSpPr>
          <p:nvPr>
            <p:ph sz="half" idx="1"/>
          </p:nvPr>
        </p:nvSpPr>
        <p:spPr>
          <a:xfrm>
            <a:off x="385763" y="1409700"/>
            <a:ext cx="4090987" cy="463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629150" y="1409700"/>
            <a:ext cx="4090988" cy="463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42944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83662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47960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85763" y="1409700"/>
            <a:ext cx="4090987" cy="4635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409700"/>
            <a:ext cx="4090988" cy="4635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72087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29449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552173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1310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22947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82432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71438"/>
            <a:ext cx="77724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385763" y="1409700"/>
            <a:ext cx="8334375" cy="463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endParaRPr lang="en-GB" altLang="en-US"/>
          </a:p>
          <a:p>
            <a:pPr lvl="1"/>
            <a:endParaRPr lang="en-GB" altLang="en-US"/>
          </a:p>
          <a:p>
            <a:pPr lvl="1"/>
            <a:endParaRPr lang="en-GB" altLang="en-US"/>
          </a:p>
          <a:p>
            <a:pPr lvl="1"/>
            <a:endParaRPr lang="en-GB" altLang="en-US"/>
          </a:p>
        </p:txBody>
      </p:sp>
    </p:spTree>
    <p:extLst>
      <p:ext uri="{BB962C8B-B14F-4D97-AF65-F5344CB8AC3E}">
        <p14:creationId xmlns:p14="http://schemas.microsoft.com/office/powerpoint/2010/main" val="1674599515"/>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l" rtl="0" eaLnBrk="0" fontAlgn="base" hangingPunct="0">
        <a:spcBef>
          <a:spcPct val="0"/>
        </a:spcBef>
        <a:spcAft>
          <a:spcPct val="0"/>
        </a:spcAft>
        <a:defRPr sz="3200" b="1">
          <a:solidFill>
            <a:schemeClr val="tx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3200" b="1">
          <a:solidFill>
            <a:schemeClr val="tx1"/>
          </a:solidFill>
          <a:effectLst>
            <a:outerShdw blurRad="38100" dist="38100" dir="2700000" algn="tl">
              <a:srgbClr val="000000"/>
            </a:outerShdw>
          </a:effectLst>
          <a:latin typeface="Arial" charset="0"/>
        </a:defRPr>
      </a:lvl2pPr>
      <a:lvl3pPr algn="l" rtl="0" eaLnBrk="0" fontAlgn="base" hangingPunct="0">
        <a:spcBef>
          <a:spcPct val="0"/>
        </a:spcBef>
        <a:spcAft>
          <a:spcPct val="0"/>
        </a:spcAft>
        <a:defRPr sz="3200" b="1">
          <a:solidFill>
            <a:schemeClr val="tx1"/>
          </a:solidFill>
          <a:effectLst>
            <a:outerShdw blurRad="38100" dist="38100" dir="2700000" algn="tl">
              <a:srgbClr val="000000"/>
            </a:outerShdw>
          </a:effectLst>
          <a:latin typeface="Arial" charset="0"/>
        </a:defRPr>
      </a:lvl3pPr>
      <a:lvl4pPr algn="l" rtl="0" eaLnBrk="0" fontAlgn="base" hangingPunct="0">
        <a:spcBef>
          <a:spcPct val="0"/>
        </a:spcBef>
        <a:spcAft>
          <a:spcPct val="0"/>
        </a:spcAft>
        <a:defRPr sz="3200" b="1">
          <a:solidFill>
            <a:schemeClr val="tx1"/>
          </a:solidFill>
          <a:effectLst>
            <a:outerShdw blurRad="38100" dist="38100" dir="2700000" algn="tl">
              <a:srgbClr val="000000"/>
            </a:outerShdw>
          </a:effectLst>
          <a:latin typeface="Arial" charset="0"/>
        </a:defRPr>
      </a:lvl4pPr>
      <a:lvl5pPr algn="l" rtl="0" eaLnBrk="0" fontAlgn="base" hangingPunct="0">
        <a:spcBef>
          <a:spcPct val="0"/>
        </a:spcBef>
        <a:spcAft>
          <a:spcPct val="0"/>
        </a:spcAft>
        <a:defRPr sz="3200" b="1">
          <a:solidFill>
            <a:schemeClr val="tx1"/>
          </a:solidFill>
          <a:effectLst>
            <a:outerShdw blurRad="38100" dist="38100" dir="2700000" algn="tl">
              <a:srgbClr val="000000"/>
            </a:outerShdw>
          </a:effectLst>
          <a:latin typeface="Arial" charset="0"/>
        </a:defRPr>
      </a:lvl5pPr>
      <a:lvl6pPr marL="457200" algn="l" rtl="0" fontAlgn="base">
        <a:spcBef>
          <a:spcPct val="0"/>
        </a:spcBef>
        <a:spcAft>
          <a:spcPct val="0"/>
        </a:spcAft>
        <a:defRPr sz="3200" b="1">
          <a:solidFill>
            <a:schemeClr val="tx1"/>
          </a:solidFill>
          <a:effectLst>
            <a:outerShdw blurRad="38100" dist="38100" dir="2700000" algn="tl">
              <a:srgbClr val="000000"/>
            </a:outerShdw>
          </a:effectLst>
          <a:latin typeface="Arial" charset="0"/>
        </a:defRPr>
      </a:lvl6pPr>
      <a:lvl7pPr marL="914400" algn="l" rtl="0" fontAlgn="base">
        <a:spcBef>
          <a:spcPct val="0"/>
        </a:spcBef>
        <a:spcAft>
          <a:spcPct val="0"/>
        </a:spcAft>
        <a:defRPr sz="3200" b="1">
          <a:solidFill>
            <a:schemeClr val="tx1"/>
          </a:solidFill>
          <a:effectLst>
            <a:outerShdw blurRad="38100" dist="38100" dir="2700000" algn="tl">
              <a:srgbClr val="000000"/>
            </a:outerShdw>
          </a:effectLst>
          <a:latin typeface="Arial" charset="0"/>
        </a:defRPr>
      </a:lvl7pPr>
      <a:lvl8pPr marL="1371600" algn="l" rtl="0" fontAlgn="base">
        <a:spcBef>
          <a:spcPct val="0"/>
        </a:spcBef>
        <a:spcAft>
          <a:spcPct val="0"/>
        </a:spcAft>
        <a:defRPr sz="3200" b="1">
          <a:solidFill>
            <a:schemeClr val="tx1"/>
          </a:solidFill>
          <a:effectLst>
            <a:outerShdw blurRad="38100" dist="38100" dir="2700000" algn="tl">
              <a:srgbClr val="000000"/>
            </a:outerShdw>
          </a:effectLst>
          <a:latin typeface="Arial" charset="0"/>
        </a:defRPr>
      </a:lvl8pPr>
      <a:lvl9pPr marL="1828800" algn="l" rtl="0" fontAlgn="base">
        <a:spcBef>
          <a:spcPct val="0"/>
        </a:spcBef>
        <a:spcAft>
          <a:spcPct val="0"/>
        </a:spcAft>
        <a:defRPr sz="3200" b="1">
          <a:solidFill>
            <a:schemeClr val="tx1"/>
          </a:solidFill>
          <a:effectLst>
            <a:outerShdw blurRad="38100" dist="38100" dir="2700000" algn="tl">
              <a:srgbClr val="000000"/>
            </a:outerShdw>
          </a:effectLst>
          <a:latin typeface="Arial" charset="0"/>
        </a:defRPr>
      </a:lvl9pPr>
    </p:titleStyle>
    <p:bodyStyle>
      <a:lvl1pPr marL="476250" indent="-476250" algn="l" rtl="0" eaLnBrk="0" fontAlgn="base" hangingPunct="0">
        <a:spcBef>
          <a:spcPct val="0"/>
        </a:spcBef>
        <a:spcAft>
          <a:spcPct val="50000"/>
        </a:spcAft>
        <a:buClr>
          <a:schemeClr val="tx2"/>
        </a:buClr>
        <a:buSzPct val="85000"/>
        <a:buFont typeface="Wingdings 2" pitchFamily="18" charset="2"/>
        <a:buChar char="¢"/>
        <a:defRPr sz="2800" b="1">
          <a:solidFill>
            <a:schemeClr val="tx1"/>
          </a:solidFill>
          <a:latin typeface="+mn-lt"/>
          <a:ea typeface="+mn-ea"/>
          <a:cs typeface="+mn-cs"/>
        </a:defRPr>
      </a:lvl1pPr>
      <a:lvl2pPr marL="952500" indent="-285750" algn="l" rtl="0" eaLnBrk="0" fontAlgn="base" hangingPunct="0">
        <a:spcBef>
          <a:spcPct val="0"/>
        </a:spcBef>
        <a:spcAft>
          <a:spcPct val="50000"/>
        </a:spcAft>
        <a:buChar char="–"/>
        <a:defRPr sz="2800" b="1">
          <a:solidFill>
            <a:schemeClr val="tx1"/>
          </a:solidFill>
          <a:latin typeface="+mn-lt"/>
        </a:defRPr>
      </a:lvl2pPr>
      <a:lvl3pPr marL="1371600" indent="-228600" algn="l" rtl="0" eaLnBrk="0" fontAlgn="base" hangingPunct="0">
        <a:spcBef>
          <a:spcPct val="20000"/>
        </a:spcBef>
        <a:spcAft>
          <a:spcPct val="0"/>
        </a:spcAft>
        <a:buChar char="•"/>
        <a:defRPr sz="2400">
          <a:solidFill>
            <a:schemeClr val="tx1"/>
          </a:solidFill>
          <a:latin typeface="+mn-lt"/>
        </a:defRPr>
      </a:lvl3pPr>
      <a:lvl4pPr marL="1790700" indent="-228600" algn="l" rtl="0" eaLnBrk="0" fontAlgn="base" hangingPunct="0">
        <a:spcBef>
          <a:spcPct val="20000"/>
        </a:spcBef>
        <a:spcAft>
          <a:spcPct val="0"/>
        </a:spcAft>
        <a:buChar char="–"/>
        <a:defRPr sz="2000">
          <a:solidFill>
            <a:schemeClr val="tx1"/>
          </a:solidFill>
          <a:latin typeface="+mn-lt"/>
        </a:defRPr>
      </a:lvl4pPr>
      <a:lvl5pPr marL="2209800" indent="-228600" algn="l" rtl="0" eaLnBrk="0" fontAlgn="base" hangingPunct="0">
        <a:spcBef>
          <a:spcPct val="20000"/>
        </a:spcBef>
        <a:spcAft>
          <a:spcPct val="0"/>
        </a:spcAft>
        <a:buChar char="»"/>
        <a:defRPr sz="2000">
          <a:solidFill>
            <a:schemeClr val="tx1"/>
          </a:solidFill>
          <a:latin typeface="+mn-lt"/>
        </a:defRPr>
      </a:lvl5pPr>
      <a:lvl6pPr marL="2667000" indent="-228600" algn="l" rtl="0" fontAlgn="base">
        <a:spcBef>
          <a:spcPct val="20000"/>
        </a:spcBef>
        <a:spcAft>
          <a:spcPct val="0"/>
        </a:spcAft>
        <a:buChar char="»"/>
        <a:defRPr sz="2000">
          <a:solidFill>
            <a:schemeClr val="tx1"/>
          </a:solidFill>
          <a:latin typeface="+mn-lt"/>
        </a:defRPr>
      </a:lvl6pPr>
      <a:lvl7pPr marL="3124200" indent="-228600" algn="l" rtl="0" fontAlgn="base">
        <a:spcBef>
          <a:spcPct val="20000"/>
        </a:spcBef>
        <a:spcAft>
          <a:spcPct val="0"/>
        </a:spcAft>
        <a:buChar char="»"/>
        <a:defRPr sz="2000">
          <a:solidFill>
            <a:schemeClr val="tx1"/>
          </a:solidFill>
          <a:latin typeface="+mn-lt"/>
        </a:defRPr>
      </a:lvl7pPr>
      <a:lvl8pPr marL="3581400" indent="-228600" algn="l" rtl="0" fontAlgn="base">
        <a:spcBef>
          <a:spcPct val="20000"/>
        </a:spcBef>
        <a:spcAft>
          <a:spcPct val="0"/>
        </a:spcAft>
        <a:buChar char="»"/>
        <a:defRPr sz="2000">
          <a:solidFill>
            <a:schemeClr val="tx1"/>
          </a:solidFill>
          <a:latin typeface="+mn-lt"/>
        </a:defRPr>
      </a:lvl8pPr>
      <a:lvl9pPr marL="40386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www.thinkwildlife.org/download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71438"/>
            <a:ext cx="8415338" cy="1143001"/>
          </a:xfrm>
        </p:spPr>
        <p:txBody>
          <a:bodyPr/>
          <a:lstStyle/>
          <a:p>
            <a:pPr algn="ctr" eaLnBrk="1" hangingPunct="1">
              <a:defRPr/>
            </a:pPr>
            <a:r>
              <a:rPr lang="en-GB" dirty="0"/>
              <a:t>Environmental Risk Assessments</a:t>
            </a:r>
          </a:p>
        </p:txBody>
      </p:sp>
      <p:sp>
        <p:nvSpPr>
          <p:cNvPr id="3" name="Content Placeholder 2">
            <a:extLst>
              <a:ext uri="{FF2B5EF4-FFF2-40B4-BE49-F238E27FC236}">
                <a16:creationId xmlns:a16="http://schemas.microsoft.com/office/drawing/2014/main" id="{142BC5C4-89C0-4C38-84BA-28794F779452}"/>
              </a:ext>
            </a:extLst>
          </p:cNvPr>
          <p:cNvSpPr>
            <a:spLocks noGrp="1"/>
          </p:cNvSpPr>
          <p:nvPr>
            <p:ph idx="1"/>
          </p:nvPr>
        </p:nvSpPr>
        <p:spPr>
          <a:xfrm>
            <a:off x="385763" y="4316706"/>
            <a:ext cx="8415338" cy="1548614"/>
          </a:xfrm>
        </p:spPr>
        <p:txBody>
          <a:bodyPr/>
          <a:lstStyle/>
          <a:p>
            <a:pPr marL="0" indent="0" algn="ctr">
              <a:buNone/>
            </a:pPr>
            <a:r>
              <a:rPr lang="en-GB" dirty="0"/>
              <a:t>CRRU UK </a:t>
            </a:r>
          </a:p>
          <a:p>
            <a:pPr marL="0" indent="0" algn="ctr">
              <a:buNone/>
            </a:pPr>
            <a:r>
              <a:rPr lang="en-GB" dirty="0"/>
              <a:t>A training resource for:</a:t>
            </a:r>
          </a:p>
          <a:p>
            <a:pPr marL="0" indent="0" algn="ctr">
              <a:buNone/>
            </a:pPr>
            <a:r>
              <a:rPr lang="en-GB" dirty="0"/>
              <a:t> Continuing Professional Development </a:t>
            </a:r>
          </a:p>
        </p:txBody>
      </p:sp>
      <p:pic>
        <p:nvPicPr>
          <p:cNvPr id="4" name="Picture 3">
            <a:extLst>
              <a:ext uri="{FF2B5EF4-FFF2-40B4-BE49-F238E27FC236}">
                <a16:creationId xmlns:a16="http://schemas.microsoft.com/office/drawing/2014/main" id="{418716D9-7B91-4CFB-BFE4-E0BB451753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3061" y="1178004"/>
            <a:ext cx="2048959" cy="3073739"/>
          </a:xfrm>
          <a:prstGeom prst="rect">
            <a:avLst/>
          </a:prstGeom>
        </p:spPr>
      </p:pic>
      <p:pic>
        <p:nvPicPr>
          <p:cNvPr id="8" name="Picture 7">
            <a:extLst>
              <a:ext uri="{FF2B5EF4-FFF2-40B4-BE49-F238E27FC236}">
                <a16:creationId xmlns:a16="http://schemas.microsoft.com/office/drawing/2014/main" id="{A89394E0-F656-4FFD-812C-CE16729337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9808" y="1178004"/>
            <a:ext cx="2049416" cy="3073739"/>
          </a:xfrm>
          <a:prstGeom prst="rect">
            <a:avLst/>
          </a:prstGeom>
        </p:spPr>
      </p:pic>
      <p:sp>
        <p:nvSpPr>
          <p:cNvPr id="2" name="Rectangle 1">
            <a:extLst>
              <a:ext uri="{FF2B5EF4-FFF2-40B4-BE49-F238E27FC236}">
                <a16:creationId xmlns:a16="http://schemas.microsoft.com/office/drawing/2014/main" id="{F58AE276-2E20-4581-9130-9901C68ED85D}"/>
              </a:ext>
            </a:extLst>
          </p:cNvPr>
          <p:cNvSpPr/>
          <p:nvPr/>
        </p:nvSpPr>
        <p:spPr>
          <a:xfrm>
            <a:off x="34774" y="6065193"/>
            <a:ext cx="9144000" cy="577081"/>
          </a:xfrm>
          <a:prstGeom prst="rect">
            <a:avLst/>
          </a:prstGeom>
        </p:spPr>
        <p:txBody>
          <a:bodyPr wrap="square">
            <a:spAutoFit/>
          </a:bodyPr>
          <a:lstStyle/>
          <a:p>
            <a:r>
              <a:rPr lang="en-GB" sz="1050" dirty="0"/>
              <a:t>© Copyright 2018</a:t>
            </a:r>
          </a:p>
          <a:p>
            <a:r>
              <a:rPr lang="en-GB" sz="1050" dirty="0"/>
              <a:t>This presentation may be used free of charge in any format or medium provided that it is reproduced accurately and not used </a:t>
            </a:r>
          </a:p>
          <a:p>
            <a:r>
              <a:rPr lang="en-GB" sz="1050" dirty="0"/>
              <a:t>in a misleading context. The material must be acknowledged as CRRU UK copyright and the title of the document specified.</a:t>
            </a:r>
          </a:p>
        </p:txBody>
      </p:sp>
    </p:spTree>
    <p:extLst>
      <p:ext uri="{BB962C8B-B14F-4D97-AF65-F5344CB8AC3E}">
        <p14:creationId xmlns:p14="http://schemas.microsoft.com/office/powerpoint/2010/main" val="1130650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307CD-D9B1-44E3-AA1A-5301096DBC97}"/>
              </a:ext>
            </a:extLst>
          </p:cNvPr>
          <p:cNvSpPr>
            <a:spLocks noGrp="1"/>
          </p:cNvSpPr>
          <p:nvPr>
            <p:ph type="title"/>
          </p:nvPr>
        </p:nvSpPr>
        <p:spPr/>
        <p:txBody>
          <a:bodyPr/>
          <a:lstStyle/>
          <a:p>
            <a:r>
              <a:rPr lang="en-GB" sz="4000" dirty="0"/>
              <a:t>Why Bother?</a:t>
            </a:r>
          </a:p>
        </p:txBody>
      </p:sp>
      <p:sp>
        <p:nvSpPr>
          <p:cNvPr id="3" name="Content Placeholder 2">
            <a:extLst>
              <a:ext uri="{FF2B5EF4-FFF2-40B4-BE49-F238E27FC236}">
                <a16:creationId xmlns:a16="http://schemas.microsoft.com/office/drawing/2014/main" id="{8875951B-6856-4ADE-9744-64A74CE73B25}"/>
              </a:ext>
            </a:extLst>
          </p:cNvPr>
          <p:cNvSpPr>
            <a:spLocks noGrp="1"/>
          </p:cNvSpPr>
          <p:nvPr>
            <p:ph idx="1"/>
          </p:nvPr>
        </p:nvSpPr>
        <p:spPr/>
        <p:txBody>
          <a:bodyPr/>
          <a:lstStyle/>
          <a:p>
            <a:r>
              <a:rPr lang="en-GB" b="0" dirty="0"/>
              <a:t>hopefully, you do not want to endanger any wild animal on your property / client’s property</a:t>
            </a:r>
          </a:p>
          <a:p>
            <a:r>
              <a:rPr lang="en-GB" b="0" dirty="0"/>
              <a:t>we were all doing this unwittingly for many years</a:t>
            </a:r>
          </a:p>
          <a:p>
            <a:r>
              <a:rPr lang="en-GB" i="1" dirty="0">
                <a:solidFill>
                  <a:schemeClr val="tx2"/>
                </a:solidFill>
              </a:rPr>
              <a:t>now we know better</a:t>
            </a:r>
          </a:p>
          <a:p>
            <a:r>
              <a:rPr lang="en-GB" b="0" dirty="0"/>
              <a:t>we need to show the Authorities that we can use AVK rodenticides properly – otherwise we could lose them</a:t>
            </a:r>
          </a:p>
          <a:p>
            <a:r>
              <a:rPr lang="en-GB" b="0" dirty="0"/>
              <a:t>producing ERAs is one way of demonstrating this</a:t>
            </a:r>
          </a:p>
        </p:txBody>
      </p:sp>
    </p:spTree>
    <p:extLst>
      <p:ext uri="{BB962C8B-B14F-4D97-AF65-F5344CB8AC3E}">
        <p14:creationId xmlns:p14="http://schemas.microsoft.com/office/powerpoint/2010/main" val="1344875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264BD-8ECE-418C-AE41-2FA82C1D6286}"/>
              </a:ext>
            </a:extLst>
          </p:cNvPr>
          <p:cNvSpPr>
            <a:spLocks noGrp="1"/>
          </p:cNvSpPr>
          <p:nvPr>
            <p:ph type="title"/>
          </p:nvPr>
        </p:nvSpPr>
        <p:spPr/>
        <p:txBody>
          <a:bodyPr/>
          <a:lstStyle/>
          <a:p>
            <a:r>
              <a:rPr lang="en-GB" sz="4000" dirty="0"/>
              <a:t>Why Bother?</a:t>
            </a:r>
          </a:p>
        </p:txBody>
      </p:sp>
      <p:sp>
        <p:nvSpPr>
          <p:cNvPr id="3" name="Content Placeholder 2">
            <a:extLst>
              <a:ext uri="{FF2B5EF4-FFF2-40B4-BE49-F238E27FC236}">
                <a16:creationId xmlns:a16="http://schemas.microsoft.com/office/drawing/2014/main" id="{5E5F4D39-E441-4294-AC92-0A96CAAC311D}"/>
              </a:ext>
            </a:extLst>
          </p:cNvPr>
          <p:cNvSpPr>
            <a:spLocks noGrp="1"/>
          </p:cNvSpPr>
          <p:nvPr>
            <p:ph idx="1"/>
          </p:nvPr>
        </p:nvSpPr>
        <p:spPr/>
        <p:txBody>
          <a:bodyPr/>
          <a:lstStyle/>
          <a:p>
            <a:r>
              <a:rPr lang="en-GB" b="0" dirty="0"/>
              <a:t>a pest controller was successfully prosecuted following a </a:t>
            </a:r>
            <a:r>
              <a:rPr lang="en-GB" dirty="0">
                <a:solidFill>
                  <a:schemeClr val="tx2"/>
                </a:solidFill>
              </a:rPr>
              <a:t>Wildlife Incident Investigation</a:t>
            </a:r>
            <a:r>
              <a:rPr lang="en-GB" b="0" dirty="0"/>
              <a:t>, triggered by a dead fox with AVK residues in it</a:t>
            </a:r>
          </a:p>
          <a:p>
            <a:r>
              <a:rPr lang="en-GB" b="0" dirty="0"/>
              <a:t>they faced several charges relating to the improper use of AVK baits</a:t>
            </a:r>
          </a:p>
          <a:p>
            <a:r>
              <a:rPr lang="en-GB" b="0" dirty="0"/>
              <a:t>one charge was </a:t>
            </a:r>
            <a:r>
              <a:rPr lang="en-GB" i="1" dirty="0">
                <a:solidFill>
                  <a:srgbClr val="FF0000"/>
                </a:solidFill>
              </a:rPr>
              <a:t>“failing to produce an Environmental Risk Assessment”</a:t>
            </a:r>
          </a:p>
          <a:p>
            <a:r>
              <a:rPr lang="en-GB" b="0" dirty="0"/>
              <a:t>this was in 2011</a:t>
            </a:r>
          </a:p>
          <a:p>
            <a:r>
              <a:rPr lang="en-GB" i="1" dirty="0">
                <a:solidFill>
                  <a:schemeClr val="tx2"/>
                </a:solidFill>
              </a:rPr>
              <a:t>a legal precedent has been set</a:t>
            </a:r>
            <a:endParaRPr lang="en-GB" dirty="0">
              <a:solidFill>
                <a:schemeClr val="tx2"/>
              </a:solidFill>
            </a:endParaRPr>
          </a:p>
        </p:txBody>
      </p:sp>
    </p:spTree>
    <p:extLst>
      <p:ext uri="{BB962C8B-B14F-4D97-AF65-F5344CB8AC3E}">
        <p14:creationId xmlns:p14="http://schemas.microsoft.com/office/powerpoint/2010/main" val="4090197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2D200-D8DA-4B19-AE42-B59BCF865E89}"/>
              </a:ext>
            </a:extLst>
          </p:cNvPr>
          <p:cNvSpPr>
            <a:spLocks noGrp="1"/>
          </p:cNvSpPr>
          <p:nvPr>
            <p:ph type="title"/>
          </p:nvPr>
        </p:nvSpPr>
        <p:spPr/>
        <p:txBody>
          <a:bodyPr/>
          <a:lstStyle/>
          <a:p>
            <a:r>
              <a:rPr lang="en-GB" sz="4000" dirty="0"/>
              <a:t>Why Bother?</a:t>
            </a:r>
          </a:p>
        </p:txBody>
      </p:sp>
      <p:sp>
        <p:nvSpPr>
          <p:cNvPr id="3" name="Content Placeholder 2">
            <a:extLst>
              <a:ext uri="{FF2B5EF4-FFF2-40B4-BE49-F238E27FC236}">
                <a16:creationId xmlns:a16="http://schemas.microsoft.com/office/drawing/2014/main" id="{AAFB851C-126D-478B-8952-D153DB05A5CA}"/>
              </a:ext>
            </a:extLst>
          </p:cNvPr>
          <p:cNvSpPr>
            <a:spLocks noGrp="1"/>
          </p:cNvSpPr>
          <p:nvPr>
            <p:ph idx="1"/>
          </p:nvPr>
        </p:nvSpPr>
        <p:spPr/>
        <p:txBody>
          <a:bodyPr/>
          <a:lstStyle/>
          <a:p>
            <a:r>
              <a:rPr lang="en-GB" b="0" dirty="0"/>
              <a:t>a bird or animal could die on any premises, at any time, with AVK residues in them</a:t>
            </a:r>
          </a:p>
          <a:p>
            <a:r>
              <a:rPr lang="en-GB" b="0" dirty="0"/>
              <a:t>this could trigger a </a:t>
            </a:r>
            <a:r>
              <a:rPr lang="en-GB" dirty="0">
                <a:solidFill>
                  <a:schemeClr val="tx2"/>
                </a:solidFill>
              </a:rPr>
              <a:t>WILDLIFE INCIDENT INVESTIGATION</a:t>
            </a:r>
            <a:r>
              <a:rPr lang="en-GB" b="0" dirty="0"/>
              <a:t>, perhaps on a site for which you are responsible…</a:t>
            </a:r>
          </a:p>
          <a:p>
            <a:r>
              <a:rPr lang="en-GB" b="0" dirty="0"/>
              <a:t>an </a:t>
            </a:r>
            <a:r>
              <a:rPr lang="en-GB" dirty="0"/>
              <a:t>ERA</a:t>
            </a:r>
            <a:r>
              <a:rPr lang="en-GB" b="0" dirty="0"/>
              <a:t> will help act as a </a:t>
            </a:r>
            <a:r>
              <a:rPr lang="en-GB" dirty="0">
                <a:solidFill>
                  <a:schemeClr val="tx2"/>
                </a:solidFill>
              </a:rPr>
              <a:t>DUE DILIGENCE DEFENCE</a:t>
            </a:r>
            <a:r>
              <a:rPr lang="en-GB" dirty="0"/>
              <a:t> </a:t>
            </a:r>
            <a:r>
              <a:rPr lang="en-GB" b="0" dirty="0"/>
              <a:t>should </a:t>
            </a:r>
            <a:r>
              <a:rPr lang="en-GB" b="0" u="sng" dirty="0"/>
              <a:t>you</a:t>
            </a:r>
            <a:r>
              <a:rPr lang="en-GB" b="0" dirty="0"/>
              <a:t> become the focus of such an investigation</a:t>
            </a:r>
          </a:p>
          <a:p>
            <a:r>
              <a:rPr lang="en-GB" b="0" dirty="0"/>
              <a:t>there are ongoing tests on ‘monitor species’ being carried out throughout the country</a:t>
            </a:r>
          </a:p>
          <a:p>
            <a:endParaRPr lang="en-GB" dirty="0"/>
          </a:p>
        </p:txBody>
      </p:sp>
    </p:spTree>
    <p:extLst>
      <p:ext uri="{BB962C8B-B14F-4D97-AF65-F5344CB8AC3E}">
        <p14:creationId xmlns:p14="http://schemas.microsoft.com/office/powerpoint/2010/main" val="2562391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A74BE-48FD-4D30-91AB-7ADC2AE886D0}"/>
              </a:ext>
            </a:extLst>
          </p:cNvPr>
          <p:cNvSpPr>
            <a:spLocks noGrp="1"/>
          </p:cNvSpPr>
          <p:nvPr>
            <p:ph type="title"/>
          </p:nvPr>
        </p:nvSpPr>
        <p:spPr/>
        <p:txBody>
          <a:bodyPr/>
          <a:lstStyle/>
          <a:p>
            <a:r>
              <a:rPr lang="en-GB" dirty="0"/>
              <a:t>Barn Owls</a:t>
            </a:r>
          </a:p>
        </p:txBody>
      </p:sp>
      <p:sp>
        <p:nvSpPr>
          <p:cNvPr id="3" name="Content Placeholder 2">
            <a:extLst>
              <a:ext uri="{FF2B5EF4-FFF2-40B4-BE49-F238E27FC236}">
                <a16:creationId xmlns:a16="http://schemas.microsoft.com/office/drawing/2014/main" id="{A66E29A9-B3F2-4F2A-9910-C1F6D6825991}"/>
              </a:ext>
            </a:extLst>
          </p:cNvPr>
          <p:cNvSpPr>
            <a:spLocks noGrp="1"/>
          </p:cNvSpPr>
          <p:nvPr>
            <p:ph idx="1"/>
          </p:nvPr>
        </p:nvSpPr>
        <p:spPr>
          <a:xfrm>
            <a:off x="385763" y="1409700"/>
            <a:ext cx="4024835" cy="4635500"/>
          </a:xfrm>
        </p:spPr>
        <p:txBody>
          <a:bodyPr/>
          <a:lstStyle/>
          <a:p>
            <a:r>
              <a:rPr lang="en-GB" sz="2000" b="0" dirty="0"/>
              <a:t>Barn Owls have been monitored for AVK residues for over 30 years</a:t>
            </a:r>
          </a:p>
          <a:p>
            <a:r>
              <a:rPr lang="en-GB" sz="2000" b="0" dirty="0"/>
              <a:t>the proportion that show such residues has been rising for many years, to very high levels</a:t>
            </a:r>
          </a:p>
          <a:p>
            <a:r>
              <a:rPr lang="en-GB" sz="2000" b="0" dirty="0"/>
              <a:t>this proportion must fall significantly if the Rodenticide Stewardship Regime is to be judged successful</a:t>
            </a:r>
          </a:p>
        </p:txBody>
      </p:sp>
      <p:pic>
        <p:nvPicPr>
          <p:cNvPr id="5" name="Picture 4">
            <a:extLst>
              <a:ext uri="{FF2B5EF4-FFF2-40B4-BE49-F238E27FC236}">
                <a16:creationId xmlns:a16="http://schemas.microsoft.com/office/drawing/2014/main" id="{F3D6BA11-3776-4C29-8C76-E7F69A4FCE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0598" y="1409700"/>
            <a:ext cx="4412836" cy="2937115"/>
          </a:xfrm>
          <a:prstGeom prst="rect">
            <a:avLst/>
          </a:prstGeom>
        </p:spPr>
      </p:pic>
    </p:spTree>
    <p:extLst>
      <p:ext uri="{BB962C8B-B14F-4D97-AF65-F5344CB8AC3E}">
        <p14:creationId xmlns:p14="http://schemas.microsoft.com/office/powerpoint/2010/main" val="1665963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D5CA5-3EFB-4250-BF6F-02D843BEF041}"/>
              </a:ext>
            </a:extLst>
          </p:cNvPr>
          <p:cNvSpPr>
            <a:spLocks noGrp="1"/>
          </p:cNvSpPr>
          <p:nvPr>
            <p:ph type="title"/>
          </p:nvPr>
        </p:nvSpPr>
        <p:spPr/>
        <p:txBody>
          <a:bodyPr/>
          <a:lstStyle/>
          <a:p>
            <a:r>
              <a:rPr lang="en-GB" sz="4000" dirty="0"/>
              <a:t>Why Bother?</a:t>
            </a:r>
          </a:p>
        </p:txBody>
      </p:sp>
      <p:sp>
        <p:nvSpPr>
          <p:cNvPr id="3" name="Content Placeholder 2">
            <a:extLst>
              <a:ext uri="{FF2B5EF4-FFF2-40B4-BE49-F238E27FC236}">
                <a16:creationId xmlns:a16="http://schemas.microsoft.com/office/drawing/2014/main" id="{B7CE7532-5D5D-4DE9-B69D-CB32371256D0}"/>
              </a:ext>
            </a:extLst>
          </p:cNvPr>
          <p:cNvSpPr>
            <a:spLocks noGrp="1"/>
          </p:cNvSpPr>
          <p:nvPr>
            <p:ph idx="1"/>
          </p:nvPr>
        </p:nvSpPr>
        <p:spPr/>
        <p:txBody>
          <a:bodyPr/>
          <a:lstStyle/>
          <a:p>
            <a:r>
              <a:rPr lang="en-GB" b="0" dirty="0"/>
              <a:t>the 2016 </a:t>
            </a:r>
            <a:r>
              <a:rPr lang="en-GB" b="0" dirty="0">
                <a:solidFill>
                  <a:srgbClr val="92D050"/>
                </a:solidFill>
              </a:rPr>
              <a:t>CRRU Code of Best Practice on the Use of Rodenticides </a:t>
            </a:r>
            <a:r>
              <a:rPr lang="en-GB" b="0" dirty="0"/>
              <a:t>states that an ERA should be carried out</a:t>
            </a:r>
          </a:p>
          <a:p>
            <a:r>
              <a:rPr lang="en-GB" b="0" dirty="0"/>
              <a:t>failing to have one for a site under investigation could harm your defence</a:t>
            </a:r>
          </a:p>
          <a:p>
            <a:r>
              <a:rPr lang="en-GB" b="0" dirty="0"/>
              <a:t>in short, the Authorities expect you to have one in place at sites where your actions could harm the environment – especially with AVK baits</a:t>
            </a:r>
          </a:p>
        </p:txBody>
      </p:sp>
    </p:spTree>
    <p:extLst>
      <p:ext uri="{BB962C8B-B14F-4D97-AF65-F5344CB8AC3E}">
        <p14:creationId xmlns:p14="http://schemas.microsoft.com/office/powerpoint/2010/main" val="1797854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5107" y="2737836"/>
            <a:ext cx="8139606" cy="1362075"/>
          </a:xfrm>
        </p:spPr>
        <p:txBody>
          <a:bodyPr/>
          <a:lstStyle/>
          <a:p>
            <a:r>
              <a:rPr lang="en-GB" dirty="0"/>
              <a:t>The CRRU UK Environmental Risk Assessment - Preparation</a:t>
            </a:r>
          </a:p>
        </p:txBody>
      </p:sp>
    </p:spTree>
    <p:extLst>
      <p:ext uri="{BB962C8B-B14F-4D97-AF65-F5344CB8AC3E}">
        <p14:creationId xmlns:p14="http://schemas.microsoft.com/office/powerpoint/2010/main" val="10514714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3E442-1AEA-4D86-A975-38C9E676C053}"/>
              </a:ext>
            </a:extLst>
          </p:cNvPr>
          <p:cNvSpPr>
            <a:spLocks noGrp="1"/>
          </p:cNvSpPr>
          <p:nvPr>
            <p:ph type="title"/>
          </p:nvPr>
        </p:nvSpPr>
        <p:spPr/>
        <p:txBody>
          <a:bodyPr/>
          <a:lstStyle/>
          <a:p>
            <a:r>
              <a:rPr lang="en-GB" sz="2800" dirty="0"/>
              <a:t>The CRRU ERA Form &amp; Guidance Notes</a:t>
            </a:r>
          </a:p>
        </p:txBody>
      </p:sp>
      <p:sp>
        <p:nvSpPr>
          <p:cNvPr id="3" name="Content Placeholder 2">
            <a:extLst>
              <a:ext uri="{FF2B5EF4-FFF2-40B4-BE49-F238E27FC236}">
                <a16:creationId xmlns:a16="http://schemas.microsoft.com/office/drawing/2014/main" id="{F50C3E5F-E8D9-4836-B6D2-A665E1B95918}"/>
              </a:ext>
            </a:extLst>
          </p:cNvPr>
          <p:cNvSpPr>
            <a:spLocks noGrp="1"/>
          </p:cNvSpPr>
          <p:nvPr>
            <p:ph idx="1"/>
          </p:nvPr>
        </p:nvSpPr>
        <p:spPr/>
        <p:txBody>
          <a:bodyPr/>
          <a:lstStyle/>
          <a:p>
            <a:r>
              <a:rPr lang="en-GB" b="0" dirty="0"/>
              <a:t>Documents can be obtained on-line: </a:t>
            </a:r>
            <a:r>
              <a:rPr lang="en-GB" b="0" dirty="0">
                <a:hlinkClick r:id="rId3"/>
              </a:rPr>
              <a:t>https://www.thinkwildlife.org/downloads/</a:t>
            </a:r>
            <a:r>
              <a:rPr lang="en-GB" b="0" dirty="0"/>
              <a:t> </a:t>
            </a:r>
          </a:p>
          <a:p>
            <a:r>
              <a:rPr lang="en-GB" b="0" dirty="0"/>
              <a:t>developed by industry experts and approved by the CRRU Board and other Industry ‘stakeholders’, including relevant Government Departments</a:t>
            </a:r>
          </a:p>
          <a:p>
            <a:r>
              <a:rPr lang="en-GB" b="0" dirty="0"/>
              <a:t>accepted by the HSE as the ‘Industry Standard’ Environmental Risk Assessment</a:t>
            </a:r>
          </a:p>
          <a:p>
            <a:r>
              <a:rPr lang="en-GB" b="0" dirty="0"/>
              <a:t>should be used at all sites where there is a risk to the Environment from AVK baits</a:t>
            </a:r>
          </a:p>
        </p:txBody>
      </p:sp>
    </p:spTree>
    <p:extLst>
      <p:ext uri="{BB962C8B-B14F-4D97-AF65-F5344CB8AC3E}">
        <p14:creationId xmlns:p14="http://schemas.microsoft.com/office/powerpoint/2010/main" val="2207171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CA7E3-1AA3-4EA5-9B69-2B84D73C0761}"/>
              </a:ext>
            </a:extLst>
          </p:cNvPr>
          <p:cNvSpPr>
            <a:spLocks noGrp="1"/>
          </p:cNvSpPr>
          <p:nvPr>
            <p:ph type="title"/>
          </p:nvPr>
        </p:nvSpPr>
        <p:spPr/>
        <p:txBody>
          <a:bodyPr/>
          <a:lstStyle/>
          <a:p>
            <a:r>
              <a:rPr lang="en-GB" dirty="0"/>
              <a:t>Before the ERA</a:t>
            </a:r>
          </a:p>
        </p:txBody>
      </p:sp>
      <p:sp>
        <p:nvSpPr>
          <p:cNvPr id="3" name="Content Placeholder 2">
            <a:extLst>
              <a:ext uri="{FF2B5EF4-FFF2-40B4-BE49-F238E27FC236}">
                <a16:creationId xmlns:a16="http://schemas.microsoft.com/office/drawing/2014/main" id="{7E8EA631-F294-4E60-B114-8E7F0D6617A0}"/>
              </a:ext>
            </a:extLst>
          </p:cNvPr>
          <p:cNvSpPr>
            <a:spLocks noGrp="1"/>
          </p:cNvSpPr>
          <p:nvPr>
            <p:ph idx="1"/>
          </p:nvPr>
        </p:nvSpPr>
        <p:spPr/>
        <p:txBody>
          <a:bodyPr/>
          <a:lstStyle/>
          <a:p>
            <a:r>
              <a:rPr lang="en-GB" dirty="0">
                <a:solidFill>
                  <a:schemeClr val="tx2"/>
                </a:solidFill>
              </a:rPr>
              <a:t>carry out a site survey </a:t>
            </a:r>
            <a:r>
              <a:rPr lang="en-GB" dirty="0"/>
              <a:t>- </a:t>
            </a:r>
            <a:r>
              <a:rPr lang="en-GB" b="0" dirty="0"/>
              <a:t>the starting point for any rodent treatment</a:t>
            </a:r>
          </a:p>
          <a:p>
            <a:pPr lvl="1"/>
            <a:r>
              <a:rPr lang="en-GB" b="0" dirty="0"/>
              <a:t>this needs to be documented</a:t>
            </a:r>
          </a:p>
          <a:p>
            <a:r>
              <a:rPr lang="en-GB" b="0" dirty="0"/>
              <a:t>is there a significant potential </a:t>
            </a:r>
            <a:r>
              <a:rPr lang="en-GB" dirty="0">
                <a:solidFill>
                  <a:srgbClr val="FF0000"/>
                </a:solidFill>
              </a:rPr>
              <a:t>RISK</a:t>
            </a:r>
            <a:r>
              <a:rPr lang="en-GB" dirty="0"/>
              <a:t> </a:t>
            </a:r>
            <a:r>
              <a:rPr lang="en-GB" b="0" dirty="0"/>
              <a:t>to the </a:t>
            </a:r>
            <a:r>
              <a:rPr lang="en-GB" dirty="0">
                <a:solidFill>
                  <a:schemeClr val="tx2"/>
                </a:solidFill>
              </a:rPr>
              <a:t>ENVIRONMENT </a:t>
            </a:r>
            <a:r>
              <a:rPr lang="en-GB" b="0" dirty="0"/>
              <a:t>from your proposed treatment?</a:t>
            </a:r>
          </a:p>
          <a:p>
            <a:pPr lvl="1"/>
            <a:r>
              <a:rPr lang="en-GB" b="0" dirty="0"/>
              <a:t>if </a:t>
            </a:r>
            <a:r>
              <a:rPr lang="en-GB" dirty="0">
                <a:solidFill>
                  <a:schemeClr val="tx2"/>
                </a:solidFill>
              </a:rPr>
              <a:t>YES</a:t>
            </a:r>
            <a:r>
              <a:rPr lang="en-GB" b="0" dirty="0"/>
              <a:t>, complete the ERA</a:t>
            </a:r>
          </a:p>
          <a:p>
            <a:pPr lvl="1"/>
            <a:r>
              <a:rPr lang="en-GB" b="0" dirty="0"/>
              <a:t>if </a:t>
            </a:r>
            <a:r>
              <a:rPr lang="en-GB" dirty="0">
                <a:solidFill>
                  <a:schemeClr val="tx2"/>
                </a:solidFill>
              </a:rPr>
              <a:t>NO</a:t>
            </a:r>
            <a:r>
              <a:rPr lang="en-GB" b="0" dirty="0"/>
              <a:t>, record your reasons why you consider it unnecessary</a:t>
            </a:r>
          </a:p>
          <a:p>
            <a:endParaRPr lang="en-GB" sz="1000" b="0" dirty="0"/>
          </a:p>
          <a:p>
            <a:endParaRPr lang="en-GB" dirty="0"/>
          </a:p>
        </p:txBody>
      </p:sp>
    </p:spTree>
    <p:extLst>
      <p:ext uri="{BB962C8B-B14F-4D97-AF65-F5344CB8AC3E}">
        <p14:creationId xmlns:p14="http://schemas.microsoft.com/office/powerpoint/2010/main" val="3293531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2472D-2528-4779-94A0-C845E0BCCD0D}"/>
              </a:ext>
            </a:extLst>
          </p:cNvPr>
          <p:cNvSpPr>
            <a:spLocks noGrp="1"/>
          </p:cNvSpPr>
          <p:nvPr>
            <p:ph type="title"/>
          </p:nvPr>
        </p:nvSpPr>
        <p:spPr/>
        <p:txBody>
          <a:bodyPr/>
          <a:lstStyle/>
          <a:p>
            <a:r>
              <a:rPr lang="en-GB" sz="4000" dirty="0"/>
              <a:t>The Site Survey</a:t>
            </a:r>
          </a:p>
        </p:txBody>
      </p:sp>
      <p:sp>
        <p:nvSpPr>
          <p:cNvPr id="3" name="Content Placeholder 2">
            <a:extLst>
              <a:ext uri="{FF2B5EF4-FFF2-40B4-BE49-F238E27FC236}">
                <a16:creationId xmlns:a16="http://schemas.microsoft.com/office/drawing/2014/main" id="{57AD546B-38EB-4C6A-A3A7-449C51274A4B}"/>
              </a:ext>
            </a:extLst>
          </p:cNvPr>
          <p:cNvSpPr>
            <a:spLocks noGrp="1"/>
          </p:cNvSpPr>
          <p:nvPr>
            <p:ph idx="1"/>
          </p:nvPr>
        </p:nvSpPr>
        <p:spPr>
          <a:xfrm>
            <a:off x="385763" y="1214384"/>
            <a:ext cx="8334375" cy="4635500"/>
          </a:xfrm>
        </p:spPr>
        <p:txBody>
          <a:bodyPr/>
          <a:lstStyle/>
          <a:p>
            <a:r>
              <a:rPr lang="en-GB" sz="2400" b="0" dirty="0"/>
              <a:t>what is the </a:t>
            </a:r>
            <a:r>
              <a:rPr lang="en-GB" sz="2400" dirty="0">
                <a:solidFill>
                  <a:srgbClr val="FFFF00"/>
                </a:solidFill>
              </a:rPr>
              <a:t>EXTENT</a:t>
            </a:r>
            <a:r>
              <a:rPr lang="en-GB" sz="2400" b="0" dirty="0">
                <a:solidFill>
                  <a:srgbClr val="FFFF00"/>
                </a:solidFill>
              </a:rPr>
              <a:t> </a:t>
            </a:r>
            <a:r>
              <a:rPr lang="en-GB" sz="2400" b="0" dirty="0"/>
              <a:t>of the infestation?</a:t>
            </a:r>
          </a:p>
          <a:p>
            <a:r>
              <a:rPr lang="en-GB" sz="2400" b="0" dirty="0"/>
              <a:t>what </a:t>
            </a:r>
            <a:r>
              <a:rPr lang="en-GB" sz="2400" dirty="0">
                <a:solidFill>
                  <a:srgbClr val="FFFF00"/>
                </a:solidFill>
              </a:rPr>
              <a:t>NON-TARGET</a:t>
            </a:r>
            <a:r>
              <a:rPr lang="en-GB" sz="2400" dirty="0"/>
              <a:t> </a:t>
            </a:r>
            <a:r>
              <a:rPr lang="en-GB" sz="2400" b="0" dirty="0"/>
              <a:t>animals are present?</a:t>
            </a:r>
          </a:p>
          <a:p>
            <a:pPr lvl="1"/>
            <a:r>
              <a:rPr lang="en-GB" sz="2400" b="0" dirty="0"/>
              <a:t>pets, stock animals, humans </a:t>
            </a:r>
            <a:r>
              <a:rPr lang="en-GB" sz="1800" b="0" dirty="0"/>
              <a:t>(especially vulnerable groups)</a:t>
            </a:r>
          </a:p>
          <a:p>
            <a:pPr lvl="1"/>
            <a:r>
              <a:rPr lang="en-GB" sz="2400" b="0" dirty="0"/>
              <a:t>wild animals </a:t>
            </a:r>
            <a:r>
              <a:rPr lang="en-GB" sz="1800" b="0" dirty="0"/>
              <a:t>(especially ‘protected species’)</a:t>
            </a:r>
          </a:p>
          <a:p>
            <a:pPr lvl="1"/>
            <a:endParaRPr lang="en-GB" sz="1000" b="0" dirty="0"/>
          </a:p>
          <a:p>
            <a:r>
              <a:rPr lang="en-GB" sz="2400" b="0" dirty="0"/>
              <a:t>is there a </a:t>
            </a:r>
            <a:r>
              <a:rPr lang="en-GB" sz="2400" dirty="0">
                <a:solidFill>
                  <a:srgbClr val="FF0000"/>
                </a:solidFill>
              </a:rPr>
              <a:t>RISK</a:t>
            </a:r>
            <a:r>
              <a:rPr lang="en-GB" sz="2400" dirty="0"/>
              <a:t> </a:t>
            </a:r>
            <a:r>
              <a:rPr lang="en-GB" sz="2400" b="0" dirty="0"/>
              <a:t>to the </a:t>
            </a:r>
            <a:r>
              <a:rPr lang="en-GB" sz="2400" dirty="0">
                <a:solidFill>
                  <a:schemeClr val="tx2"/>
                </a:solidFill>
              </a:rPr>
              <a:t>ENVIRONMENT </a:t>
            </a:r>
            <a:r>
              <a:rPr lang="en-GB" sz="2400" b="0" dirty="0"/>
              <a:t>from AVKs?</a:t>
            </a:r>
          </a:p>
          <a:p>
            <a:pPr lvl="1"/>
            <a:r>
              <a:rPr lang="en-GB" sz="2400" dirty="0"/>
              <a:t>f</a:t>
            </a:r>
            <a:r>
              <a:rPr lang="en-GB" sz="2400" b="0" dirty="0"/>
              <a:t>rom </a:t>
            </a:r>
            <a:r>
              <a:rPr lang="en-GB" sz="2400" b="1" dirty="0">
                <a:solidFill>
                  <a:schemeClr val="tx2"/>
                </a:solidFill>
              </a:rPr>
              <a:t>PRIMARY </a:t>
            </a:r>
            <a:r>
              <a:rPr lang="en-GB" sz="2400" b="0" dirty="0"/>
              <a:t>poisoning</a:t>
            </a:r>
          </a:p>
          <a:p>
            <a:pPr lvl="1"/>
            <a:r>
              <a:rPr lang="en-GB" sz="2400" dirty="0"/>
              <a:t>f</a:t>
            </a:r>
            <a:r>
              <a:rPr lang="en-GB" sz="2400" b="0" dirty="0"/>
              <a:t>rom </a:t>
            </a:r>
            <a:r>
              <a:rPr lang="en-GB" sz="2400" b="1" dirty="0">
                <a:solidFill>
                  <a:schemeClr val="tx2"/>
                </a:solidFill>
              </a:rPr>
              <a:t>SECONDARY</a:t>
            </a:r>
            <a:r>
              <a:rPr lang="en-GB" sz="2400" b="0" dirty="0"/>
              <a:t> poisoning</a:t>
            </a:r>
          </a:p>
          <a:p>
            <a:pPr lvl="1"/>
            <a:r>
              <a:rPr lang="en-GB" sz="2400" dirty="0"/>
              <a:t>f</a:t>
            </a:r>
            <a:r>
              <a:rPr lang="en-GB" sz="2400" b="0" dirty="0"/>
              <a:t>rom bait entering a watercourse or water body</a:t>
            </a:r>
          </a:p>
          <a:p>
            <a:pPr lvl="2"/>
            <a:endParaRPr lang="en-GB" sz="1000" b="0" dirty="0"/>
          </a:p>
          <a:p>
            <a:r>
              <a:rPr lang="en-GB" sz="2400" dirty="0"/>
              <a:t>RECORD YOUR FINDINGS</a:t>
            </a:r>
          </a:p>
        </p:txBody>
      </p:sp>
    </p:spTree>
    <p:extLst>
      <p:ext uri="{BB962C8B-B14F-4D97-AF65-F5344CB8AC3E}">
        <p14:creationId xmlns:p14="http://schemas.microsoft.com/office/powerpoint/2010/main" val="1078639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fade">
                                      <p:cBhvr>
                                        <p:cTn id="40" dur="500"/>
                                        <p:tgtEl>
                                          <p:spTgt spid="3">
                                            <p:txEl>
                                              <p:pRg st="8" end="8"/>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Effect transition="in" filter="fade">
                                      <p:cBhvr>
                                        <p:cTn id="4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5107" y="2737836"/>
            <a:ext cx="8139606" cy="1362075"/>
          </a:xfrm>
        </p:spPr>
        <p:txBody>
          <a:bodyPr/>
          <a:lstStyle/>
          <a:p>
            <a:r>
              <a:rPr lang="en-GB" dirty="0"/>
              <a:t>The CRRU UK Environmental Risk Assessment - IMPLEMENTATION</a:t>
            </a:r>
          </a:p>
        </p:txBody>
      </p:sp>
    </p:spTree>
    <p:extLst>
      <p:ext uri="{BB962C8B-B14F-4D97-AF65-F5344CB8AC3E}">
        <p14:creationId xmlns:p14="http://schemas.microsoft.com/office/powerpoint/2010/main" val="3499617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22313" y="2900639"/>
            <a:ext cx="7772400" cy="1362075"/>
          </a:xfrm>
        </p:spPr>
        <p:txBody>
          <a:bodyPr/>
          <a:lstStyle/>
          <a:p>
            <a:r>
              <a:rPr lang="en-GB" dirty="0"/>
              <a:t>INTRODUCTION</a:t>
            </a:r>
          </a:p>
        </p:txBody>
      </p:sp>
      <p:sp>
        <p:nvSpPr>
          <p:cNvPr id="6" name="Text Placeholder 5"/>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64281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70619-37EE-4565-AA45-52EDE8965301}"/>
              </a:ext>
            </a:extLst>
          </p:cNvPr>
          <p:cNvSpPr>
            <a:spLocks noGrp="1"/>
          </p:cNvSpPr>
          <p:nvPr>
            <p:ph type="title"/>
          </p:nvPr>
        </p:nvSpPr>
        <p:spPr/>
        <p:txBody>
          <a:bodyPr/>
          <a:lstStyle/>
          <a:p>
            <a:r>
              <a:rPr lang="en-GB" dirty="0"/>
              <a:t>The Infestation</a:t>
            </a:r>
          </a:p>
        </p:txBody>
      </p:sp>
      <p:sp>
        <p:nvSpPr>
          <p:cNvPr id="3" name="Content Placeholder 2">
            <a:extLst>
              <a:ext uri="{FF2B5EF4-FFF2-40B4-BE49-F238E27FC236}">
                <a16:creationId xmlns:a16="http://schemas.microsoft.com/office/drawing/2014/main" id="{1B1CE0FB-3401-4977-A541-ACA5A478DCBE}"/>
              </a:ext>
            </a:extLst>
          </p:cNvPr>
          <p:cNvSpPr>
            <a:spLocks noGrp="1"/>
          </p:cNvSpPr>
          <p:nvPr>
            <p:ph idx="1"/>
          </p:nvPr>
        </p:nvSpPr>
        <p:spPr/>
        <p:txBody>
          <a:bodyPr/>
          <a:lstStyle/>
          <a:p>
            <a:r>
              <a:rPr lang="en-GB" b="0" dirty="0"/>
              <a:t>is there a current rodent infestation, or likelihood of a future one?</a:t>
            </a:r>
          </a:p>
          <a:p>
            <a:pPr lvl="1"/>
            <a:r>
              <a:rPr lang="en-GB" sz="2400" b="0" dirty="0">
                <a:solidFill>
                  <a:schemeClr val="tx2"/>
                </a:solidFill>
              </a:rPr>
              <a:t>rat / mouse? (species?)</a:t>
            </a:r>
          </a:p>
          <a:p>
            <a:pPr lvl="1"/>
            <a:r>
              <a:rPr lang="en-GB" sz="2400" b="0" dirty="0">
                <a:solidFill>
                  <a:schemeClr val="tx2"/>
                </a:solidFill>
              </a:rPr>
              <a:t>indoors only?</a:t>
            </a:r>
          </a:p>
          <a:p>
            <a:pPr lvl="1"/>
            <a:r>
              <a:rPr lang="en-GB" sz="2400" b="0" dirty="0">
                <a:solidFill>
                  <a:schemeClr val="tx2"/>
                </a:solidFill>
              </a:rPr>
              <a:t>is there a significant risk to human or animal health by future infestation?</a:t>
            </a:r>
          </a:p>
          <a:p>
            <a:pPr lvl="1"/>
            <a:r>
              <a:rPr lang="en-GB" sz="2400" b="0" dirty="0">
                <a:solidFill>
                  <a:schemeClr val="tx2"/>
                </a:solidFill>
              </a:rPr>
              <a:t>are you planning to use ‘long term baiting?</a:t>
            </a:r>
          </a:p>
          <a:p>
            <a:pPr lvl="1"/>
            <a:r>
              <a:rPr lang="en-GB" sz="2400" b="0" dirty="0">
                <a:solidFill>
                  <a:schemeClr val="tx2"/>
                </a:solidFill>
              </a:rPr>
              <a:t>if yes, where is the written justification for this?</a:t>
            </a:r>
          </a:p>
        </p:txBody>
      </p:sp>
    </p:spTree>
    <p:extLst>
      <p:ext uri="{BB962C8B-B14F-4D97-AF65-F5344CB8AC3E}">
        <p14:creationId xmlns:p14="http://schemas.microsoft.com/office/powerpoint/2010/main" val="31801804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4A50D-0924-4558-9946-A04D7693D8F4}"/>
              </a:ext>
            </a:extLst>
          </p:cNvPr>
          <p:cNvSpPr>
            <a:spLocks noGrp="1"/>
          </p:cNvSpPr>
          <p:nvPr>
            <p:ph type="title"/>
          </p:nvPr>
        </p:nvSpPr>
        <p:spPr/>
        <p:txBody>
          <a:bodyPr/>
          <a:lstStyle/>
          <a:p>
            <a:r>
              <a:rPr lang="en-GB" dirty="0"/>
              <a:t>Which Species of Rodent?</a:t>
            </a:r>
          </a:p>
        </p:txBody>
      </p:sp>
      <p:sp>
        <p:nvSpPr>
          <p:cNvPr id="3" name="Content Placeholder 2">
            <a:extLst>
              <a:ext uri="{FF2B5EF4-FFF2-40B4-BE49-F238E27FC236}">
                <a16:creationId xmlns:a16="http://schemas.microsoft.com/office/drawing/2014/main" id="{5EA0857E-4718-413B-A211-09443B9CC7B5}"/>
              </a:ext>
            </a:extLst>
          </p:cNvPr>
          <p:cNvSpPr>
            <a:spLocks noGrp="1"/>
          </p:cNvSpPr>
          <p:nvPr>
            <p:ph idx="1"/>
          </p:nvPr>
        </p:nvSpPr>
        <p:spPr/>
        <p:txBody>
          <a:bodyPr/>
          <a:lstStyle/>
          <a:p>
            <a:r>
              <a:rPr lang="en-GB" b="0" dirty="0"/>
              <a:t>AVK products used to say ‘for the control of rats and mice…’</a:t>
            </a:r>
          </a:p>
          <a:p>
            <a:r>
              <a:rPr lang="en-GB" b="0" dirty="0"/>
              <a:t>now, all products refer to species:</a:t>
            </a:r>
          </a:p>
          <a:p>
            <a:pPr lvl="1"/>
            <a:r>
              <a:rPr lang="en-GB" b="0" i="1" dirty="0">
                <a:solidFill>
                  <a:schemeClr val="tx2"/>
                </a:solidFill>
              </a:rPr>
              <a:t>Rattus norvegicus</a:t>
            </a:r>
            <a:r>
              <a:rPr lang="en-GB" b="0" i="1" dirty="0"/>
              <a:t>,</a:t>
            </a:r>
            <a:r>
              <a:rPr lang="en-GB" b="0" i="1" dirty="0">
                <a:solidFill>
                  <a:schemeClr val="tx2"/>
                </a:solidFill>
              </a:rPr>
              <a:t> Rattus </a:t>
            </a:r>
            <a:r>
              <a:rPr lang="en-GB" b="0" i="1" dirty="0" err="1">
                <a:solidFill>
                  <a:schemeClr val="tx2"/>
                </a:solidFill>
              </a:rPr>
              <a:t>rattus</a:t>
            </a:r>
            <a:r>
              <a:rPr lang="en-GB" b="0" i="1" dirty="0">
                <a:solidFill>
                  <a:schemeClr val="tx2"/>
                </a:solidFill>
              </a:rPr>
              <a:t> </a:t>
            </a:r>
            <a:r>
              <a:rPr lang="en-GB" b="0" dirty="0"/>
              <a:t>and</a:t>
            </a:r>
            <a:r>
              <a:rPr lang="en-GB" b="0" dirty="0">
                <a:solidFill>
                  <a:schemeClr val="tx2"/>
                </a:solidFill>
              </a:rPr>
              <a:t> </a:t>
            </a:r>
            <a:r>
              <a:rPr lang="en-GB" b="0" i="1" dirty="0">
                <a:solidFill>
                  <a:schemeClr val="tx2"/>
                </a:solidFill>
              </a:rPr>
              <a:t>Mus musculus</a:t>
            </a:r>
          </a:p>
          <a:p>
            <a:r>
              <a:rPr lang="en-GB" b="0" dirty="0"/>
              <a:t>Field mouse / Wood mouse, </a:t>
            </a:r>
            <a:r>
              <a:rPr lang="en-GB" b="0" i="1" dirty="0">
                <a:solidFill>
                  <a:schemeClr val="tx2"/>
                </a:solidFill>
              </a:rPr>
              <a:t>Apodemus sylvaticus, </a:t>
            </a:r>
            <a:r>
              <a:rPr lang="en-GB" b="0" dirty="0"/>
              <a:t>is </a:t>
            </a:r>
            <a:r>
              <a:rPr lang="en-GB" b="0" u="sng" dirty="0"/>
              <a:t>not</a:t>
            </a:r>
            <a:r>
              <a:rPr lang="en-GB" b="0" dirty="0"/>
              <a:t> specified on any label</a:t>
            </a:r>
          </a:p>
          <a:p>
            <a:r>
              <a:rPr lang="en-GB" b="0" dirty="0"/>
              <a:t>it is therefore now </a:t>
            </a:r>
            <a:r>
              <a:rPr lang="en-GB" b="0" u="sng" dirty="0">
                <a:solidFill>
                  <a:srgbClr val="FF0000"/>
                </a:solidFill>
              </a:rPr>
              <a:t>illegal</a:t>
            </a:r>
            <a:r>
              <a:rPr lang="en-GB" b="0" dirty="0"/>
              <a:t> to use any AVK product to control this species</a:t>
            </a:r>
          </a:p>
        </p:txBody>
      </p:sp>
    </p:spTree>
    <p:extLst>
      <p:ext uri="{BB962C8B-B14F-4D97-AF65-F5344CB8AC3E}">
        <p14:creationId xmlns:p14="http://schemas.microsoft.com/office/powerpoint/2010/main" val="167593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5DACA-5B86-4060-A9D1-326D16E85335}"/>
              </a:ext>
            </a:extLst>
          </p:cNvPr>
          <p:cNvSpPr>
            <a:spLocks noGrp="1"/>
          </p:cNvSpPr>
          <p:nvPr>
            <p:ph type="title"/>
          </p:nvPr>
        </p:nvSpPr>
        <p:spPr/>
        <p:txBody>
          <a:bodyPr/>
          <a:lstStyle/>
          <a:p>
            <a:r>
              <a:rPr lang="en-GB" dirty="0"/>
              <a:t>Which Species of Rodent?</a:t>
            </a:r>
          </a:p>
        </p:txBody>
      </p:sp>
      <p:sp>
        <p:nvSpPr>
          <p:cNvPr id="3" name="Content Placeholder 2">
            <a:extLst>
              <a:ext uri="{FF2B5EF4-FFF2-40B4-BE49-F238E27FC236}">
                <a16:creationId xmlns:a16="http://schemas.microsoft.com/office/drawing/2014/main" id="{72CC3012-9588-4438-B749-44CD88DE9FB8}"/>
              </a:ext>
            </a:extLst>
          </p:cNvPr>
          <p:cNvSpPr>
            <a:spLocks noGrp="1"/>
          </p:cNvSpPr>
          <p:nvPr>
            <p:ph idx="1"/>
          </p:nvPr>
        </p:nvSpPr>
        <p:spPr>
          <a:xfrm>
            <a:off x="385763" y="4005262"/>
            <a:ext cx="8334375" cy="2039937"/>
          </a:xfrm>
        </p:spPr>
        <p:txBody>
          <a:bodyPr/>
          <a:lstStyle/>
          <a:p>
            <a:r>
              <a:rPr lang="en-GB" sz="2400" dirty="0">
                <a:solidFill>
                  <a:schemeClr val="tx2"/>
                </a:solidFill>
              </a:rPr>
              <a:t>House mouse </a:t>
            </a:r>
            <a:r>
              <a:rPr lang="en-GB" sz="2400" b="0" dirty="0"/>
              <a:t>– a major pest, lives almost exclusively indoors</a:t>
            </a:r>
          </a:p>
          <a:p>
            <a:r>
              <a:rPr lang="en-GB" sz="2400" dirty="0">
                <a:solidFill>
                  <a:schemeClr val="tx2"/>
                </a:solidFill>
              </a:rPr>
              <a:t>Wood mouse (Long-tailed field mouse) </a:t>
            </a:r>
            <a:r>
              <a:rPr lang="en-GB" sz="2400" b="0" dirty="0"/>
              <a:t>– lives almost exclusively outdoors but is sometimes a pest – </a:t>
            </a:r>
            <a:r>
              <a:rPr lang="en-GB" sz="2400" i="1" dirty="0">
                <a:solidFill>
                  <a:srgbClr val="FF0000"/>
                </a:solidFill>
              </a:rPr>
              <a:t>considered an important route of AVK contamination of the environment</a:t>
            </a:r>
          </a:p>
        </p:txBody>
      </p:sp>
      <p:pic>
        <p:nvPicPr>
          <p:cNvPr id="9" name="Picture 8">
            <a:extLst>
              <a:ext uri="{FF2B5EF4-FFF2-40B4-BE49-F238E27FC236}">
                <a16:creationId xmlns:a16="http://schemas.microsoft.com/office/drawing/2014/main" id="{595B9F7C-5A37-4FE4-8529-B26A84E021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8846" y="1451014"/>
            <a:ext cx="3322206" cy="2212679"/>
          </a:xfrm>
          <a:prstGeom prst="rect">
            <a:avLst/>
          </a:prstGeom>
        </p:spPr>
      </p:pic>
      <p:pic>
        <p:nvPicPr>
          <p:cNvPr id="5" name="Picture 4">
            <a:extLst>
              <a:ext uri="{FF2B5EF4-FFF2-40B4-BE49-F238E27FC236}">
                <a16:creationId xmlns:a16="http://schemas.microsoft.com/office/drawing/2014/main" id="{923FADF4-A4A5-4BFB-A6A3-4EFC163D8D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949" y="1451014"/>
            <a:ext cx="3322206" cy="2214263"/>
          </a:xfrm>
          <a:prstGeom prst="rect">
            <a:avLst/>
          </a:prstGeom>
        </p:spPr>
      </p:pic>
    </p:spTree>
    <p:extLst>
      <p:ext uri="{BB962C8B-B14F-4D97-AF65-F5344CB8AC3E}">
        <p14:creationId xmlns:p14="http://schemas.microsoft.com/office/powerpoint/2010/main" val="3801063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9D303-F193-4A1A-95B9-7E1C7F162584}"/>
              </a:ext>
            </a:extLst>
          </p:cNvPr>
          <p:cNvSpPr>
            <a:spLocks noGrp="1"/>
          </p:cNvSpPr>
          <p:nvPr>
            <p:ph type="title"/>
          </p:nvPr>
        </p:nvSpPr>
        <p:spPr/>
        <p:txBody>
          <a:bodyPr/>
          <a:lstStyle/>
          <a:p>
            <a:r>
              <a:rPr lang="en-GB" dirty="0"/>
              <a:t>Which Species of Rodent?</a:t>
            </a:r>
          </a:p>
        </p:txBody>
      </p:sp>
      <p:sp>
        <p:nvSpPr>
          <p:cNvPr id="3" name="Content Placeholder 2">
            <a:extLst>
              <a:ext uri="{FF2B5EF4-FFF2-40B4-BE49-F238E27FC236}">
                <a16:creationId xmlns:a16="http://schemas.microsoft.com/office/drawing/2014/main" id="{AFE27C06-D2B7-45A5-A3F6-4B07F0E59EB4}"/>
              </a:ext>
            </a:extLst>
          </p:cNvPr>
          <p:cNvSpPr>
            <a:spLocks noGrp="1"/>
          </p:cNvSpPr>
          <p:nvPr>
            <p:ph idx="1"/>
          </p:nvPr>
        </p:nvSpPr>
        <p:spPr/>
        <p:txBody>
          <a:bodyPr/>
          <a:lstStyle/>
          <a:p>
            <a:r>
              <a:rPr lang="en-GB" b="0" dirty="0"/>
              <a:t>professional users of AVK products should be able to tell rat activity from mouse activity</a:t>
            </a:r>
          </a:p>
          <a:p>
            <a:r>
              <a:rPr lang="en-GB" b="0" dirty="0"/>
              <a:t>mouse activity </a:t>
            </a:r>
            <a:r>
              <a:rPr lang="en-GB" dirty="0">
                <a:solidFill>
                  <a:schemeClr val="tx2"/>
                </a:solidFill>
              </a:rPr>
              <a:t>external</a:t>
            </a:r>
            <a:r>
              <a:rPr lang="en-GB" b="0" dirty="0"/>
              <a:t> to a building is almost certainly going to be Wood mice and therefore should not be treated with AVK baits</a:t>
            </a:r>
          </a:p>
          <a:p>
            <a:r>
              <a:rPr lang="en-GB" b="0" dirty="0"/>
              <a:t>mouse activity </a:t>
            </a:r>
            <a:r>
              <a:rPr lang="en-GB" dirty="0">
                <a:solidFill>
                  <a:schemeClr val="tx2"/>
                </a:solidFill>
              </a:rPr>
              <a:t>inside</a:t>
            </a:r>
            <a:r>
              <a:rPr lang="en-GB" b="0" dirty="0"/>
              <a:t> a building could be either House Mice or Wood mice</a:t>
            </a:r>
          </a:p>
          <a:p>
            <a:r>
              <a:rPr lang="en-GB" b="0" dirty="0"/>
              <a:t>it is advisable to check first with traps, especially in </a:t>
            </a:r>
            <a:r>
              <a:rPr lang="en-GB" b="0" dirty="0">
                <a:solidFill>
                  <a:srgbClr val="FFC000"/>
                </a:solidFill>
              </a:rPr>
              <a:t>suburban</a:t>
            </a:r>
            <a:r>
              <a:rPr lang="en-GB" b="0" dirty="0"/>
              <a:t> and </a:t>
            </a:r>
            <a:r>
              <a:rPr lang="en-GB" b="0" dirty="0">
                <a:solidFill>
                  <a:srgbClr val="FF0000"/>
                </a:solidFill>
              </a:rPr>
              <a:t>rural</a:t>
            </a:r>
            <a:r>
              <a:rPr lang="en-GB" b="0" dirty="0"/>
              <a:t> areas and then treat accordingly</a:t>
            </a:r>
          </a:p>
        </p:txBody>
      </p:sp>
    </p:spTree>
    <p:extLst>
      <p:ext uri="{BB962C8B-B14F-4D97-AF65-F5344CB8AC3E}">
        <p14:creationId xmlns:p14="http://schemas.microsoft.com/office/powerpoint/2010/main" val="224938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3C19A-FAE6-4585-97B4-C90B7DD3E6AB}"/>
              </a:ext>
            </a:extLst>
          </p:cNvPr>
          <p:cNvSpPr>
            <a:spLocks noGrp="1"/>
          </p:cNvSpPr>
          <p:nvPr>
            <p:ph type="title"/>
          </p:nvPr>
        </p:nvSpPr>
        <p:spPr/>
        <p:txBody>
          <a:bodyPr/>
          <a:lstStyle/>
          <a:p>
            <a:r>
              <a:rPr lang="en-GB" dirty="0"/>
              <a:t>Risk Hierarchy</a:t>
            </a:r>
          </a:p>
        </p:txBody>
      </p:sp>
      <p:sp>
        <p:nvSpPr>
          <p:cNvPr id="3" name="Content Placeholder 2">
            <a:extLst>
              <a:ext uri="{FF2B5EF4-FFF2-40B4-BE49-F238E27FC236}">
                <a16:creationId xmlns:a16="http://schemas.microsoft.com/office/drawing/2014/main" id="{7085A918-D5AA-4375-9CC2-B755A6278E46}"/>
              </a:ext>
            </a:extLst>
          </p:cNvPr>
          <p:cNvSpPr>
            <a:spLocks noGrp="1"/>
          </p:cNvSpPr>
          <p:nvPr>
            <p:ph idx="1"/>
          </p:nvPr>
        </p:nvSpPr>
        <p:spPr>
          <a:xfrm>
            <a:off x="385763" y="1116726"/>
            <a:ext cx="8334375" cy="4635500"/>
          </a:xfrm>
        </p:spPr>
        <p:txBody>
          <a:bodyPr/>
          <a:lstStyle/>
          <a:p>
            <a:r>
              <a:rPr lang="en-GB" sz="2400" b="0" dirty="0"/>
              <a:t>explain why you intend to use anticoagulant rodenticides</a:t>
            </a:r>
          </a:p>
          <a:p>
            <a:pPr lvl="1"/>
            <a:r>
              <a:rPr lang="en-GB" sz="2400" b="0" dirty="0"/>
              <a:t>you must consider using other methods first, even if they, alone or in combination, won’t solve the problem</a:t>
            </a:r>
          </a:p>
          <a:p>
            <a:pPr lvl="1"/>
            <a:r>
              <a:rPr lang="en-GB" sz="2400" b="0" dirty="0"/>
              <a:t>the use of other methods – in conjunction with AVKs – will help to </a:t>
            </a:r>
            <a:r>
              <a:rPr lang="en-GB" sz="2400" dirty="0">
                <a:solidFill>
                  <a:srgbClr val="92D050"/>
                </a:solidFill>
              </a:rPr>
              <a:t>REDUCE THE RISKS</a:t>
            </a:r>
            <a:r>
              <a:rPr lang="en-GB" sz="2400" b="0" dirty="0"/>
              <a:t> that AVKs pose to the environment</a:t>
            </a:r>
          </a:p>
          <a:p>
            <a:r>
              <a:rPr lang="en-GB" sz="2400" b="0" dirty="0"/>
              <a:t>AVKs are not a first option but are used only after consideration of the risk hierarchy and when a decision is reached that, either alone or in combination, alternatives will not achieve the required results</a:t>
            </a:r>
          </a:p>
          <a:p>
            <a:pPr marL="0" indent="0">
              <a:buNone/>
            </a:pPr>
            <a:endParaRPr lang="en-GB" b="0" dirty="0"/>
          </a:p>
        </p:txBody>
      </p:sp>
    </p:spTree>
    <p:extLst>
      <p:ext uri="{BB962C8B-B14F-4D97-AF65-F5344CB8AC3E}">
        <p14:creationId xmlns:p14="http://schemas.microsoft.com/office/powerpoint/2010/main" val="2574860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BB097-7476-46FE-8105-94F19E9E35C1}"/>
              </a:ext>
            </a:extLst>
          </p:cNvPr>
          <p:cNvSpPr>
            <a:spLocks noGrp="1"/>
          </p:cNvSpPr>
          <p:nvPr>
            <p:ph type="title"/>
          </p:nvPr>
        </p:nvSpPr>
        <p:spPr/>
        <p:txBody>
          <a:bodyPr/>
          <a:lstStyle/>
          <a:p>
            <a:r>
              <a:rPr lang="en-GB" dirty="0"/>
              <a:t>Risk Hierarchy</a:t>
            </a:r>
          </a:p>
        </p:txBody>
      </p:sp>
      <p:sp>
        <p:nvSpPr>
          <p:cNvPr id="3" name="Content Placeholder 2">
            <a:extLst>
              <a:ext uri="{FF2B5EF4-FFF2-40B4-BE49-F238E27FC236}">
                <a16:creationId xmlns:a16="http://schemas.microsoft.com/office/drawing/2014/main" id="{52C8450F-B05C-4E94-BF91-1C454247CE77}"/>
              </a:ext>
            </a:extLst>
          </p:cNvPr>
          <p:cNvSpPr>
            <a:spLocks noGrp="1"/>
          </p:cNvSpPr>
          <p:nvPr>
            <p:ph idx="1"/>
          </p:nvPr>
        </p:nvSpPr>
        <p:spPr/>
        <p:txBody>
          <a:bodyPr/>
          <a:lstStyle/>
          <a:p>
            <a:r>
              <a:rPr lang="en-GB" b="0" dirty="0"/>
              <a:t>record the non-toxic methods that you will use in conjunction with AVKs</a:t>
            </a:r>
          </a:p>
          <a:p>
            <a:pPr lvl="1"/>
            <a:r>
              <a:rPr lang="en-GB" b="0" dirty="0">
                <a:solidFill>
                  <a:schemeClr val="tx2"/>
                </a:solidFill>
              </a:rPr>
              <a:t>improving house keeping and hygiene</a:t>
            </a:r>
          </a:p>
          <a:p>
            <a:pPr lvl="1"/>
            <a:r>
              <a:rPr lang="en-GB" b="0" dirty="0">
                <a:solidFill>
                  <a:schemeClr val="tx2"/>
                </a:solidFill>
              </a:rPr>
              <a:t>removing harbourage</a:t>
            </a:r>
          </a:p>
          <a:p>
            <a:pPr lvl="1"/>
            <a:r>
              <a:rPr lang="en-GB" b="0" dirty="0">
                <a:solidFill>
                  <a:schemeClr val="tx2"/>
                </a:solidFill>
              </a:rPr>
              <a:t>proofing </a:t>
            </a:r>
          </a:p>
          <a:p>
            <a:pPr lvl="1"/>
            <a:r>
              <a:rPr lang="en-GB" b="0" dirty="0">
                <a:solidFill>
                  <a:schemeClr val="tx2"/>
                </a:solidFill>
              </a:rPr>
              <a:t>trapping </a:t>
            </a:r>
          </a:p>
          <a:p>
            <a:r>
              <a:rPr lang="en-GB" b="0" dirty="0"/>
              <a:t>where these may not be possible or appropriate at this site, document the reasons</a:t>
            </a:r>
          </a:p>
          <a:p>
            <a:endParaRPr lang="en-GB" dirty="0"/>
          </a:p>
        </p:txBody>
      </p:sp>
    </p:spTree>
    <p:extLst>
      <p:ext uri="{BB962C8B-B14F-4D97-AF65-F5344CB8AC3E}">
        <p14:creationId xmlns:p14="http://schemas.microsoft.com/office/powerpoint/2010/main" val="3010807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D59D7-CB49-4AA8-AC92-CD608F6EE3BA}"/>
              </a:ext>
            </a:extLst>
          </p:cNvPr>
          <p:cNvSpPr>
            <a:spLocks noGrp="1"/>
          </p:cNvSpPr>
          <p:nvPr>
            <p:ph type="title"/>
          </p:nvPr>
        </p:nvSpPr>
        <p:spPr/>
        <p:txBody>
          <a:bodyPr/>
          <a:lstStyle/>
          <a:p>
            <a:r>
              <a:rPr lang="en-GB" dirty="0"/>
              <a:t>Risk Hierarchy</a:t>
            </a:r>
          </a:p>
        </p:txBody>
      </p:sp>
      <p:sp>
        <p:nvSpPr>
          <p:cNvPr id="3" name="Content Placeholder 2">
            <a:extLst>
              <a:ext uri="{FF2B5EF4-FFF2-40B4-BE49-F238E27FC236}">
                <a16:creationId xmlns:a16="http://schemas.microsoft.com/office/drawing/2014/main" id="{4E86FA28-96C8-4ADE-842A-837B4987347C}"/>
              </a:ext>
            </a:extLst>
          </p:cNvPr>
          <p:cNvSpPr>
            <a:spLocks noGrp="1"/>
          </p:cNvSpPr>
          <p:nvPr>
            <p:ph idx="1"/>
          </p:nvPr>
        </p:nvSpPr>
        <p:spPr/>
        <p:txBody>
          <a:bodyPr/>
          <a:lstStyle/>
          <a:p>
            <a:r>
              <a:rPr lang="en-GB" b="0" dirty="0"/>
              <a:t>explain why you cannot use other toxic methods at this site, if that is the case e.g.</a:t>
            </a:r>
          </a:p>
          <a:p>
            <a:pPr lvl="2"/>
            <a:r>
              <a:rPr lang="en-GB" b="0" dirty="0" err="1">
                <a:solidFill>
                  <a:schemeClr val="tx2"/>
                </a:solidFill>
              </a:rPr>
              <a:t>alphachloralose</a:t>
            </a:r>
            <a:r>
              <a:rPr lang="en-GB" b="0" dirty="0">
                <a:solidFill>
                  <a:schemeClr val="tx2"/>
                </a:solidFill>
              </a:rPr>
              <a:t> </a:t>
            </a:r>
          </a:p>
          <a:p>
            <a:pPr lvl="2"/>
            <a:r>
              <a:rPr lang="en-GB" b="0" dirty="0">
                <a:solidFill>
                  <a:schemeClr val="tx2"/>
                </a:solidFill>
              </a:rPr>
              <a:t>phosphine gas</a:t>
            </a:r>
          </a:p>
          <a:p>
            <a:pPr marL="1143000" lvl="2" indent="0">
              <a:buNone/>
            </a:pPr>
            <a:endParaRPr lang="en-GB" sz="1000" b="0" dirty="0"/>
          </a:p>
          <a:p>
            <a:r>
              <a:rPr lang="en-GB" b="0" dirty="0"/>
              <a:t>explain why you cannot use first generation anticoagulants at this site </a:t>
            </a:r>
            <a:r>
              <a:rPr lang="en-GB" sz="2400" b="0" dirty="0">
                <a:solidFill>
                  <a:schemeClr val="tx2"/>
                </a:solidFill>
              </a:rPr>
              <a:t>(resistance status?)</a:t>
            </a:r>
            <a:endParaRPr lang="en-GB" b="0" dirty="0">
              <a:solidFill>
                <a:schemeClr val="tx2"/>
              </a:solidFill>
            </a:endParaRPr>
          </a:p>
          <a:p>
            <a:r>
              <a:rPr lang="en-GB" b="0" dirty="0"/>
              <a:t>in short </a:t>
            </a:r>
            <a:r>
              <a:rPr lang="en-GB" dirty="0">
                <a:solidFill>
                  <a:schemeClr val="tx2"/>
                </a:solidFill>
              </a:rPr>
              <a:t>JUSTIFY</a:t>
            </a:r>
            <a:r>
              <a:rPr lang="en-GB" b="0" dirty="0"/>
              <a:t>, in writing, when you decide to use second-generation anticoagulant rodenticides</a:t>
            </a:r>
          </a:p>
          <a:p>
            <a:pPr lvl="1"/>
            <a:endParaRPr lang="en-GB" b="0" dirty="0"/>
          </a:p>
          <a:p>
            <a:endParaRPr lang="en-GB" dirty="0"/>
          </a:p>
        </p:txBody>
      </p:sp>
    </p:spTree>
    <p:extLst>
      <p:ext uri="{BB962C8B-B14F-4D97-AF65-F5344CB8AC3E}">
        <p14:creationId xmlns:p14="http://schemas.microsoft.com/office/powerpoint/2010/main" val="1320077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05C2-029A-419E-B41D-1E1781658BB5}"/>
              </a:ext>
            </a:extLst>
          </p:cNvPr>
          <p:cNvSpPr>
            <a:spLocks noGrp="1"/>
          </p:cNvSpPr>
          <p:nvPr>
            <p:ph type="title"/>
          </p:nvPr>
        </p:nvSpPr>
        <p:spPr/>
        <p:txBody>
          <a:bodyPr/>
          <a:lstStyle/>
          <a:p>
            <a:r>
              <a:rPr lang="en-GB" sz="2800" dirty="0"/>
              <a:t>Significant Risk to Human or Animal Health?</a:t>
            </a:r>
          </a:p>
        </p:txBody>
      </p:sp>
      <p:sp>
        <p:nvSpPr>
          <p:cNvPr id="3" name="Content Placeholder 2">
            <a:extLst>
              <a:ext uri="{FF2B5EF4-FFF2-40B4-BE49-F238E27FC236}">
                <a16:creationId xmlns:a16="http://schemas.microsoft.com/office/drawing/2014/main" id="{42359E34-8B09-41CF-A617-B46AE8242127}"/>
              </a:ext>
            </a:extLst>
          </p:cNvPr>
          <p:cNvSpPr>
            <a:spLocks noGrp="1"/>
          </p:cNvSpPr>
          <p:nvPr>
            <p:ph idx="1"/>
          </p:nvPr>
        </p:nvSpPr>
        <p:spPr/>
        <p:txBody>
          <a:bodyPr/>
          <a:lstStyle/>
          <a:p>
            <a:r>
              <a:rPr lang="en-GB" b="0" dirty="0"/>
              <a:t>this is the key justification for the use of AVK baits</a:t>
            </a:r>
          </a:p>
          <a:p>
            <a:r>
              <a:rPr lang="en-GB" b="0" i="1" dirty="0">
                <a:solidFill>
                  <a:schemeClr val="tx2"/>
                </a:solidFill>
              </a:rPr>
              <a:t>if there is </a:t>
            </a:r>
            <a:r>
              <a:rPr lang="en-GB" b="0" i="1" u="sng" dirty="0">
                <a:solidFill>
                  <a:schemeClr val="tx2"/>
                </a:solidFill>
              </a:rPr>
              <a:t>no</a:t>
            </a:r>
            <a:r>
              <a:rPr lang="en-GB" b="0" i="1" dirty="0">
                <a:solidFill>
                  <a:schemeClr val="tx2"/>
                </a:solidFill>
              </a:rPr>
              <a:t> significant risk to humans or animals from a rodent infestation, </a:t>
            </a:r>
            <a:r>
              <a:rPr lang="en-GB" b="0" i="1">
                <a:solidFill>
                  <a:schemeClr val="tx2"/>
                </a:solidFill>
              </a:rPr>
              <a:t>you should not </a:t>
            </a:r>
            <a:r>
              <a:rPr lang="en-GB" b="0" i="1" dirty="0">
                <a:solidFill>
                  <a:schemeClr val="tx2"/>
                </a:solidFill>
              </a:rPr>
              <a:t>propose their use</a:t>
            </a:r>
          </a:p>
          <a:p>
            <a:r>
              <a:rPr lang="en-GB" b="0" dirty="0"/>
              <a:t>make sure that this justification is documented in your site survey and ERA</a:t>
            </a:r>
          </a:p>
          <a:p>
            <a:r>
              <a:rPr lang="en-GB" b="0" dirty="0"/>
              <a:t>if no significant risk – </a:t>
            </a:r>
            <a:r>
              <a:rPr lang="en-GB" dirty="0">
                <a:solidFill>
                  <a:srgbClr val="FF0000"/>
                </a:solidFill>
              </a:rPr>
              <a:t>think again</a:t>
            </a:r>
          </a:p>
        </p:txBody>
      </p:sp>
    </p:spTree>
    <p:extLst>
      <p:ext uri="{BB962C8B-B14F-4D97-AF65-F5344CB8AC3E}">
        <p14:creationId xmlns:p14="http://schemas.microsoft.com/office/powerpoint/2010/main" val="4223939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3E389-66A6-42A4-A6FD-DA3547733DFB}"/>
              </a:ext>
            </a:extLst>
          </p:cNvPr>
          <p:cNvSpPr>
            <a:spLocks noGrp="1"/>
          </p:cNvSpPr>
          <p:nvPr>
            <p:ph type="title"/>
          </p:nvPr>
        </p:nvSpPr>
        <p:spPr/>
        <p:txBody>
          <a:bodyPr/>
          <a:lstStyle/>
          <a:p>
            <a:r>
              <a:rPr lang="en-GB" dirty="0"/>
              <a:t>Long-Term Baiting</a:t>
            </a:r>
          </a:p>
        </p:txBody>
      </p:sp>
      <p:sp>
        <p:nvSpPr>
          <p:cNvPr id="3" name="Content Placeholder 2">
            <a:extLst>
              <a:ext uri="{FF2B5EF4-FFF2-40B4-BE49-F238E27FC236}">
                <a16:creationId xmlns:a16="http://schemas.microsoft.com/office/drawing/2014/main" id="{96E54FB1-AAFC-4077-83C5-6C59ED33F41F}"/>
              </a:ext>
            </a:extLst>
          </p:cNvPr>
          <p:cNvSpPr>
            <a:spLocks noGrp="1"/>
          </p:cNvSpPr>
          <p:nvPr>
            <p:ph idx="1"/>
          </p:nvPr>
        </p:nvSpPr>
        <p:spPr/>
        <p:txBody>
          <a:bodyPr/>
          <a:lstStyle/>
          <a:p>
            <a:r>
              <a:rPr lang="en-GB" b="0" dirty="0"/>
              <a:t>‘long-term baiting’ used to be standard practice</a:t>
            </a:r>
          </a:p>
          <a:p>
            <a:r>
              <a:rPr lang="en-GB" b="0" dirty="0"/>
              <a:t>the </a:t>
            </a:r>
            <a:r>
              <a:rPr lang="en-GB" dirty="0">
                <a:solidFill>
                  <a:schemeClr val="tx2"/>
                </a:solidFill>
              </a:rPr>
              <a:t>RISK</a:t>
            </a:r>
            <a:r>
              <a:rPr lang="en-GB" b="0" dirty="0"/>
              <a:t> of AVK contamination of the environment is </a:t>
            </a:r>
            <a:r>
              <a:rPr lang="en-GB" dirty="0">
                <a:solidFill>
                  <a:srgbClr val="FF0000"/>
                </a:solidFill>
              </a:rPr>
              <a:t>VERY HIGH </a:t>
            </a:r>
            <a:r>
              <a:rPr lang="en-GB" b="0" dirty="0"/>
              <a:t>if this approach is used, especially </a:t>
            </a:r>
            <a:r>
              <a:rPr lang="en-GB" b="0" dirty="0">
                <a:solidFill>
                  <a:schemeClr val="tx2"/>
                </a:solidFill>
              </a:rPr>
              <a:t>outside</a:t>
            </a:r>
            <a:r>
              <a:rPr lang="en-GB" b="0" dirty="0"/>
              <a:t> buildings, in </a:t>
            </a:r>
            <a:r>
              <a:rPr lang="en-GB" b="0" dirty="0">
                <a:solidFill>
                  <a:srgbClr val="FFC000"/>
                </a:solidFill>
              </a:rPr>
              <a:t>suburban</a:t>
            </a:r>
            <a:r>
              <a:rPr lang="en-GB" b="0" dirty="0"/>
              <a:t> and </a:t>
            </a:r>
            <a:r>
              <a:rPr lang="en-GB" b="0" dirty="0">
                <a:solidFill>
                  <a:srgbClr val="FF0000"/>
                </a:solidFill>
              </a:rPr>
              <a:t>rural</a:t>
            </a:r>
            <a:r>
              <a:rPr lang="en-GB" b="0" dirty="0"/>
              <a:t> situations</a:t>
            </a:r>
          </a:p>
          <a:p>
            <a:r>
              <a:rPr lang="en-GB" b="0" dirty="0"/>
              <a:t>can you </a:t>
            </a:r>
            <a:r>
              <a:rPr lang="en-GB" i="1" dirty="0">
                <a:solidFill>
                  <a:schemeClr val="tx2"/>
                </a:solidFill>
              </a:rPr>
              <a:t>really</a:t>
            </a:r>
            <a:r>
              <a:rPr lang="en-GB" b="0" dirty="0"/>
              <a:t> justify its use?</a:t>
            </a:r>
          </a:p>
          <a:p>
            <a:r>
              <a:rPr lang="en-GB" b="0" dirty="0"/>
              <a:t>can you do so </a:t>
            </a:r>
            <a:r>
              <a:rPr lang="en-GB" i="1" dirty="0">
                <a:solidFill>
                  <a:schemeClr val="tx2"/>
                </a:solidFill>
              </a:rPr>
              <a:t>and still comply with the label instructions</a:t>
            </a:r>
            <a:r>
              <a:rPr lang="en-GB" b="0" dirty="0"/>
              <a:t> of the product you intend to use?</a:t>
            </a:r>
          </a:p>
        </p:txBody>
      </p:sp>
    </p:spTree>
    <p:extLst>
      <p:ext uri="{BB962C8B-B14F-4D97-AF65-F5344CB8AC3E}">
        <p14:creationId xmlns:p14="http://schemas.microsoft.com/office/powerpoint/2010/main" val="1423707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3043C-F9C8-4091-8F32-99800F21A54F}"/>
              </a:ext>
            </a:extLst>
          </p:cNvPr>
          <p:cNvSpPr>
            <a:spLocks noGrp="1"/>
          </p:cNvSpPr>
          <p:nvPr>
            <p:ph type="title"/>
          </p:nvPr>
        </p:nvSpPr>
        <p:spPr/>
        <p:txBody>
          <a:bodyPr/>
          <a:lstStyle/>
          <a:p>
            <a:r>
              <a:rPr lang="en-GB" dirty="0"/>
              <a:t>Long-Term Baiting</a:t>
            </a:r>
          </a:p>
        </p:txBody>
      </p:sp>
      <p:sp>
        <p:nvSpPr>
          <p:cNvPr id="3" name="Content Placeholder 2">
            <a:extLst>
              <a:ext uri="{FF2B5EF4-FFF2-40B4-BE49-F238E27FC236}">
                <a16:creationId xmlns:a16="http://schemas.microsoft.com/office/drawing/2014/main" id="{EDCB6E31-6B1B-4756-A926-C61238A7A097}"/>
              </a:ext>
            </a:extLst>
          </p:cNvPr>
          <p:cNvSpPr>
            <a:spLocks noGrp="1"/>
          </p:cNvSpPr>
          <p:nvPr>
            <p:ph idx="1"/>
          </p:nvPr>
        </p:nvSpPr>
        <p:spPr/>
        <p:txBody>
          <a:bodyPr/>
          <a:lstStyle/>
          <a:p>
            <a:r>
              <a:rPr lang="en-GB" b="0" dirty="0"/>
              <a:t>this technique used to be the norm and caused some part the environmental contamination with AVKs that we see today</a:t>
            </a:r>
          </a:p>
          <a:p>
            <a:r>
              <a:rPr lang="en-GB" b="0" dirty="0"/>
              <a:t>it must now be a technique that is only used in exceptional circumstances</a:t>
            </a:r>
          </a:p>
          <a:p>
            <a:r>
              <a:rPr lang="en-GB" b="0" dirty="0"/>
              <a:t>you must be aware of and follow the </a:t>
            </a:r>
            <a:r>
              <a:rPr lang="en-GB" b="0" dirty="0">
                <a:solidFill>
                  <a:schemeClr val="tx2"/>
                </a:solidFill>
              </a:rPr>
              <a:t>CRRU Guidance on Permanent Baiting</a:t>
            </a:r>
          </a:p>
          <a:p>
            <a:r>
              <a:rPr lang="en-GB" b="0" dirty="0"/>
              <a:t>you must be aware of and follow the </a:t>
            </a:r>
            <a:r>
              <a:rPr lang="en-GB" b="0" dirty="0">
                <a:solidFill>
                  <a:schemeClr val="tx2"/>
                </a:solidFill>
              </a:rPr>
              <a:t>instructions on the label </a:t>
            </a:r>
            <a:r>
              <a:rPr lang="en-GB" b="0" dirty="0"/>
              <a:t>of the products you intend to use</a:t>
            </a:r>
          </a:p>
          <a:p>
            <a:endParaRPr lang="en-GB" b="0" dirty="0"/>
          </a:p>
        </p:txBody>
      </p:sp>
    </p:spTree>
    <p:extLst>
      <p:ext uri="{BB962C8B-B14F-4D97-AF65-F5344CB8AC3E}">
        <p14:creationId xmlns:p14="http://schemas.microsoft.com/office/powerpoint/2010/main" val="3073931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A9209-B335-488E-AC43-8723CE6CC132}"/>
              </a:ext>
            </a:extLst>
          </p:cNvPr>
          <p:cNvSpPr>
            <a:spLocks noGrp="1"/>
          </p:cNvSpPr>
          <p:nvPr>
            <p:ph type="title"/>
          </p:nvPr>
        </p:nvSpPr>
        <p:spPr>
          <a:xfrm>
            <a:off x="304799" y="-71438"/>
            <a:ext cx="8600661" cy="1143001"/>
          </a:xfrm>
        </p:spPr>
        <p:txBody>
          <a:bodyPr/>
          <a:lstStyle/>
          <a:p>
            <a:r>
              <a:rPr lang="en-GB" sz="2800" dirty="0"/>
              <a:t>What is an Environmental Risk Assessment?</a:t>
            </a:r>
          </a:p>
        </p:txBody>
      </p:sp>
      <p:sp>
        <p:nvSpPr>
          <p:cNvPr id="3" name="Content Placeholder 2">
            <a:extLst>
              <a:ext uri="{FF2B5EF4-FFF2-40B4-BE49-F238E27FC236}">
                <a16:creationId xmlns:a16="http://schemas.microsoft.com/office/drawing/2014/main" id="{2B897157-1ED2-4BED-A698-FE7BE72459E1}"/>
              </a:ext>
            </a:extLst>
          </p:cNvPr>
          <p:cNvSpPr>
            <a:spLocks noGrp="1"/>
          </p:cNvSpPr>
          <p:nvPr>
            <p:ph idx="1"/>
          </p:nvPr>
        </p:nvSpPr>
        <p:spPr/>
        <p:txBody>
          <a:bodyPr/>
          <a:lstStyle/>
          <a:p>
            <a:r>
              <a:rPr lang="en-GB" sz="2400" b="0" dirty="0"/>
              <a:t>it is an </a:t>
            </a:r>
            <a:r>
              <a:rPr lang="en-GB" sz="2400" dirty="0">
                <a:solidFill>
                  <a:schemeClr val="tx2"/>
                </a:solidFill>
              </a:rPr>
              <a:t>ASSESSMENT</a:t>
            </a:r>
            <a:r>
              <a:rPr lang="en-GB" sz="2400" dirty="0"/>
              <a:t> </a:t>
            </a:r>
            <a:r>
              <a:rPr lang="en-GB" sz="2400" b="0" dirty="0"/>
              <a:t>of the </a:t>
            </a:r>
            <a:r>
              <a:rPr lang="en-GB" sz="2400" dirty="0">
                <a:solidFill>
                  <a:schemeClr val="tx2"/>
                </a:solidFill>
              </a:rPr>
              <a:t>RISKS</a:t>
            </a:r>
            <a:r>
              <a:rPr lang="en-GB" sz="2400" dirty="0"/>
              <a:t> </a:t>
            </a:r>
            <a:r>
              <a:rPr lang="en-GB" sz="2400" b="0" dirty="0"/>
              <a:t>that you may introduce into the local </a:t>
            </a:r>
            <a:r>
              <a:rPr lang="en-GB" sz="2400" dirty="0">
                <a:solidFill>
                  <a:schemeClr val="tx2"/>
                </a:solidFill>
              </a:rPr>
              <a:t>ENVIRONMENT</a:t>
            </a:r>
            <a:r>
              <a:rPr lang="en-GB" sz="2400" dirty="0"/>
              <a:t> </a:t>
            </a:r>
            <a:r>
              <a:rPr lang="en-GB" sz="2400" b="0" dirty="0"/>
              <a:t>as a result of the rodent treatment you are considering</a:t>
            </a:r>
          </a:p>
          <a:p>
            <a:r>
              <a:rPr lang="en-GB" sz="2400" b="0" dirty="0"/>
              <a:t>it is just like any other </a:t>
            </a:r>
            <a:r>
              <a:rPr lang="en-GB" sz="2400" dirty="0">
                <a:solidFill>
                  <a:schemeClr val="tx2"/>
                </a:solidFill>
              </a:rPr>
              <a:t>Risk Assessment</a:t>
            </a:r>
            <a:r>
              <a:rPr lang="en-GB" sz="2400" b="0" dirty="0"/>
              <a:t>, but focussed mainly on non-target wildlife that might be affected by your work</a:t>
            </a:r>
          </a:p>
          <a:p>
            <a:r>
              <a:rPr lang="en-GB" sz="2400" b="0" dirty="0"/>
              <a:t>all other animals – humans, pets or stock animals - should have been considered in your standard </a:t>
            </a:r>
            <a:r>
              <a:rPr lang="en-GB" sz="2400" dirty="0">
                <a:solidFill>
                  <a:schemeClr val="tx2"/>
                </a:solidFill>
              </a:rPr>
              <a:t>Site Risk Assessment</a:t>
            </a:r>
          </a:p>
          <a:p>
            <a:r>
              <a:rPr lang="en-GB" sz="2400" b="0" dirty="0"/>
              <a:t>remember there may be risk to the </a:t>
            </a:r>
            <a:r>
              <a:rPr lang="en-GB" sz="2400" b="0" dirty="0">
                <a:solidFill>
                  <a:schemeClr val="tx2"/>
                </a:solidFill>
              </a:rPr>
              <a:t>aquatic environment</a:t>
            </a:r>
            <a:r>
              <a:rPr lang="en-GB" sz="2400" b="0" dirty="0"/>
              <a:t> if a rodenticide bait enters </a:t>
            </a:r>
            <a:r>
              <a:rPr lang="en-GB" sz="2400" b="0" dirty="0">
                <a:solidFill>
                  <a:schemeClr val="tx2"/>
                </a:solidFill>
              </a:rPr>
              <a:t>water </a:t>
            </a:r>
          </a:p>
        </p:txBody>
      </p:sp>
    </p:spTree>
    <p:extLst>
      <p:ext uri="{BB962C8B-B14F-4D97-AF65-F5344CB8AC3E}">
        <p14:creationId xmlns:p14="http://schemas.microsoft.com/office/powerpoint/2010/main" val="2630608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E83C1-9550-4E07-9530-0372816F81EF}"/>
              </a:ext>
            </a:extLst>
          </p:cNvPr>
          <p:cNvSpPr>
            <a:spLocks noGrp="1"/>
          </p:cNvSpPr>
          <p:nvPr>
            <p:ph type="title"/>
          </p:nvPr>
        </p:nvSpPr>
        <p:spPr/>
        <p:txBody>
          <a:bodyPr/>
          <a:lstStyle/>
          <a:p>
            <a:r>
              <a:rPr lang="en-GB" dirty="0"/>
              <a:t>Sensitive Areas</a:t>
            </a:r>
          </a:p>
        </p:txBody>
      </p:sp>
      <p:sp>
        <p:nvSpPr>
          <p:cNvPr id="3" name="Content Placeholder 2">
            <a:extLst>
              <a:ext uri="{FF2B5EF4-FFF2-40B4-BE49-F238E27FC236}">
                <a16:creationId xmlns:a16="http://schemas.microsoft.com/office/drawing/2014/main" id="{B47489AD-07F8-400C-8464-752E07D6E0F7}"/>
              </a:ext>
            </a:extLst>
          </p:cNvPr>
          <p:cNvSpPr>
            <a:spLocks noGrp="1"/>
          </p:cNvSpPr>
          <p:nvPr>
            <p:ph idx="1"/>
          </p:nvPr>
        </p:nvSpPr>
        <p:spPr/>
        <p:txBody>
          <a:bodyPr/>
          <a:lstStyle/>
          <a:p>
            <a:r>
              <a:rPr lang="en-GB" b="0" dirty="0"/>
              <a:t>are there any protected species on the site?</a:t>
            </a:r>
          </a:p>
          <a:p>
            <a:pPr lvl="1"/>
            <a:r>
              <a:rPr lang="en-GB" sz="2400" b="0" dirty="0">
                <a:solidFill>
                  <a:schemeClr val="tx2"/>
                </a:solidFill>
              </a:rPr>
              <a:t>i.e. predatory birds, water voles, bats, dormice</a:t>
            </a:r>
          </a:p>
          <a:p>
            <a:r>
              <a:rPr lang="en-GB" b="0" dirty="0"/>
              <a:t>are there any species of high conservation value on the site</a:t>
            </a:r>
          </a:p>
          <a:p>
            <a:pPr lvl="1"/>
            <a:r>
              <a:rPr lang="en-GB" sz="2400" b="0" dirty="0">
                <a:solidFill>
                  <a:schemeClr val="tx2"/>
                </a:solidFill>
              </a:rPr>
              <a:t>barn owls, red kites, peregrine falcons, otters</a:t>
            </a:r>
          </a:p>
          <a:p>
            <a:r>
              <a:rPr lang="en-GB" b="0" dirty="0"/>
              <a:t>does the site fall within any protected areas?</a:t>
            </a:r>
          </a:p>
          <a:p>
            <a:pPr lvl="1"/>
            <a:r>
              <a:rPr lang="en-GB" sz="2400" b="0" dirty="0">
                <a:solidFill>
                  <a:schemeClr val="tx2"/>
                </a:solidFill>
              </a:rPr>
              <a:t>Nature Reserves, Special Conservation or Protection Areas, Sites of Special Scientific Interest</a:t>
            </a:r>
          </a:p>
        </p:txBody>
      </p:sp>
    </p:spTree>
    <p:extLst>
      <p:ext uri="{BB962C8B-B14F-4D97-AF65-F5344CB8AC3E}">
        <p14:creationId xmlns:p14="http://schemas.microsoft.com/office/powerpoint/2010/main" val="31473153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3AAF6-45BD-42F1-9229-BEAE621C716B}"/>
              </a:ext>
            </a:extLst>
          </p:cNvPr>
          <p:cNvSpPr>
            <a:spLocks noGrp="1"/>
          </p:cNvSpPr>
          <p:nvPr>
            <p:ph type="title"/>
          </p:nvPr>
        </p:nvSpPr>
        <p:spPr/>
        <p:txBody>
          <a:bodyPr/>
          <a:lstStyle/>
          <a:p>
            <a:r>
              <a:rPr lang="en-GB" dirty="0"/>
              <a:t>Products</a:t>
            </a:r>
          </a:p>
        </p:txBody>
      </p:sp>
      <p:sp>
        <p:nvSpPr>
          <p:cNvPr id="3" name="Content Placeholder 2">
            <a:extLst>
              <a:ext uri="{FF2B5EF4-FFF2-40B4-BE49-F238E27FC236}">
                <a16:creationId xmlns:a16="http://schemas.microsoft.com/office/drawing/2014/main" id="{C9C02708-CE51-4A44-A95B-FF4127003268}"/>
              </a:ext>
            </a:extLst>
          </p:cNvPr>
          <p:cNvSpPr>
            <a:spLocks noGrp="1"/>
          </p:cNvSpPr>
          <p:nvPr>
            <p:ph idx="1"/>
          </p:nvPr>
        </p:nvSpPr>
        <p:spPr/>
        <p:txBody>
          <a:bodyPr/>
          <a:lstStyle/>
          <a:p>
            <a:r>
              <a:rPr lang="en-GB" b="0" dirty="0"/>
              <a:t>be precise about the products you intend to use</a:t>
            </a:r>
          </a:p>
          <a:p>
            <a:pPr lvl="1"/>
            <a:r>
              <a:rPr lang="en-GB" sz="2400" b="0" dirty="0">
                <a:solidFill>
                  <a:schemeClr val="tx2"/>
                </a:solidFill>
              </a:rPr>
              <a:t>product names</a:t>
            </a:r>
          </a:p>
          <a:p>
            <a:pPr lvl="1"/>
            <a:r>
              <a:rPr lang="en-GB" sz="2400" b="0" dirty="0">
                <a:solidFill>
                  <a:schemeClr val="tx2"/>
                </a:solidFill>
              </a:rPr>
              <a:t>active ingredients and concentration</a:t>
            </a:r>
          </a:p>
          <a:p>
            <a:pPr lvl="1"/>
            <a:r>
              <a:rPr lang="en-GB" sz="2400" b="0" dirty="0">
                <a:solidFill>
                  <a:schemeClr val="tx2"/>
                </a:solidFill>
              </a:rPr>
              <a:t>authorisation numbers</a:t>
            </a:r>
          </a:p>
          <a:p>
            <a:r>
              <a:rPr lang="en-GB" b="0" dirty="0"/>
              <a:t>know exactly </a:t>
            </a:r>
            <a:r>
              <a:rPr lang="en-GB" dirty="0">
                <a:solidFill>
                  <a:schemeClr val="tx2"/>
                </a:solidFill>
              </a:rPr>
              <a:t>where</a:t>
            </a:r>
            <a:r>
              <a:rPr lang="en-GB" b="0" dirty="0"/>
              <a:t> they can be used</a:t>
            </a:r>
          </a:p>
          <a:p>
            <a:r>
              <a:rPr lang="en-GB" b="0" dirty="0"/>
              <a:t>know exactly </a:t>
            </a:r>
            <a:r>
              <a:rPr lang="en-GB" dirty="0">
                <a:solidFill>
                  <a:schemeClr val="tx2"/>
                </a:solidFill>
              </a:rPr>
              <a:t>how</a:t>
            </a:r>
            <a:r>
              <a:rPr lang="en-GB" b="0" dirty="0"/>
              <a:t> they can be used</a:t>
            </a:r>
          </a:p>
          <a:p>
            <a:r>
              <a:rPr lang="en-GB" b="0" dirty="0"/>
              <a:t>know exactly </a:t>
            </a:r>
            <a:r>
              <a:rPr lang="en-GB" dirty="0">
                <a:solidFill>
                  <a:schemeClr val="tx2"/>
                </a:solidFill>
              </a:rPr>
              <a:t>which species </a:t>
            </a:r>
            <a:r>
              <a:rPr lang="en-GB" b="0" dirty="0"/>
              <a:t>they are Approved for Use against</a:t>
            </a:r>
          </a:p>
          <a:p>
            <a:pPr lvl="1"/>
            <a:endParaRPr lang="en-GB" dirty="0"/>
          </a:p>
        </p:txBody>
      </p:sp>
    </p:spTree>
    <p:extLst>
      <p:ext uri="{BB962C8B-B14F-4D97-AF65-F5344CB8AC3E}">
        <p14:creationId xmlns:p14="http://schemas.microsoft.com/office/powerpoint/2010/main" val="1559296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34992-3D7F-4034-B811-810FB7835320}"/>
              </a:ext>
            </a:extLst>
          </p:cNvPr>
          <p:cNvSpPr>
            <a:spLocks noGrp="1"/>
          </p:cNvSpPr>
          <p:nvPr>
            <p:ph type="title"/>
          </p:nvPr>
        </p:nvSpPr>
        <p:spPr/>
        <p:txBody>
          <a:bodyPr/>
          <a:lstStyle/>
          <a:p>
            <a:r>
              <a:rPr lang="en-GB" dirty="0"/>
              <a:t>The ERA</a:t>
            </a:r>
          </a:p>
        </p:txBody>
      </p:sp>
      <p:sp>
        <p:nvSpPr>
          <p:cNvPr id="3" name="Content Placeholder 2">
            <a:extLst>
              <a:ext uri="{FF2B5EF4-FFF2-40B4-BE49-F238E27FC236}">
                <a16:creationId xmlns:a16="http://schemas.microsoft.com/office/drawing/2014/main" id="{151F27D2-A556-4405-B39F-7AA05F65AF02}"/>
              </a:ext>
            </a:extLst>
          </p:cNvPr>
          <p:cNvSpPr>
            <a:spLocks noGrp="1"/>
          </p:cNvSpPr>
          <p:nvPr>
            <p:ph idx="1"/>
          </p:nvPr>
        </p:nvSpPr>
        <p:spPr/>
        <p:txBody>
          <a:bodyPr/>
          <a:lstStyle/>
          <a:p>
            <a:r>
              <a:rPr lang="en-GB" b="0" dirty="0"/>
              <a:t>remember, this ERA may be your </a:t>
            </a:r>
            <a:r>
              <a:rPr lang="en-GB" b="0" dirty="0">
                <a:solidFill>
                  <a:schemeClr val="tx2"/>
                </a:solidFill>
              </a:rPr>
              <a:t>‘due diligence defence’</a:t>
            </a:r>
            <a:r>
              <a:rPr lang="en-GB" b="0" dirty="0"/>
              <a:t> in a Court of Law</a:t>
            </a:r>
          </a:p>
          <a:p>
            <a:r>
              <a:rPr lang="en-GB" b="0" dirty="0"/>
              <a:t>make sure that it is as thorough as possible</a:t>
            </a:r>
          </a:p>
          <a:p>
            <a:r>
              <a:rPr lang="en-GB" b="0" dirty="0"/>
              <a:t>show that you have taken </a:t>
            </a:r>
            <a:r>
              <a:rPr lang="en-GB" b="0" dirty="0">
                <a:solidFill>
                  <a:schemeClr val="tx2"/>
                </a:solidFill>
              </a:rPr>
              <a:t>‘all reasonable precautions’ </a:t>
            </a:r>
            <a:r>
              <a:rPr lang="en-GB" b="0" dirty="0"/>
              <a:t>to prevent contamination of the environment with the AVKs that you have used</a:t>
            </a:r>
          </a:p>
        </p:txBody>
      </p:sp>
    </p:spTree>
    <p:extLst>
      <p:ext uri="{BB962C8B-B14F-4D97-AF65-F5344CB8AC3E}">
        <p14:creationId xmlns:p14="http://schemas.microsoft.com/office/powerpoint/2010/main" val="12370906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173D7-182F-4108-A200-22FA5176BCF5}"/>
              </a:ext>
            </a:extLst>
          </p:cNvPr>
          <p:cNvSpPr>
            <a:spLocks noGrp="1"/>
          </p:cNvSpPr>
          <p:nvPr>
            <p:ph type="title"/>
          </p:nvPr>
        </p:nvSpPr>
        <p:spPr/>
        <p:txBody>
          <a:bodyPr/>
          <a:lstStyle/>
          <a:p>
            <a:r>
              <a:rPr lang="en-GB" dirty="0"/>
              <a:t>The ERA</a:t>
            </a:r>
          </a:p>
        </p:txBody>
      </p:sp>
      <p:sp>
        <p:nvSpPr>
          <p:cNvPr id="3" name="Content Placeholder 2">
            <a:extLst>
              <a:ext uri="{FF2B5EF4-FFF2-40B4-BE49-F238E27FC236}">
                <a16:creationId xmlns:a16="http://schemas.microsoft.com/office/drawing/2014/main" id="{38A0115A-9251-4A25-B04A-39A100085254}"/>
              </a:ext>
            </a:extLst>
          </p:cNvPr>
          <p:cNvSpPr>
            <a:spLocks noGrp="1"/>
          </p:cNvSpPr>
          <p:nvPr>
            <p:ph idx="1"/>
          </p:nvPr>
        </p:nvSpPr>
        <p:spPr>
          <a:xfrm>
            <a:off x="385763" y="1329798"/>
            <a:ext cx="8334375" cy="4635500"/>
          </a:xfrm>
        </p:spPr>
        <p:txBody>
          <a:bodyPr/>
          <a:lstStyle/>
          <a:p>
            <a:r>
              <a:rPr lang="en-GB" sz="2400" b="0" dirty="0"/>
              <a:t>record all the known and likely </a:t>
            </a:r>
            <a:r>
              <a:rPr lang="en-GB" sz="2400" b="0" dirty="0">
                <a:solidFill>
                  <a:srgbClr val="FF0000"/>
                </a:solidFill>
              </a:rPr>
              <a:t>‘at risk’ animals </a:t>
            </a:r>
            <a:r>
              <a:rPr lang="en-GB" sz="2400" b="0" dirty="0"/>
              <a:t>on this site</a:t>
            </a:r>
          </a:p>
          <a:p>
            <a:r>
              <a:rPr lang="en-GB" sz="2400" b="0" dirty="0"/>
              <a:t>record all the </a:t>
            </a:r>
            <a:r>
              <a:rPr lang="en-GB" sz="2400" b="0" dirty="0">
                <a:solidFill>
                  <a:srgbClr val="92D050"/>
                </a:solidFill>
              </a:rPr>
              <a:t>risk mitigation measures </a:t>
            </a:r>
            <a:r>
              <a:rPr lang="en-GB" sz="2400" b="0" dirty="0"/>
              <a:t>you will </a:t>
            </a:r>
            <a:r>
              <a:rPr lang="en-GB" sz="2400" b="0" dirty="0">
                <a:solidFill>
                  <a:srgbClr val="92D050"/>
                </a:solidFill>
              </a:rPr>
              <a:t>undertake to reduce the risks</a:t>
            </a:r>
            <a:r>
              <a:rPr lang="en-GB" sz="2400" b="0" dirty="0"/>
              <a:t> that will be posed by your introduction of AVKs to the site, including:</a:t>
            </a:r>
          </a:p>
          <a:p>
            <a:pPr lvl="1"/>
            <a:r>
              <a:rPr lang="en-GB" sz="2000" b="0" dirty="0">
                <a:solidFill>
                  <a:schemeClr val="tx2"/>
                </a:solidFill>
              </a:rPr>
              <a:t>integration with non-toxic measures</a:t>
            </a:r>
          </a:p>
          <a:p>
            <a:pPr lvl="1"/>
            <a:r>
              <a:rPr lang="en-GB" sz="2000" b="0" dirty="0">
                <a:solidFill>
                  <a:schemeClr val="tx2"/>
                </a:solidFill>
              </a:rPr>
              <a:t>use of alternative toxic products</a:t>
            </a:r>
          </a:p>
          <a:p>
            <a:pPr lvl="1"/>
            <a:r>
              <a:rPr lang="en-GB" sz="2000" b="0" dirty="0">
                <a:solidFill>
                  <a:schemeClr val="tx2"/>
                </a:solidFill>
              </a:rPr>
              <a:t>reduction in time that AVKs are used</a:t>
            </a:r>
          </a:p>
          <a:p>
            <a:pPr lvl="1"/>
            <a:r>
              <a:rPr lang="en-GB" sz="2000" b="0" dirty="0">
                <a:solidFill>
                  <a:schemeClr val="tx2"/>
                </a:solidFill>
              </a:rPr>
              <a:t>restricting access of AVKs to non-targets</a:t>
            </a:r>
          </a:p>
          <a:p>
            <a:pPr lvl="1"/>
            <a:r>
              <a:rPr lang="en-GB" sz="2000" b="0" dirty="0">
                <a:solidFill>
                  <a:schemeClr val="tx2"/>
                </a:solidFill>
              </a:rPr>
              <a:t>restricting use of AVKs to critical areas</a:t>
            </a:r>
          </a:p>
          <a:p>
            <a:pPr lvl="1"/>
            <a:r>
              <a:rPr lang="en-GB" sz="2000" b="0" u="sng" dirty="0">
                <a:solidFill>
                  <a:schemeClr val="tx2"/>
                </a:solidFill>
              </a:rPr>
              <a:t>site visit frequency</a:t>
            </a:r>
          </a:p>
          <a:p>
            <a:pPr lvl="1"/>
            <a:endParaRPr lang="en-GB" b="0" dirty="0"/>
          </a:p>
        </p:txBody>
      </p:sp>
    </p:spTree>
    <p:extLst>
      <p:ext uri="{BB962C8B-B14F-4D97-AF65-F5344CB8AC3E}">
        <p14:creationId xmlns:p14="http://schemas.microsoft.com/office/powerpoint/2010/main" val="3941572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CF1AE-64BA-4472-BFFB-8B67E44D19DE}"/>
              </a:ext>
            </a:extLst>
          </p:cNvPr>
          <p:cNvSpPr>
            <a:spLocks noGrp="1"/>
          </p:cNvSpPr>
          <p:nvPr>
            <p:ph type="title"/>
          </p:nvPr>
        </p:nvSpPr>
        <p:spPr/>
        <p:txBody>
          <a:bodyPr/>
          <a:lstStyle/>
          <a:p>
            <a:r>
              <a:rPr lang="en-GB" dirty="0"/>
              <a:t>Disposal of Rodent Carcases</a:t>
            </a:r>
          </a:p>
        </p:txBody>
      </p:sp>
      <p:sp>
        <p:nvSpPr>
          <p:cNvPr id="3" name="Content Placeholder 2">
            <a:extLst>
              <a:ext uri="{FF2B5EF4-FFF2-40B4-BE49-F238E27FC236}">
                <a16:creationId xmlns:a16="http://schemas.microsoft.com/office/drawing/2014/main" id="{4B1F27C6-FE28-429E-A947-2A126E5BCE2C}"/>
              </a:ext>
            </a:extLst>
          </p:cNvPr>
          <p:cNvSpPr>
            <a:spLocks noGrp="1"/>
          </p:cNvSpPr>
          <p:nvPr>
            <p:ph idx="1"/>
          </p:nvPr>
        </p:nvSpPr>
        <p:spPr>
          <a:xfrm>
            <a:off x="385763" y="1125604"/>
            <a:ext cx="8334375" cy="4635500"/>
          </a:xfrm>
        </p:spPr>
        <p:txBody>
          <a:bodyPr/>
          <a:lstStyle/>
          <a:p>
            <a:r>
              <a:rPr lang="en-GB" b="0" dirty="0"/>
              <a:t>a critical part of a rodent treatment, especially for the control of rats, is the search for and disposal of carcases</a:t>
            </a:r>
          </a:p>
          <a:p>
            <a:r>
              <a:rPr lang="en-GB" b="0" dirty="0"/>
              <a:t>product labels require this to be done </a:t>
            </a:r>
            <a:r>
              <a:rPr lang="en-GB" b="0" i="1" dirty="0">
                <a:solidFill>
                  <a:schemeClr val="tx2"/>
                </a:solidFill>
              </a:rPr>
              <a:t>‘at frequent intervals at least as often as baits are inspected or replaced’</a:t>
            </a:r>
          </a:p>
          <a:p>
            <a:r>
              <a:rPr lang="en-GB" b="0" dirty="0"/>
              <a:t>this may be daily in heavy infestations</a:t>
            </a:r>
          </a:p>
          <a:p>
            <a:r>
              <a:rPr lang="en-GB" b="0" dirty="0"/>
              <a:t>if you aren’t able to do this, you may ask someone else to do it – specify whom, and ensure that are competent and have suitable personal protective clothing</a:t>
            </a:r>
          </a:p>
        </p:txBody>
      </p:sp>
    </p:spTree>
    <p:extLst>
      <p:ext uri="{BB962C8B-B14F-4D97-AF65-F5344CB8AC3E}">
        <p14:creationId xmlns:p14="http://schemas.microsoft.com/office/powerpoint/2010/main" val="27494404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88A38-995D-4385-BDBB-C16648457D20}"/>
              </a:ext>
            </a:extLst>
          </p:cNvPr>
          <p:cNvSpPr>
            <a:spLocks noGrp="1"/>
          </p:cNvSpPr>
          <p:nvPr>
            <p:ph type="title"/>
          </p:nvPr>
        </p:nvSpPr>
        <p:spPr/>
        <p:txBody>
          <a:bodyPr/>
          <a:lstStyle/>
          <a:p>
            <a:r>
              <a:rPr lang="en-GB" dirty="0"/>
              <a:t>Disposal of Rodent Carcases</a:t>
            </a:r>
          </a:p>
        </p:txBody>
      </p:sp>
      <p:sp>
        <p:nvSpPr>
          <p:cNvPr id="3" name="Content Placeholder 2">
            <a:extLst>
              <a:ext uri="{FF2B5EF4-FFF2-40B4-BE49-F238E27FC236}">
                <a16:creationId xmlns:a16="http://schemas.microsoft.com/office/drawing/2014/main" id="{78E19788-CC37-4B67-AB5C-20A8378ACB13}"/>
              </a:ext>
            </a:extLst>
          </p:cNvPr>
          <p:cNvSpPr>
            <a:spLocks noGrp="1"/>
          </p:cNvSpPr>
          <p:nvPr>
            <p:ph idx="1"/>
          </p:nvPr>
        </p:nvSpPr>
        <p:spPr/>
        <p:txBody>
          <a:bodyPr/>
          <a:lstStyle/>
          <a:p>
            <a:r>
              <a:rPr lang="en-GB" b="0" dirty="0"/>
              <a:t>dependent on relevant factors:</a:t>
            </a:r>
          </a:p>
          <a:p>
            <a:pPr lvl="1"/>
            <a:r>
              <a:rPr lang="en-GB" sz="2400" b="0" dirty="0">
                <a:solidFill>
                  <a:schemeClr val="tx2"/>
                </a:solidFill>
              </a:rPr>
              <a:t>on farm – via small carcass incinerator</a:t>
            </a:r>
          </a:p>
          <a:p>
            <a:pPr lvl="1"/>
            <a:r>
              <a:rPr lang="en-GB" sz="2400" b="0" dirty="0">
                <a:solidFill>
                  <a:schemeClr val="tx2"/>
                </a:solidFill>
              </a:rPr>
              <a:t>on domestic premises – via domestic waste collection</a:t>
            </a:r>
          </a:p>
          <a:p>
            <a:pPr lvl="1"/>
            <a:r>
              <a:rPr lang="en-GB" sz="2400" b="0" dirty="0">
                <a:solidFill>
                  <a:schemeClr val="tx2"/>
                </a:solidFill>
              </a:rPr>
              <a:t>disposal off-site at authorised incinerator or via licenced waste disposal company to landfill</a:t>
            </a:r>
          </a:p>
          <a:p>
            <a:pPr lvl="1"/>
            <a:r>
              <a:rPr lang="en-GB" sz="2400" b="0" dirty="0">
                <a:solidFill>
                  <a:schemeClr val="tx2"/>
                </a:solidFill>
              </a:rPr>
              <a:t>disposal on-site, in line with requirements of relevant Government agencies</a:t>
            </a:r>
          </a:p>
        </p:txBody>
      </p:sp>
      <p:pic>
        <p:nvPicPr>
          <p:cNvPr id="5" name="Picture 4">
            <a:extLst>
              <a:ext uri="{FF2B5EF4-FFF2-40B4-BE49-F238E27FC236}">
                <a16:creationId xmlns:a16="http://schemas.microsoft.com/office/drawing/2014/main" id="{BCBAB070-7DDF-4763-A9C7-0DBC0564DA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1862" y="4972986"/>
            <a:ext cx="2593298" cy="1728865"/>
          </a:xfrm>
          <a:prstGeom prst="rect">
            <a:avLst/>
          </a:prstGeom>
        </p:spPr>
      </p:pic>
    </p:spTree>
    <p:extLst>
      <p:ext uri="{BB962C8B-B14F-4D97-AF65-F5344CB8AC3E}">
        <p14:creationId xmlns:p14="http://schemas.microsoft.com/office/powerpoint/2010/main" val="1920176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C3F15-4E81-4E7A-B1AF-5CDC704E9069}"/>
              </a:ext>
            </a:extLst>
          </p:cNvPr>
          <p:cNvSpPr>
            <a:spLocks noGrp="1"/>
          </p:cNvSpPr>
          <p:nvPr>
            <p:ph type="title"/>
          </p:nvPr>
        </p:nvSpPr>
        <p:spPr/>
        <p:txBody>
          <a:bodyPr/>
          <a:lstStyle/>
          <a:p>
            <a:r>
              <a:rPr lang="en-GB" dirty="0"/>
              <a:t>Disposal of Spent Bait</a:t>
            </a:r>
          </a:p>
        </p:txBody>
      </p:sp>
      <p:sp>
        <p:nvSpPr>
          <p:cNvPr id="3" name="Content Placeholder 2">
            <a:extLst>
              <a:ext uri="{FF2B5EF4-FFF2-40B4-BE49-F238E27FC236}">
                <a16:creationId xmlns:a16="http://schemas.microsoft.com/office/drawing/2014/main" id="{8D736159-5E48-4C21-A83A-6E418320CD7B}"/>
              </a:ext>
            </a:extLst>
          </p:cNvPr>
          <p:cNvSpPr>
            <a:spLocks noGrp="1"/>
          </p:cNvSpPr>
          <p:nvPr>
            <p:ph idx="1"/>
          </p:nvPr>
        </p:nvSpPr>
        <p:spPr/>
        <p:txBody>
          <a:bodyPr/>
          <a:lstStyle/>
          <a:p>
            <a:r>
              <a:rPr lang="en-GB" b="0" dirty="0"/>
              <a:t>‘spent bait’ can be recycled, re-used at other sites, provided it is in a reasonable condition</a:t>
            </a:r>
          </a:p>
          <a:p>
            <a:r>
              <a:rPr lang="en-GB" b="0" dirty="0"/>
              <a:t>if it cannot be re-used, it becomes </a:t>
            </a:r>
            <a:r>
              <a:rPr lang="en-GB" dirty="0">
                <a:solidFill>
                  <a:srgbClr val="FF0000"/>
                </a:solidFill>
              </a:rPr>
              <a:t>‘Hazardous Waste’</a:t>
            </a:r>
            <a:r>
              <a:rPr lang="en-GB" b="0" dirty="0"/>
              <a:t> and can only be moved off-site under a Consignment Note with the EWC number        </a:t>
            </a:r>
            <a:r>
              <a:rPr lang="en-GB" b="0" dirty="0">
                <a:solidFill>
                  <a:schemeClr val="tx2"/>
                </a:solidFill>
              </a:rPr>
              <a:t>20 01 19*</a:t>
            </a:r>
            <a:r>
              <a:rPr lang="en-GB" b="0" dirty="0"/>
              <a:t>,</a:t>
            </a:r>
            <a:r>
              <a:rPr lang="en-GB" b="0" dirty="0">
                <a:solidFill>
                  <a:schemeClr val="tx2"/>
                </a:solidFill>
              </a:rPr>
              <a:t> </a:t>
            </a:r>
            <a:r>
              <a:rPr lang="en-GB" b="0" dirty="0"/>
              <a:t>by someone registered as a Licenced Waste Carrier</a:t>
            </a:r>
          </a:p>
          <a:p>
            <a:r>
              <a:rPr lang="en-GB" b="0" dirty="0"/>
              <a:t>it must be disposed of by a Licenced Waste Disposal contractor</a:t>
            </a:r>
          </a:p>
        </p:txBody>
      </p:sp>
    </p:spTree>
    <p:extLst>
      <p:ext uri="{BB962C8B-B14F-4D97-AF65-F5344CB8AC3E}">
        <p14:creationId xmlns:p14="http://schemas.microsoft.com/office/powerpoint/2010/main" val="811066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13C54-C7C2-4C0D-9EFC-40E4EDADC44A}"/>
              </a:ext>
            </a:extLst>
          </p:cNvPr>
          <p:cNvSpPr>
            <a:spLocks noGrp="1"/>
          </p:cNvSpPr>
          <p:nvPr>
            <p:ph type="title"/>
          </p:nvPr>
        </p:nvSpPr>
        <p:spPr/>
        <p:txBody>
          <a:bodyPr/>
          <a:lstStyle/>
          <a:p>
            <a:r>
              <a:rPr lang="en-GB" dirty="0"/>
              <a:t>Conclusion</a:t>
            </a:r>
          </a:p>
        </p:txBody>
      </p:sp>
      <p:sp>
        <p:nvSpPr>
          <p:cNvPr id="3" name="Content Placeholder 2">
            <a:extLst>
              <a:ext uri="{FF2B5EF4-FFF2-40B4-BE49-F238E27FC236}">
                <a16:creationId xmlns:a16="http://schemas.microsoft.com/office/drawing/2014/main" id="{DCF1B34B-54D4-4BDE-AA7E-D48A73BA8718}"/>
              </a:ext>
            </a:extLst>
          </p:cNvPr>
          <p:cNvSpPr>
            <a:spLocks noGrp="1"/>
          </p:cNvSpPr>
          <p:nvPr>
            <p:ph idx="1"/>
          </p:nvPr>
        </p:nvSpPr>
        <p:spPr/>
        <p:txBody>
          <a:bodyPr/>
          <a:lstStyle/>
          <a:p>
            <a:r>
              <a:rPr lang="en-GB" b="0" dirty="0"/>
              <a:t>‘can this treatment safely proceed’</a:t>
            </a:r>
          </a:p>
          <a:p>
            <a:r>
              <a:rPr lang="en-GB" b="0" dirty="0">
                <a:solidFill>
                  <a:schemeClr val="tx2"/>
                </a:solidFill>
              </a:rPr>
              <a:t>decision time</a:t>
            </a:r>
          </a:p>
          <a:p>
            <a:r>
              <a:rPr lang="en-GB" b="0" dirty="0"/>
              <a:t>given the information recorded in the ERA, you must then decide if the use of AVKs can be justified, or not</a:t>
            </a:r>
          </a:p>
          <a:p>
            <a:r>
              <a:rPr lang="en-GB" b="0" dirty="0"/>
              <a:t>it is a balancing act between </a:t>
            </a:r>
            <a:r>
              <a:rPr lang="en-GB" b="0" dirty="0">
                <a:solidFill>
                  <a:schemeClr val="tx2"/>
                </a:solidFill>
              </a:rPr>
              <a:t>protecting human and animal health</a:t>
            </a:r>
            <a:r>
              <a:rPr lang="en-GB" b="0" dirty="0"/>
              <a:t> vs </a:t>
            </a:r>
            <a:r>
              <a:rPr lang="en-GB" b="0" dirty="0">
                <a:solidFill>
                  <a:schemeClr val="tx2"/>
                </a:solidFill>
              </a:rPr>
              <a:t>protecting the environment</a:t>
            </a:r>
          </a:p>
          <a:p>
            <a:r>
              <a:rPr lang="en-GB" i="1" dirty="0">
                <a:solidFill>
                  <a:srgbClr val="FF0000"/>
                </a:solidFill>
              </a:rPr>
              <a:t>only you can make that decision</a:t>
            </a:r>
          </a:p>
        </p:txBody>
      </p:sp>
    </p:spTree>
    <p:extLst>
      <p:ext uri="{BB962C8B-B14F-4D97-AF65-F5344CB8AC3E}">
        <p14:creationId xmlns:p14="http://schemas.microsoft.com/office/powerpoint/2010/main" val="31561144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66BBD-A54B-4A70-B2CA-C009417697CD}"/>
              </a:ext>
            </a:extLst>
          </p:cNvPr>
          <p:cNvSpPr>
            <a:spLocks noGrp="1"/>
          </p:cNvSpPr>
          <p:nvPr>
            <p:ph type="title"/>
          </p:nvPr>
        </p:nvSpPr>
        <p:spPr/>
        <p:txBody>
          <a:bodyPr/>
          <a:lstStyle/>
          <a:p>
            <a:r>
              <a:rPr lang="en-GB" dirty="0"/>
              <a:t>SUMMARY</a:t>
            </a:r>
          </a:p>
        </p:txBody>
      </p:sp>
      <p:sp>
        <p:nvSpPr>
          <p:cNvPr id="3" name="Content Placeholder 2">
            <a:extLst>
              <a:ext uri="{FF2B5EF4-FFF2-40B4-BE49-F238E27FC236}">
                <a16:creationId xmlns:a16="http://schemas.microsoft.com/office/drawing/2014/main" id="{387C7065-0583-4427-BB23-553E6738682A}"/>
              </a:ext>
            </a:extLst>
          </p:cNvPr>
          <p:cNvSpPr>
            <a:spLocks noGrp="1"/>
          </p:cNvSpPr>
          <p:nvPr>
            <p:ph idx="1"/>
          </p:nvPr>
        </p:nvSpPr>
        <p:spPr/>
        <p:txBody>
          <a:bodyPr/>
          <a:lstStyle/>
          <a:p>
            <a:r>
              <a:rPr lang="en-GB" sz="2400" b="0" dirty="0"/>
              <a:t>AVKs present a significant potential </a:t>
            </a:r>
            <a:r>
              <a:rPr lang="en-GB" sz="2400" dirty="0">
                <a:solidFill>
                  <a:srgbClr val="FF0000"/>
                </a:solidFill>
              </a:rPr>
              <a:t>HAZARD</a:t>
            </a:r>
            <a:r>
              <a:rPr lang="en-GB" sz="2400" b="0" dirty="0"/>
              <a:t> to the Environment in most use scenarios</a:t>
            </a:r>
          </a:p>
          <a:p>
            <a:r>
              <a:rPr lang="en-GB" sz="2400" b="0" dirty="0"/>
              <a:t>every time you introduce them to a site you are posing a </a:t>
            </a:r>
            <a:r>
              <a:rPr lang="en-GB" sz="2400" dirty="0">
                <a:solidFill>
                  <a:schemeClr val="tx2"/>
                </a:solidFill>
              </a:rPr>
              <a:t>POTENTIAL RISK</a:t>
            </a:r>
            <a:r>
              <a:rPr lang="en-GB" sz="2400" b="0" dirty="0"/>
              <a:t> to the local environment</a:t>
            </a:r>
          </a:p>
          <a:p>
            <a:r>
              <a:rPr lang="en-GB" sz="2400" b="0" dirty="0"/>
              <a:t>you must consider what ‘non-target’ birds and animals might be at risk from your actions</a:t>
            </a:r>
          </a:p>
          <a:p>
            <a:r>
              <a:rPr lang="en-GB" sz="2400" b="0" dirty="0"/>
              <a:t>you must consider how you can reduce this risk and introduce all available and appropriate risk mitigation measures into your treatment</a:t>
            </a:r>
          </a:p>
          <a:p>
            <a:r>
              <a:rPr lang="en-GB" sz="2400" b="0" dirty="0"/>
              <a:t>the</a:t>
            </a:r>
            <a:r>
              <a:rPr lang="en-GB" sz="2400" dirty="0">
                <a:solidFill>
                  <a:schemeClr val="tx2"/>
                </a:solidFill>
              </a:rPr>
              <a:t> ERA </a:t>
            </a:r>
            <a:r>
              <a:rPr lang="en-GB" sz="2400" b="0" dirty="0"/>
              <a:t>helps you do this, shows it has been done and provides you with a </a:t>
            </a:r>
            <a:r>
              <a:rPr lang="en-GB" sz="2400" dirty="0">
                <a:solidFill>
                  <a:schemeClr val="tx2"/>
                </a:solidFill>
              </a:rPr>
              <a:t>‘due diligence defence’</a:t>
            </a:r>
            <a:r>
              <a:rPr lang="en-GB" sz="2400" b="0" dirty="0"/>
              <a:t>, if ever needed</a:t>
            </a:r>
          </a:p>
        </p:txBody>
      </p:sp>
    </p:spTree>
    <p:extLst>
      <p:ext uri="{BB962C8B-B14F-4D97-AF65-F5344CB8AC3E}">
        <p14:creationId xmlns:p14="http://schemas.microsoft.com/office/powerpoint/2010/main" val="4232222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7C8BC-BA11-41B7-94F3-63795C20E99B}"/>
              </a:ext>
            </a:extLst>
          </p:cNvPr>
          <p:cNvSpPr>
            <a:spLocks noGrp="1"/>
          </p:cNvSpPr>
          <p:nvPr>
            <p:ph type="title"/>
          </p:nvPr>
        </p:nvSpPr>
        <p:spPr>
          <a:xfrm>
            <a:off x="304800" y="-71438"/>
            <a:ext cx="8415338" cy="1143001"/>
          </a:xfrm>
        </p:spPr>
        <p:txBody>
          <a:bodyPr/>
          <a:lstStyle/>
          <a:p>
            <a:r>
              <a:rPr lang="en-GB" dirty="0"/>
              <a:t>Environmental Risk Assessments</a:t>
            </a:r>
          </a:p>
        </p:txBody>
      </p:sp>
      <p:sp>
        <p:nvSpPr>
          <p:cNvPr id="3" name="Content Placeholder 2">
            <a:extLst>
              <a:ext uri="{FF2B5EF4-FFF2-40B4-BE49-F238E27FC236}">
                <a16:creationId xmlns:a16="http://schemas.microsoft.com/office/drawing/2014/main" id="{42CC741A-B395-4753-BD1D-351D0CC5A2A3}"/>
              </a:ext>
            </a:extLst>
          </p:cNvPr>
          <p:cNvSpPr>
            <a:spLocks noGrp="1"/>
          </p:cNvSpPr>
          <p:nvPr>
            <p:ph idx="1"/>
          </p:nvPr>
        </p:nvSpPr>
        <p:spPr/>
        <p:txBody>
          <a:bodyPr/>
          <a:lstStyle/>
          <a:p>
            <a:r>
              <a:rPr lang="en-GB" sz="2400" b="0" dirty="0"/>
              <a:t>we will focus on </a:t>
            </a:r>
            <a:r>
              <a:rPr lang="en-GB" sz="2400" b="0" dirty="0">
                <a:solidFill>
                  <a:schemeClr val="tx2"/>
                </a:solidFill>
              </a:rPr>
              <a:t>anticoagulant (AVK) rodenticides</a:t>
            </a:r>
            <a:r>
              <a:rPr lang="en-GB" sz="2400" b="0" dirty="0"/>
              <a:t>, though other control measures may also harm the environment</a:t>
            </a:r>
          </a:p>
          <a:p>
            <a:r>
              <a:rPr lang="en-GB" sz="2000" b="0" dirty="0"/>
              <a:t>all AVK rodenticides are classified as:</a:t>
            </a:r>
          </a:p>
          <a:p>
            <a:pPr lvl="1"/>
            <a:r>
              <a:rPr lang="en-GB" sz="2000" dirty="0">
                <a:solidFill>
                  <a:schemeClr val="tx2"/>
                </a:solidFill>
              </a:rPr>
              <a:t>PERSISTENT</a:t>
            </a:r>
            <a:r>
              <a:rPr lang="en-GB" sz="2400" dirty="0"/>
              <a:t> </a:t>
            </a:r>
            <a:r>
              <a:rPr lang="en-GB" sz="2000" b="0" dirty="0"/>
              <a:t>(extremely persistent in the environment)</a:t>
            </a:r>
          </a:p>
          <a:p>
            <a:pPr lvl="1"/>
            <a:r>
              <a:rPr lang="en-GB" sz="2000" dirty="0">
                <a:solidFill>
                  <a:schemeClr val="tx2"/>
                </a:solidFill>
              </a:rPr>
              <a:t>BIOACUMMULATIVE</a:t>
            </a:r>
            <a:r>
              <a:rPr lang="en-GB" sz="2400" dirty="0"/>
              <a:t> </a:t>
            </a:r>
            <a:r>
              <a:rPr lang="en-GB" sz="2000" b="0" dirty="0"/>
              <a:t>(residues build up in animal tissues)</a:t>
            </a:r>
          </a:p>
          <a:p>
            <a:pPr lvl="1"/>
            <a:r>
              <a:rPr lang="en-GB" sz="2000" dirty="0">
                <a:solidFill>
                  <a:schemeClr val="tx2"/>
                </a:solidFill>
              </a:rPr>
              <a:t>TOXIC</a:t>
            </a:r>
            <a:r>
              <a:rPr lang="en-GB" sz="2400" dirty="0"/>
              <a:t> </a:t>
            </a:r>
            <a:r>
              <a:rPr lang="en-GB" sz="2000" b="0" dirty="0"/>
              <a:t>(to all birds and mammals)</a:t>
            </a:r>
          </a:p>
          <a:p>
            <a:r>
              <a:rPr lang="en-GB" sz="2000" b="0" dirty="0"/>
              <a:t>so they are </a:t>
            </a:r>
            <a:r>
              <a:rPr lang="en-GB" sz="2000" b="0" dirty="0">
                <a:solidFill>
                  <a:schemeClr val="tx2"/>
                </a:solidFill>
              </a:rPr>
              <a:t>CANDIDATES FOR SUBSTITUTION</a:t>
            </a:r>
            <a:r>
              <a:rPr lang="en-GB" sz="2000" b="0" dirty="0"/>
              <a:t>, which means they would have been removed from the market throughout Europe had there been alternatives that are equally effective</a:t>
            </a:r>
          </a:p>
          <a:p>
            <a:r>
              <a:rPr lang="en-GB" sz="2000" b="0" dirty="0"/>
              <a:t>they are reviewed every few years and may yet be removed</a:t>
            </a:r>
            <a:endParaRPr lang="en-GB" sz="2000" dirty="0">
              <a:solidFill>
                <a:srgbClr val="FF0000"/>
              </a:solidFill>
            </a:endParaRPr>
          </a:p>
        </p:txBody>
      </p:sp>
    </p:spTree>
    <p:extLst>
      <p:ext uri="{BB962C8B-B14F-4D97-AF65-F5344CB8AC3E}">
        <p14:creationId xmlns:p14="http://schemas.microsoft.com/office/powerpoint/2010/main" val="2276450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78F50-1C1B-496C-92F2-03FBFCBBB122}"/>
              </a:ext>
            </a:extLst>
          </p:cNvPr>
          <p:cNvSpPr>
            <a:spLocks noGrp="1"/>
          </p:cNvSpPr>
          <p:nvPr>
            <p:ph type="title"/>
          </p:nvPr>
        </p:nvSpPr>
        <p:spPr>
          <a:xfrm>
            <a:off x="304800" y="-71438"/>
            <a:ext cx="8415338" cy="1143001"/>
          </a:xfrm>
        </p:spPr>
        <p:txBody>
          <a:bodyPr/>
          <a:lstStyle/>
          <a:p>
            <a:r>
              <a:rPr lang="en-GB" dirty="0"/>
              <a:t>Environmental Risk Assessments</a:t>
            </a:r>
          </a:p>
        </p:txBody>
      </p:sp>
      <p:sp>
        <p:nvSpPr>
          <p:cNvPr id="3" name="Content Placeholder 2">
            <a:extLst>
              <a:ext uri="{FF2B5EF4-FFF2-40B4-BE49-F238E27FC236}">
                <a16:creationId xmlns:a16="http://schemas.microsoft.com/office/drawing/2014/main" id="{22766636-2D6A-4FDB-B2AE-7A167AF462D0}"/>
              </a:ext>
            </a:extLst>
          </p:cNvPr>
          <p:cNvSpPr>
            <a:spLocks noGrp="1"/>
          </p:cNvSpPr>
          <p:nvPr>
            <p:ph idx="1"/>
          </p:nvPr>
        </p:nvSpPr>
        <p:spPr>
          <a:xfrm>
            <a:off x="385763" y="1409700"/>
            <a:ext cx="8334375" cy="4635500"/>
          </a:xfrm>
        </p:spPr>
        <p:txBody>
          <a:bodyPr/>
          <a:lstStyle/>
          <a:p>
            <a:r>
              <a:rPr lang="en-GB" sz="2400" b="0" dirty="0"/>
              <a:t>AVK rodenticides are therefore potential </a:t>
            </a:r>
            <a:r>
              <a:rPr lang="en-GB" sz="2400" dirty="0">
                <a:solidFill>
                  <a:srgbClr val="FF0000"/>
                </a:solidFill>
              </a:rPr>
              <a:t>HAZARDS</a:t>
            </a:r>
          </a:p>
          <a:p>
            <a:pPr lvl="1"/>
            <a:r>
              <a:rPr lang="en-GB" sz="2000" b="0" dirty="0"/>
              <a:t>they can harm the environment, through </a:t>
            </a:r>
            <a:r>
              <a:rPr lang="en-GB" sz="2000" b="0" dirty="0">
                <a:solidFill>
                  <a:srgbClr val="FFFF00"/>
                </a:solidFill>
              </a:rPr>
              <a:t>primary</a:t>
            </a:r>
            <a:r>
              <a:rPr lang="en-GB" sz="2000" b="0" dirty="0"/>
              <a:t> and </a:t>
            </a:r>
            <a:r>
              <a:rPr lang="en-GB" sz="2000" b="0" dirty="0">
                <a:solidFill>
                  <a:srgbClr val="FFFF00"/>
                </a:solidFill>
              </a:rPr>
              <a:t>secondary</a:t>
            </a:r>
            <a:r>
              <a:rPr lang="en-GB" sz="2000" b="0" dirty="0"/>
              <a:t> poisoning</a:t>
            </a:r>
          </a:p>
          <a:p>
            <a:r>
              <a:rPr lang="en-GB" sz="2400" b="0" dirty="0"/>
              <a:t>every time you use them, you pose a </a:t>
            </a:r>
            <a:r>
              <a:rPr lang="en-GB" sz="2400" dirty="0">
                <a:solidFill>
                  <a:schemeClr val="tx2"/>
                </a:solidFill>
              </a:rPr>
              <a:t>RISK </a:t>
            </a:r>
            <a:r>
              <a:rPr lang="en-GB" sz="2400" dirty="0"/>
              <a:t>to</a:t>
            </a:r>
          </a:p>
          <a:p>
            <a:pPr lvl="1"/>
            <a:r>
              <a:rPr lang="en-GB" sz="2000" b="0" dirty="0"/>
              <a:t>‘non-target’ wildlife</a:t>
            </a:r>
          </a:p>
          <a:p>
            <a:pPr lvl="1"/>
            <a:r>
              <a:rPr lang="en-GB" sz="2000" b="0" dirty="0"/>
              <a:t>other environmental compartments e.g. water</a:t>
            </a:r>
          </a:p>
          <a:p>
            <a:r>
              <a:rPr lang="en-GB" sz="2400" b="0" dirty="0"/>
              <a:t>you should therefore carry out an </a:t>
            </a:r>
            <a:r>
              <a:rPr lang="en-GB" sz="2400" dirty="0">
                <a:solidFill>
                  <a:schemeClr val="tx2"/>
                </a:solidFill>
              </a:rPr>
              <a:t>ENVIRONMENTAL</a:t>
            </a:r>
            <a:r>
              <a:rPr lang="en-GB" sz="2400" dirty="0"/>
              <a:t> </a:t>
            </a:r>
            <a:r>
              <a:rPr lang="en-GB" sz="2400" dirty="0">
                <a:solidFill>
                  <a:schemeClr val="tx2"/>
                </a:solidFill>
              </a:rPr>
              <a:t>RISK ASSESMENT (ERA) </a:t>
            </a:r>
            <a:r>
              <a:rPr lang="en-GB" sz="2400" b="0" dirty="0"/>
              <a:t>when you use a rodenticide where wild ‘non-targets’ may be harmed, so you can identify all available and appropriate </a:t>
            </a:r>
            <a:r>
              <a:rPr lang="en-GB" sz="2400" b="0" dirty="0">
                <a:solidFill>
                  <a:srgbClr val="92D050"/>
                </a:solidFill>
              </a:rPr>
              <a:t>RISK MITIGATION MEASURES</a:t>
            </a:r>
            <a:endParaRPr lang="en-GB" sz="2400" b="0" strike="sngStrike" dirty="0">
              <a:solidFill>
                <a:srgbClr val="FFFF00"/>
              </a:solidFill>
            </a:endParaRPr>
          </a:p>
        </p:txBody>
      </p:sp>
    </p:spTree>
    <p:extLst>
      <p:ext uri="{BB962C8B-B14F-4D97-AF65-F5344CB8AC3E}">
        <p14:creationId xmlns:p14="http://schemas.microsoft.com/office/powerpoint/2010/main" val="32859814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95295-11EC-4321-97A6-3AB0D44BAF96}"/>
              </a:ext>
            </a:extLst>
          </p:cNvPr>
          <p:cNvSpPr>
            <a:spLocks noGrp="1"/>
          </p:cNvSpPr>
          <p:nvPr>
            <p:ph type="title"/>
          </p:nvPr>
        </p:nvSpPr>
        <p:spPr/>
        <p:txBody>
          <a:bodyPr/>
          <a:lstStyle/>
          <a:p>
            <a:r>
              <a:rPr lang="en-GB" dirty="0"/>
              <a:t>Environmental Risk Assessments</a:t>
            </a:r>
          </a:p>
        </p:txBody>
      </p:sp>
      <p:sp>
        <p:nvSpPr>
          <p:cNvPr id="3" name="Content Placeholder 2">
            <a:extLst>
              <a:ext uri="{FF2B5EF4-FFF2-40B4-BE49-F238E27FC236}">
                <a16:creationId xmlns:a16="http://schemas.microsoft.com/office/drawing/2014/main" id="{BDCC708C-4FD4-4DEE-878C-AB36EDD278F3}"/>
              </a:ext>
            </a:extLst>
          </p:cNvPr>
          <p:cNvSpPr>
            <a:spLocks noGrp="1"/>
          </p:cNvSpPr>
          <p:nvPr>
            <p:ph idx="1"/>
          </p:nvPr>
        </p:nvSpPr>
        <p:spPr>
          <a:xfrm>
            <a:off x="385763" y="1409700"/>
            <a:ext cx="8334375" cy="4635500"/>
          </a:xfrm>
        </p:spPr>
        <p:txBody>
          <a:bodyPr/>
          <a:lstStyle/>
          <a:p>
            <a:r>
              <a:rPr lang="en-GB" b="0" dirty="0"/>
              <a:t>what is meant by </a:t>
            </a:r>
            <a:r>
              <a:rPr lang="en-GB" b="0" dirty="0">
                <a:solidFill>
                  <a:srgbClr val="FFFF00"/>
                </a:solidFill>
              </a:rPr>
              <a:t>‘primary poisoning’</a:t>
            </a:r>
            <a:r>
              <a:rPr lang="en-GB" b="0" dirty="0"/>
              <a:t>?</a:t>
            </a:r>
          </a:p>
          <a:p>
            <a:pPr lvl="1"/>
            <a:r>
              <a:rPr lang="en-GB" sz="2400" b="0" dirty="0">
                <a:solidFill>
                  <a:schemeClr val="accent5">
                    <a:lumMod val="50000"/>
                  </a:schemeClr>
                </a:solidFill>
              </a:rPr>
              <a:t>poisoning of non-target animals by eating bait</a:t>
            </a:r>
          </a:p>
          <a:p>
            <a:r>
              <a:rPr lang="en-GB" sz="2400" b="0" dirty="0"/>
              <a:t>a large variety of animals, including some unexpected ones, could be affected</a:t>
            </a:r>
          </a:p>
          <a:p>
            <a:pPr lvl="1"/>
            <a:r>
              <a:rPr lang="en-GB" sz="2000" b="0" dirty="0">
                <a:solidFill>
                  <a:schemeClr val="tx2"/>
                </a:solidFill>
              </a:rPr>
              <a:t>small birds and animals entering bait boxes – field mice, voles, slugs, snails, sparrows, finches etc </a:t>
            </a:r>
          </a:p>
          <a:p>
            <a:pPr lvl="1"/>
            <a:r>
              <a:rPr lang="en-GB" sz="2000" b="0" dirty="0">
                <a:solidFill>
                  <a:schemeClr val="tx2"/>
                </a:solidFill>
              </a:rPr>
              <a:t>larger animals, such as foxes, feeding on spillages from bait points</a:t>
            </a:r>
          </a:p>
          <a:p>
            <a:pPr lvl="1"/>
            <a:r>
              <a:rPr lang="en-GB" sz="2000" b="0" dirty="0">
                <a:solidFill>
                  <a:schemeClr val="tx2"/>
                </a:solidFill>
              </a:rPr>
              <a:t>spillages into water courses can also affect fish and other aquatic organisms e.g. otters</a:t>
            </a:r>
          </a:p>
        </p:txBody>
      </p:sp>
    </p:spTree>
    <p:extLst>
      <p:ext uri="{BB962C8B-B14F-4D97-AF65-F5344CB8AC3E}">
        <p14:creationId xmlns:p14="http://schemas.microsoft.com/office/powerpoint/2010/main" val="1022998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3B3BE-9C46-4BB3-A0DF-FE605691A008}"/>
              </a:ext>
            </a:extLst>
          </p:cNvPr>
          <p:cNvSpPr>
            <a:spLocks noGrp="1"/>
          </p:cNvSpPr>
          <p:nvPr>
            <p:ph type="title"/>
          </p:nvPr>
        </p:nvSpPr>
        <p:spPr/>
        <p:txBody>
          <a:bodyPr/>
          <a:lstStyle/>
          <a:p>
            <a:r>
              <a:rPr lang="en-GB" dirty="0"/>
              <a:t>Environmental Risk Assessments</a:t>
            </a:r>
          </a:p>
        </p:txBody>
      </p:sp>
      <p:sp>
        <p:nvSpPr>
          <p:cNvPr id="3" name="Content Placeholder 2">
            <a:extLst>
              <a:ext uri="{FF2B5EF4-FFF2-40B4-BE49-F238E27FC236}">
                <a16:creationId xmlns:a16="http://schemas.microsoft.com/office/drawing/2014/main" id="{B553A657-5706-4CDD-9E80-AFE325BE0B77}"/>
              </a:ext>
            </a:extLst>
          </p:cNvPr>
          <p:cNvSpPr>
            <a:spLocks noGrp="1"/>
          </p:cNvSpPr>
          <p:nvPr>
            <p:ph idx="1"/>
          </p:nvPr>
        </p:nvSpPr>
        <p:spPr/>
        <p:txBody>
          <a:bodyPr/>
          <a:lstStyle/>
          <a:p>
            <a:r>
              <a:rPr lang="en-GB" b="0" dirty="0"/>
              <a:t>what is meant by </a:t>
            </a:r>
            <a:r>
              <a:rPr lang="en-GB" b="0" dirty="0">
                <a:solidFill>
                  <a:srgbClr val="FFFF00"/>
                </a:solidFill>
              </a:rPr>
              <a:t>‘secondary poisoning’</a:t>
            </a:r>
            <a:r>
              <a:rPr lang="en-GB" b="0" dirty="0"/>
              <a:t>? </a:t>
            </a:r>
          </a:p>
          <a:p>
            <a:pPr lvl="1"/>
            <a:r>
              <a:rPr lang="en-GB" b="0" dirty="0">
                <a:solidFill>
                  <a:schemeClr val="accent5">
                    <a:lumMod val="50000"/>
                  </a:schemeClr>
                </a:solidFill>
              </a:rPr>
              <a:t>poisoning of non-target animals that eat animals who have first eaten baits</a:t>
            </a:r>
          </a:p>
          <a:p>
            <a:r>
              <a:rPr lang="en-GB" b="0" dirty="0"/>
              <a:t>these may be predators, including owls, hawks, falcons, foxes, hedgehogs and otters</a:t>
            </a:r>
          </a:p>
          <a:p>
            <a:r>
              <a:rPr lang="en-GB" b="0" dirty="0"/>
              <a:t>may be scavengers e.g. buzzards and </a:t>
            </a:r>
            <a:r>
              <a:rPr lang="en-GB" b="0" u="sng" dirty="0"/>
              <a:t>red</a:t>
            </a:r>
            <a:r>
              <a:rPr lang="en-GB" b="0" dirty="0"/>
              <a:t> kites</a:t>
            </a:r>
          </a:p>
        </p:txBody>
      </p:sp>
      <p:pic>
        <p:nvPicPr>
          <p:cNvPr id="5" name="Picture 4">
            <a:extLst>
              <a:ext uri="{FF2B5EF4-FFF2-40B4-BE49-F238E27FC236}">
                <a16:creationId xmlns:a16="http://schemas.microsoft.com/office/drawing/2014/main" id="{A5D8882F-7512-4BB9-86F0-8C2A64E22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8344" y="4691269"/>
            <a:ext cx="3130826" cy="2087217"/>
          </a:xfrm>
          <a:prstGeom prst="rect">
            <a:avLst/>
          </a:prstGeom>
        </p:spPr>
      </p:pic>
      <p:pic>
        <p:nvPicPr>
          <p:cNvPr id="7" name="Picture 6">
            <a:extLst>
              <a:ext uri="{FF2B5EF4-FFF2-40B4-BE49-F238E27FC236}">
                <a16:creationId xmlns:a16="http://schemas.microsoft.com/office/drawing/2014/main" id="{FB10D2ED-5A60-444E-9009-F77AFF5751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9170" y="4691269"/>
            <a:ext cx="3134272" cy="2087217"/>
          </a:xfrm>
          <a:prstGeom prst="rect">
            <a:avLst/>
          </a:prstGeom>
        </p:spPr>
      </p:pic>
    </p:spTree>
    <p:extLst>
      <p:ext uri="{BB962C8B-B14F-4D97-AF65-F5344CB8AC3E}">
        <p14:creationId xmlns:p14="http://schemas.microsoft.com/office/powerpoint/2010/main" val="2546771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320A6-2B85-4BBA-8C12-CBE3AF62490D}"/>
              </a:ext>
            </a:extLst>
          </p:cNvPr>
          <p:cNvSpPr>
            <a:spLocks noGrp="1"/>
          </p:cNvSpPr>
          <p:nvPr>
            <p:ph type="title"/>
          </p:nvPr>
        </p:nvSpPr>
        <p:spPr/>
        <p:txBody>
          <a:bodyPr/>
          <a:lstStyle/>
          <a:p>
            <a:r>
              <a:rPr lang="en-GB" dirty="0"/>
              <a:t>Environmental Risk Assessments</a:t>
            </a:r>
          </a:p>
        </p:txBody>
      </p:sp>
      <p:sp>
        <p:nvSpPr>
          <p:cNvPr id="3" name="Content Placeholder 2">
            <a:extLst>
              <a:ext uri="{FF2B5EF4-FFF2-40B4-BE49-F238E27FC236}">
                <a16:creationId xmlns:a16="http://schemas.microsoft.com/office/drawing/2014/main" id="{9F53CE53-8E33-4FD5-ADEB-C4CB128E1A49}"/>
              </a:ext>
            </a:extLst>
          </p:cNvPr>
          <p:cNvSpPr>
            <a:spLocks noGrp="1"/>
          </p:cNvSpPr>
          <p:nvPr>
            <p:ph idx="1"/>
          </p:nvPr>
        </p:nvSpPr>
        <p:spPr/>
        <p:txBody>
          <a:bodyPr/>
          <a:lstStyle/>
          <a:p>
            <a:r>
              <a:rPr lang="en-GB" b="0" dirty="0"/>
              <a:t>the list of those ‘non-target’ wild birds and animals that could be affected by these very persistent chemicals is very extensive</a:t>
            </a:r>
          </a:p>
          <a:p>
            <a:r>
              <a:rPr lang="en-GB" b="0" dirty="0"/>
              <a:t>tests on a very wide variety of species have shown that contamination of the environment is widespread and has been increasing for many years</a:t>
            </a:r>
          </a:p>
          <a:p>
            <a:r>
              <a:rPr lang="en-GB" i="1" dirty="0">
                <a:solidFill>
                  <a:srgbClr val="FFFF00"/>
                </a:solidFill>
              </a:rPr>
              <a:t>that is why we must change our use of anticoagulant rodenticides</a:t>
            </a:r>
          </a:p>
        </p:txBody>
      </p:sp>
    </p:spTree>
    <p:extLst>
      <p:ext uri="{BB962C8B-B14F-4D97-AF65-F5344CB8AC3E}">
        <p14:creationId xmlns:p14="http://schemas.microsoft.com/office/powerpoint/2010/main" val="4083982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F88AB-6C5D-4719-B243-8789FD819C8B}"/>
              </a:ext>
            </a:extLst>
          </p:cNvPr>
          <p:cNvSpPr>
            <a:spLocks noGrp="1"/>
          </p:cNvSpPr>
          <p:nvPr>
            <p:ph type="title"/>
          </p:nvPr>
        </p:nvSpPr>
        <p:spPr/>
        <p:txBody>
          <a:bodyPr/>
          <a:lstStyle/>
          <a:p>
            <a:r>
              <a:rPr lang="en-GB" dirty="0"/>
              <a:t>Environmental Risk Assessments</a:t>
            </a:r>
          </a:p>
        </p:txBody>
      </p:sp>
      <p:sp>
        <p:nvSpPr>
          <p:cNvPr id="3" name="Content Placeholder 2">
            <a:extLst>
              <a:ext uri="{FF2B5EF4-FFF2-40B4-BE49-F238E27FC236}">
                <a16:creationId xmlns:a16="http://schemas.microsoft.com/office/drawing/2014/main" id="{BF9230F4-7022-430C-BF6E-30920746E77A}"/>
              </a:ext>
            </a:extLst>
          </p:cNvPr>
          <p:cNvSpPr>
            <a:spLocks noGrp="1"/>
          </p:cNvSpPr>
          <p:nvPr>
            <p:ph idx="1"/>
          </p:nvPr>
        </p:nvSpPr>
        <p:spPr/>
        <p:txBody>
          <a:bodyPr/>
          <a:lstStyle/>
          <a:p>
            <a:pPr marL="0" indent="0">
              <a:buNone/>
            </a:pPr>
            <a:r>
              <a:rPr lang="en-GB" dirty="0"/>
              <a:t>the </a:t>
            </a:r>
            <a:r>
              <a:rPr lang="en-GB" dirty="0">
                <a:solidFill>
                  <a:schemeClr val="tx2"/>
                </a:solidFill>
              </a:rPr>
              <a:t>RISK</a:t>
            </a:r>
            <a:r>
              <a:rPr lang="en-GB" dirty="0"/>
              <a:t> of contamination increases:</a:t>
            </a:r>
          </a:p>
          <a:p>
            <a:r>
              <a:rPr lang="en-GB" sz="2400" b="0" dirty="0"/>
              <a:t>depending on </a:t>
            </a:r>
            <a:r>
              <a:rPr lang="en-GB" sz="2400" b="0" dirty="0">
                <a:solidFill>
                  <a:srgbClr val="FFFF00"/>
                </a:solidFill>
              </a:rPr>
              <a:t>where </a:t>
            </a:r>
            <a:r>
              <a:rPr lang="en-GB" sz="2400" b="0" dirty="0"/>
              <a:t>you place the baits</a:t>
            </a:r>
          </a:p>
          <a:p>
            <a:pPr lvl="1"/>
            <a:r>
              <a:rPr lang="en-GB" sz="2000" b="0" dirty="0"/>
              <a:t>‘indoors only’, including sewers – </a:t>
            </a:r>
            <a:r>
              <a:rPr lang="en-GB" sz="2000" dirty="0">
                <a:solidFill>
                  <a:srgbClr val="92D050"/>
                </a:solidFill>
              </a:rPr>
              <a:t>LOW RISK            </a:t>
            </a:r>
          </a:p>
          <a:p>
            <a:pPr lvl="1"/>
            <a:r>
              <a:rPr lang="en-GB" sz="2000" b="0" dirty="0"/>
              <a:t>‘in and around buildings’ - </a:t>
            </a:r>
            <a:r>
              <a:rPr lang="en-GB" sz="2000" dirty="0">
                <a:solidFill>
                  <a:schemeClr val="accent5">
                    <a:lumMod val="90000"/>
                  </a:schemeClr>
                </a:solidFill>
              </a:rPr>
              <a:t>HIGHER RISK</a:t>
            </a:r>
          </a:p>
          <a:p>
            <a:pPr lvl="1"/>
            <a:r>
              <a:rPr lang="en-GB" sz="2000" b="0" dirty="0"/>
              <a:t>‘open areas’, including rubbish dumps – </a:t>
            </a:r>
            <a:r>
              <a:rPr lang="en-GB" sz="2000" dirty="0">
                <a:solidFill>
                  <a:schemeClr val="accent5">
                    <a:lumMod val="50000"/>
                  </a:schemeClr>
                </a:solidFill>
              </a:rPr>
              <a:t>VERY</a:t>
            </a:r>
            <a:r>
              <a:rPr lang="en-GB" sz="2000" dirty="0"/>
              <a:t> </a:t>
            </a:r>
            <a:r>
              <a:rPr lang="en-GB" sz="2000" dirty="0">
                <a:solidFill>
                  <a:schemeClr val="accent5">
                    <a:lumMod val="50000"/>
                  </a:schemeClr>
                </a:solidFill>
              </a:rPr>
              <a:t>HIGH RISK</a:t>
            </a:r>
          </a:p>
          <a:p>
            <a:pPr lvl="2"/>
            <a:endParaRPr lang="en-GB" sz="1000" b="0" dirty="0">
              <a:solidFill>
                <a:schemeClr val="accent5">
                  <a:lumMod val="50000"/>
                </a:schemeClr>
              </a:solidFill>
            </a:endParaRPr>
          </a:p>
          <a:p>
            <a:r>
              <a:rPr lang="en-GB" sz="2400" b="0" dirty="0"/>
              <a:t>whether in </a:t>
            </a:r>
            <a:r>
              <a:rPr lang="en-GB" sz="2400" b="0" dirty="0">
                <a:solidFill>
                  <a:srgbClr val="92D050"/>
                </a:solidFill>
              </a:rPr>
              <a:t>URBAN</a:t>
            </a:r>
            <a:r>
              <a:rPr lang="en-GB" sz="2400" b="0" dirty="0"/>
              <a:t>, </a:t>
            </a:r>
            <a:r>
              <a:rPr lang="en-GB" sz="2400" b="0" dirty="0">
                <a:solidFill>
                  <a:schemeClr val="accent5">
                    <a:lumMod val="90000"/>
                  </a:schemeClr>
                </a:solidFill>
              </a:rPr>
              <a:t>SUBURBAN</a:t>
            </a:r>
            <a:r>
              <a:rPr lang="en-GB" sz="2400" b="0" dirty="0"/>
              <a:t> or </a:t>
            </a:r>
            <a:r>
              <a:rPr lang="en-GB" sz="2400" b="0" dirty="0">
                <a:solidFill>
                  <a:schemeClr val="accent5">
                    <a:lumMod val="50000"/>
                  </a:schemeClr>
                </a:solidFill>
              </a:rPr>
              <a:t>RURAL </a:t>
            </a:r>
            <a:r>
              <a:rPr lang="en-GB" sz="2400" b="0" dirty="0"/>
              <a:t>areas</a:t>
            </a:r>
          </a:p>
          <a:p>
            <a:r>
              <a:rPr lang="en-GB" sz="2400" b="0" dirty="0"/>
              <a:t>also on </a:t>
            </a:r>
            <a:r>
              <a:rPr lang="en-GB" sz="2400" b="0" dirty="0">
                <a:solidFill>
                  <a:srgbClr val="FFFF00"/>
                </a:solidFill>
              </a:rPr>
              <a:t>how long </a:t>
            </a:r>
            <a:r>
              <a:rPr lang="en-GB" sz="2400" b="0" dirty="0"/>
              <a:t>you leave them in place</a:t>
            </a:r>
          </a:p>
          <a:p>
            <a:r>
              <a:rPr lang="en-GB" sz="2400" b="0" dirty="0"/>
              <a:t>some sites may also have </a:t>
            </a:r>
            <a:r>
              <a:rPr lang="en-GB" sz="2400" b="0" dirty="0">
                <a:solidFill>
                  <a:srgbClr val="FFFF00"/>
                </a:solidFill>
              </a:rPr>
              <a:t>specific potential problems </a:t>
            </a:r>
            <a:r>
              <a:rPr lang="en-GB" sz="2400" b="0" dirty="0"/>
              <a:t>which you must identify and deal with, </a:t>
            </a:r>
            <a:r>
              <a:rPr lang="en-GB" sz="2400" b="0" u="sng" dirty="0"/>
              <a:t>such as water courses</a:t>
            </a:r>
          </a:p>
          <a:p>
            <a:pPr marL="0" indent="0">
              <a:buNone/>
            </a:pPr>
            <a:endParaRPr lang="en-GB" sz="1800" b="0" dirty="0"/>
          </a:p>
        </p:txBody>
      </p:sp>
    </p:spTree>
    <p:extLst>
      <p:ext uri="{BB962C8B-B14F-4D97-AF65-F5344CB8AC3E}">
        <p14:creationId xmlns:p14="http://schemas.microsoft.com/office/powerpoint/2010/main" val="1881125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Default Design">
  <a:themeElements>
    <a:clrScheme name="">
      <a:dk1>
        <a:srgbClr val="000000"/>
      </a:dk1>
      <a:lt1>
        <a:srgbClr val="FFFFFF"/>
      </a:lt1>
      <a:dk2>
        <a:srgbClr val="000000"/>
      </a:dk2>
      <a:lt2>
        <a:srgbClr val="FFFF00"/>
      </a:lt2>
      <a:accent1>
        <a:srgbClr val="FF9900"/>
      </a:accent1>
      <a:accent2>
        <a:srgbClr val="00FFFF"/>
      </a:accent2>
      <a:accent3>
        <a:srgbClr val="AAAAAA"/>
      </a:accent3>
      <a:accent4>
        <a:srgbClr val="DADADA"/>
      </a:accent4>
      <a:accent5>
        <a:srgbClr val="FFCAAA"/>
      </a:accent5>
      <a:accent6>
        <a:srgbClr val="00E7E7"/>
      </a:accent6>
      <a:hlink>
        <a:srgbClr val="FF0000"/>
      </a:hlink>
      <a:folHlink>
        <a:srgbClr val="969696"/>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1659</TotalTime>
  <Words>3862</Words>
  <Application>Microsoft Macintosh PowerPoint</Application>
  <PresentationFormat>On-screen Show (4:3)</PresentationFormat>
  <Paragraphs>341</Paragraphs>
  <Slides>38</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Times New Roman</vt:lpstr>
      <vt:lpstr>Wingdings 2</vt:lpstr>
      <vt:lpstr>Default Design</vt:lpstr>
      <vt:lpstr>Environmental Risk Assessments</vt:lpstr>
      <vt:lpstr>INTRODUCTION</vt:lpstr>
      <vt:lpstr>What is an Environmental Risk Assessment?</vt:lpstr>
      <vt:lpstr>Environmental Risk Assessments</vt:lpstr>
      <vt:lpstr>Environmental Risk Assessments</vt:lpstr>
      <vt:lpstr>Environmental Risk Assessments</vt:lpstr>
      <vt:lpstr>Environmental Risk Assessments</vt:lpstr>
      <vt:lpstr>Environmental Risk Assessments</vt:lpstr>
      <vt:lpstr>Environmental Risk Assessments</vt:lpstr>
      <vt:lpstr>Why Bother?</vt:lpstr>
      <vt:lpstr>Why Bother?</vt:lpstr>
      <vt:lpstr>Why Bother?</vt:lpstr>
      <vt:lpstr>Barn Owls</vt:lpstr>
      <vt:lpstr>Why Bother?</vt:lpstr>
      <vt:lpstr>The CRRU UK Environmental Risk Assessment - Preparation</vt:lpstr>
      <vt:lpstr>The CRRU ERA Form &amp; Guidance Notes</vt:lpstr>
      <vt:lpstr>Before the ERA</vt:lpstr>
      <vt:lpstr>The Site Survey</vt:lpstr>
      <vt:lpstr>The CRRU UK Environmental Risk Assessment - IMPLEMENTATION</vt:lpstr>
      <vt:lpstr>The Infestation</vt:lpstr>
      <vt:lpstr>Which Species of Rodent?</vt:lpstr>
      <vt:lpstr>Which Species of Rodent?</vt:lpstr>
      <vt:lpstr>Which Species of Rodent?</vt:lpstr>
      <vt:lpstr>Risk Hierarchy</vt:lpstr>
      <vt:lpstr>Risk Hierarchy</vt:lpstr>
      <vt:lpstr>Risk Hierarchy</vt:lpstr>
      <vt:lpstr>Significant Risk to Human or Animal Health?</vt:lpstr>
      <vt:lpstr>Long-Term Baiting</vt:lpstr>
      <vt:lpstr>Long-Term Baiting</vt:lpstr>
      <vt:lpstr>Sensitive Areas</vt:lpstr>
      <vt:lpstr>Products</vt:lpstr>
      <vt:lpstr>The ERA</vt:lpstr>
      <vt:lpstr>The ERA</vt:lpstr>
      <vt:lpstr>Disposal of Rodent Carcases</vt:lpstr>
      <vt:lpstr>Disposal of Rodent Carcases</vt:lpstr>
      <vt:lpstr>Disposal of Spent Bait</vt:lpstr>
      <vt:lpstr>Conclusion</vt:lpstr>
      <vt:lpstr>SUMMARY</vt:lpstr>
    </vt:vector>
  </TitlesOfParts>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Environmental risk assessments</dc:title>
  <dc:creator>Matthew Davies</dc:creator>
  <cp:lastModifiedBy>Robert Hayford</cp:lastModifiedBy>
  <cp:revision>133</cp:revision>
  <dcterms:created xsi:type="dcterms:W3CDTF">2018-04-10T13:54:17Z</dcterms:created>
  <dcterms:modified xsi:type="dcterms:W3CDTF">2018-07-30T13:53:53Z</dcterms:modified>
</cp:coreProperties>
</file>