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7" r:id="rId2"/>
    <p:sldId id="261" r:id="rId3"/>
    <p:sldId id="262" r:id="rId4"/>
    <p:sldId id="319" r:id="rId5"/>
    <p:sldId id="325" r:id="rId6"/>
    <p:sldId id="318" r:id="rId7"/>
    <p:sldId id="316" r:id="rId8"/>
    <p:sldId id="326" r:id="rId9"/>
    <p:sldId id="313" r:id="rId10"/>
    <p:sldId id="331" r:id="rId11"/>
    <p:sldId id="276" r:id="rId12"/>
    <p:sldId id="279" r:id="rId13"/>
    <p:sldId id="281" r:id="rId14"/>
    <p:sldId id="282" r:id="rId15"/>
    <p:sldId id="320" r:id="rId16"/>
    <p:sldId id="284" r:id="rId17"/>
    <p:sldId id="327" r:id="rId18"/>
    <p:sldId id="317" r:id="rId19"/>
    <p:sldId id="297" r:id="rId20"/>
    <p:sldId id="329" r:id="rId21"/>
    <p:sldId id="328" r:id="rId22"/>
    <p:sldId id="321" r:id="rId23"/>
    <p:sldId id="314" r:id="rId24"/>
    <p:sldId id="322" r:id="rId25"/>
    <p:sldId id="323" r:id="rId26"/>
    <p:sldId id="324" r:id="rId27"/>
    <p:sldId id="309" r:id="rId28"/>
    <p:sldId id="31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0692" autoAdjust="0"/>
  </p:normalViewPr>
  <p:slideViewPr>
    <p:cSldViewPr snapToGrid="0">
      <p:cViewPr varScale="1">
        <p:scale>
          <a:sx n="104" d="100"/>
          <a:sy n="104" d="100"/>
        </p:scale>
        <p:origin x="2464" y="2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E3196-4718-4768-9DC7-D5FF8EC62FFD}" type="datetimeFigureOut">
              <a:rPr lang="en-GB" smtClean="0"/>
              <a:t>01/08/2018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FABD9-ACE8-4858-8BA6-9A7AB7687908}" type="slidenum">
              <a:rPr lang="en-GB" smtClean="0"/>
              <a:t>‹#›</a:t>
            </a:fld>
            <a:endParaRPr lang="en-GB"/>
          </a:p>
        </p:txBody>
      </p:sp>
    </p:spTree>
    <p:extLst>
      <p:ext uri="{BB962C8B-B14F-4D97-AF65-F5344CB8AC3E}">
        <p14:creationId xmlns:p14="http://schemas.microsoft.com/office/powerpoint/2010/main" val="355360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se.gov.uk/pesticides/topics/reducing-environmental-impact/wildlife.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se.gov.uk/pesticides/topics/reducing-environmental-impact/wildlife/wiis-quarterly-reports.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gov.uk/government/groups/partnership-for-action-against-wildlife-crim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se.gov.uk/pesticides/topics/reducing-environmental-impact/wildlife/wiis-quarterly-reports.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asa.gov.uk/search/content/rodenticid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hse.gov.uk/pesticides/topics/reducing-environmental-impact/wildlife/wiis-quarterly-reports.ht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hse.gov.uk/pesticides/topics/reducing-environmental-impact/wildlife/wiis-quarterly-reports.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se.gov.uk/pesticides/topics/reducing-environmental-impact/wildlife/wiis-quarterly-reports.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hse.gov.uk/pesticides/topics/reducing-environmental-impact/wildlife/wiis-quarterly-reports.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bms.ceh.ac.uk/content/pbms-repor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bms.ceh.ac.uk/content/pbms-report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sasa.gov.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bms.ceh.ac.uk/content/pbms-repor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iki.ceh.ac.uk/x/DAIDC"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pbms.ceh.ac.uk/sites/pbms.ceh.ac.uk/files/stewardship-2016-owls.pdf" TargetMode="External"/><Relationship Id="rId4" Type="http://schemas.openxmlformats.org/officeDocument/2006/relationships/hyperlink" Target="http://pbms.ceh.ac.uk/sites/pbms.ceh.ac.uk/files/stewardship-2015-owls.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pbms.ceh.ac.u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arnowltrust.org.u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pbms.ceh.ac.u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efra.gov.uk/corporate/publications/pubcat/pesticides.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sasa.gov.uk/search/content/rodenticid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se.gov.uk/pesticides/topics/reducing-environmental-impact/wildlife.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a:t>Image left: Kestrels </a:t>
            </a:r>
            <a:r>
              <a:rPr lang="en-US" altLang="en-US" i="1" dirty="0"/>
              <a:t>Falco </a:t>
            </a:r>
            <a:r>
              <a:rPr lang="en-US" altLang="en-US" i="1" dirty="0" err="1"/>
              <a:t>tinnunculus</a:t>
            </a:r>
            <a:r>
              <a:rPr lang="en-US" altLang="en-US" i="1" dirty="0"/>
              <a:t> </a:t>
            </a:r>
            <a:r>
              <a:rPr lang="en-US" altLang="en-US" i="0" dirty="0"/>
              <a:t>with small non-target rodent, </a:t>
            </a:r>
            <a:r>
              <a:rPr lang="en-US" altLang="en-US" i="1" dirty="0" err="1"/>
              <a:t>Apodemus</a:t>
            </a:r>
            <a:r>
              <a:rPr lang="en-US" altLang="en-US" i="1" dirty="0"/>
              <a:t> </a:t>
            </a:r>
            <a:r>
              <a:rPr lang="en-US" altLang="en-US" i="0" dirty="0" err="1"/>
              <a:t>sp</a:t>
            </a:r>
            <a:endParaRPr lang="en-US" altLang="en-US" i="0" dirty="0"/>
          </a:p>
          <a:p>
            <a:endParaRPr lang="en-US" altLang="en-US" i="0" dirty="0"/>
          </a:p>
          <a:p>
            <a:r>
              <a:rPr lang="en-US" altLang="en-US" i="0" dirty="0"/>
              <a:t>Image right: Barn Owl </a:t>
            </a:r>
            <a:r>
              <a:rPr lang="en-US" altLang="en-US" i="1" dirty="0" err="1"/>
              <a:t>Tyto</a:t>
            </a:r>
            <a:r>
              <a:rPr lang="en-US" altLang="en-US" i="1" dirty="0"/>
              <a:t> alba</a:t>
            </a:r>
            <a:r>
              <a:rPr lang="en-US" altLang="en-US" i="0" dirty="0"/>
              <a:t> with small </a:t>
            </a:r>
            <a:r>
              <a:rPr lang="en-US" altLang="en-US" i="0"/>
              <a:t>non-target rodent</a:t>
            </a:r>
          </a:p>
          <a:p>
            <a:endParaRPr lang="en-US" altLang="en-US" i="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Times New Roman" pitchFamily="18" charset="0"/>
                <a:ea typeface="+mn-ea"/>
                <a:cs typeface="+mn-cs"/>
              </a:rPr>
              <a:t>Title Slide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This module contains some information that will be new to the participants.  It may be necessary to progress at a somewhat slower pace and to recap some of the more difficult sections.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When they have completed this module the participants will be expected to possess the following essential knowledge and skills to:</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describe the main anticoagulants used in the UK and the restrictions placed on their use</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understand the reasons why rodenticide use in rural areas is important in terms of contamination of wildlife</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understand the two main unwanted impacts of exposure of wildlife to vertebrate control agents</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understand the objectives and operation of WIIS</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understand the different causes and consequences of WIIS incidents</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understand the extent of low-level residues of anticoagulants in wildlife, including data provided by the PBMS and other studies</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understand the pathways by which different wildlife species are exposed to rodenticides</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t>interpret the findings of the relevant studies in terms of impacts on wildlife populations</a:t>
            </a:r>
            <a:r>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t> </a:t>
            </a:r>
          </a:p>
          <a:p>
            <a:endParaRPr lang="en-US" altLang="en-US" i="1"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0C75A9-E72B-4FD7-90EC-C4C8E2719A43}"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0365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3DA06D9-74D1-427D-9992-0DF975BD80C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CA07AF-67BB-4742-A579-FA669B40FA8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1" name="Rectangle 2">
            <a:extLst>
              <a:ext uri="{FF2B5EF4-FFF2-40B4-BE49-F238E27FC236}">
                <a16:creationId xmlns:a16="http://schemas.microsoft.com/office/drawing/2014/main" id="{0D49CE82-6D77-4204-B31D-49C4E79381C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69ADE27B-B3CF-4F4C-A2A2-D6E50648A025}"/>
              </a:ext>
            </a:extLst>
          </p:cNvPr>
          <p:cNvSpPr>
            <a:spLocks noGrp="1" noChangeArrowheads="1"/>
          </p:cNvSpPr>
          <p:nvPr>
            <p:ph type="body" idx="1"/>
          </p:nvPr>
        </p:nvSpPr>
        <p:spPr>
          <a:xfrm>
            <a:off x="709613" y="4746625"/>
            <a:ext cx="5680075" cy="5311775"/>
          </a:xfrm>
          <a:noFill/>
        </p:spPr>
        <p:txBody>
          <a:bodyPr/>
          <a:lstStyle/>
          <a:p>
            <a:pPr eaLnBrk="1" hangingPunct="1"/>
            <a:r>
              <a:rPr lang="en-GB" altLang="en-US"/>
              <a:t>TAKE HOME MESSAGE – WE ARE CONCERNED ABOUT BOTH DIRECT MORTALITY CAUSED BY EXPSOURE TO RODENTICIDES AND BY WIDESPREAD, LOW-LEVEL EXPOSURE THAT DOES NOT IMMEDIATELY CAUSE DEATH</a:t>
            </a:r>
          </a:p>
          <a:p>
            <a:pPr eaLnBrk="1" hangingPunct="1"/>
            <a:r>
              <a:rPr lang="en-GB" altLang="en-US"/>
              <a:t>There are two important concerns about the use of rodenticides in the UK.</a:t>
            </a:r>
          </a:p>
          <a:p>
            <a:pPr eaLnBrk="1" hangingPunct="1"/>
            <a:r>
              <a:rPr lang="en-GB" altLang="en-US"/>
              <a:t>Occasionally, incidents are reported in which the deaths of domestic animals and wildlife are suspected to have been caused by rodenticides.  These incidents are investigated and reported within a system called the Wildlife Incident Investigation Scheme (WIIS).  See: </a:t>
            </a:r>
            <a:r>
              <a:rPr lang="en-GB" altLang="en-US">
                <a:hlinkClick r:id="rId3"/>
              </a:rPr>
              <a:t>http://www.hse.gov.uk/pesticides/topics/reducing-environmental-impact/wildlife.htm</a:t>
            </a:r>
            <a:r>
              <a:rPr lang="en-GB" altLang="en-US"/>
              <a:t>   </a:t>
            </a:r>
          </a:p>
          <a:p>
            <a:pPr eaLnBrk="1" hangingPunct="1"/>
            <a:r>
              <a:rPr lang="en-GB" altLang="en-US"/>
              <a:t>The scheme is operated by different government departments in England (Chemicals Regulation Directorate), Wales (Welsh Government), Scotland (Science and Advice for Scottish Agriculture and Norther Ireland (Department of Agriculture and Rural Development)</a:t>
            </a:r>
          </a:p>
          <a:p>
            <a:pPr eaLnBrk="1" hangingPunct="1"/>
            <a:r>
              <a:rPr lang="en-GB" altLang="en-US"/>
              <a:t>In relation to the quantities of pesticides used, these incidents may be considered to be relatively infrequent.  But of course there is concern that we do not know what proportion of incidents that actually occur are reported and investigated.</a:t>
            </a:r>
          </a:p>
          <a:p>
            <a:pPr eaLnBrk="1" hangingPunct="1"/>
            <a:r>
              <a:rPr lang="en-GB" altLang="en-US"/>
              <a:t>The second concern is that, increasingly, very low levels of residues of anticoagulants are found in a variety of wildlife species.  There is no compelling evidence that these residues cause harm either to individuals or populations.  But, by their presence, they indicate a widespread exposure of wildlife to these compounds that we must attempt to prevent. Of course, these two issues are not entirely separate.  It is possible that, by repeated exposure, low and initially insignificant residues may build up to reach levels that are potentially damaging to the individual animals that carry them.</a:t>
            </a:r>
          </a:p>
          <a:p>
            <a:pPr eaLnBrk="1" hangingPunct="1"/>
            <a:r>
              <a:rPr lang="en-GB" altLang="en-US"/>
              <a:t>The combination of these two areas of concern has caused UK government to require the development and implementation of the UK Rodenticide Stewardship Regime, which is co-ordinated and monitored by CRRU UK    </a:t>
            </a:r>
            <a:endParaRPr lang="en-US" altLang="en-US"/>
          </a:p>
        </p:txBody>
      </p:sp>
    </p:spTree>
    <p:extLst>
      <p:ext uri="{BB962C8B-B14F-4D97-AF65-F5344CB8AC3E}">
        <p14:creationId xmlns:p14="http://schemas.microsoft.com/office/powerpoint/2010/main" val="358159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095E899-2FC3-48D3-8402-5E34A6FCF11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68AF55-2373-4832-9E88-D7C9D5FEED6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035" name="Rectangle 2">
            <a:extLst>
              <a:ext uri="{FF2B5EF4-FFF2-40B4-BE49-F238E27FC236}">
                <a16:creationId xmlns:a16="http://schemas.microsoft.com/office/drawing/2014/main" id="{9674A0A2-6138-4341-8E88-3EC8A60E566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32E8881C-9887-4E56-A4A5-1D35F72D737B}"/>
              </a:ext>
            </a:extLst>
          </p:cNvPr>
          <p:cNvSpPr>
            <a:spLocks noGrp="1" noChangeArrowheads="1"/>
          </p:cNvSpPr>
          <p:nvPr>
            <p:ph type="body" idx="1"/>
          </p:nvPr>
        </p:nvSpPr>
        <p:spPr>
          <a:noFill/>
        </p:spPr>
        <p:txBody>
          <a:bodyPr/>
          <a:lstStyle/>
          <a:p>
            <a:pPr eaLnBrk="1" hangingPunct="1"/>
            <a:r>
              <a:rPr lang="en-GB" altLang="en-US"/>
              <a:t>TAKE HOME MESSAGE – MANY SPECIES OF WILDLIFE ARE AFFECTED BY LETHAL EXPOSURE TO RODENTICIDES THAT MAY BE ACCIDENTAL OR PURPOSEFUL (i.e.. CRIMINAL)</a:t>
            </a:r>
          </a:p>
          <a:p>
            <a:pPr eaLnBrk="1" hangingPunct="1"/>
            <a:r>
              <a:rPr lang="en-GB" altLang="en-US"/>
              <a:t>Annual data on these exposures are collected and reported as WIIS annual reports.  These are available on-line at:  </a:t>
            </a:r>
            <a:r>
              <a:rPr lang="en-US" altLang="en-US">
                <a:hlinkClick r:id="rId3"/>
              </a:rPr>
              <a:t>http://www.hse.gov.uk/pesticides/topics/reducing-environmental-impact/wildlife/wiis-quarterly-reports.htm</a:t>
            </a:r>
            <a:r>
              <a:rPr lang="en-US" altLang="en-US"/>
              <a:t>.</a:t>
            </a:r>
          </a:p>
          <a:p>
            <a:pPr eaLnBrk="1" hangingPunct="1"/>
            <a:r>
              <a:rPr lang="en-US" altLang="en-US"/>
              <a:t> Other studies on specific wildlife species have been published by a variety of organisations. </a:t>
            </a:r>
          </a:p>
          <a:p>
            <a:pPr eaLnBrk="1" hangingPunct="1"/>
            <a:r>
              <a:rPr lang="en-GB" altLang="en-US"/>
              <a:t>Incidents involving suspected exposure of wildlife to rodenticides should always be reported to the WIIS Hotline (0800 321600). </a:t>
            </a:r>
          </a:p>
          <a:p>
            <a:pPr eaLnBrk="1" hangingPunct="1"/>
            <a:r>
              <a:rPr lang="en-GB" altLang="en-US"/>
              <a:t>Until recently the government operated a scheme called the Campaign Against Illegal and Accidental Poisoning (CAIP).  However, CAIP is no longer in operation.</a:t>
            </a:r>
          </a:p>
          <a:p>
            <a:pPr eaLnBrk="1" hangingPunct="1"/>
            <a:r>
              <a:rPr lang="en-GB" altLang="en-US"/>
              <a:t>The Partnership for Action Against Wildlife Crime (PAW) (see: </a:t>
            </a:r>
            <a:r>
              <a:rPr lang="en-GB" altLang="en-US">
                <a:hlinkClick r:id="rId4"/>
              </a:rPr>
              <a:t>https://www.gov.uk/government/groups/partnership-for-action-against-wildlife-crime</a:t>
            </a:r>
            <a:r>
              <a:rPr lang="en-GB" altLang="en-US"/>
              <a:t>) is now the principle agency involved when wildlife is involved in criminal activity such as badger baiting, removal of bat roosts and raptor persecution.</a:t>
            </a:r>
          </a:p>
          <a:p>
            <a:pPr eaLnBrk="1" hangingPunct="1"/>
            <a:r>
              <a:rPr lang="en-GB" altLang="en-US"/>
              <a:t> </a:t>
            </a:r>
            <a:endParaRPr lang="en-US" altLang="en-US"/>
          </a:p>
        </p:txBody>
      </p:sp>
    </p:spTree>
    <p:extLst>
      <p:ext uri="{BB962C8B-B14F-4D97-AF65-F5344CB8AC3E}">
        <p14:creationId xmlns:p14="http://schemas.microsoft.com/office/powerpoint/2010/main" val="348960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7AD9A23-0AA5-416E-95C1-CF2F8CB29C4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7A39F3-41A4-4D7E-A2A5-EEB3D2BFA32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59" name="Rectangle 2">
            <a:extLst>
              <a:ext uri="{FF2B5EF4-FFF2-40B4-BE49-F238E27FC236}">
                <a16:creationId xmlns:a16="http://schemas.microsoft.com/office/drawing/2014/main" id="{A085B253-E3AC-4A4B-89F4-693D118EF39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9EC47A5-29E9-45CF-997E-7C8785F0E466}"/>
              </a:ext>
            </a:extLst>
          </p:cNvPr>
          <p:cNvSpPr>
            <a:spLocks noGrp="1" noChangeArrowheads="1"/>
          </p:cNvSpPr>
          <p:nvPr>
            <p:ph type="body" idx="1"/>
          </p:nvPr>
        </p:nvSpPr>
        <p:spPr>
          <a:noFill/>
        </p:spPr>
        <p:txBody>
          <a:bodyPr/>
          <a:lstStyle/>
          <a:p>
            <a:pPr eaLnBrk="1" hangingPunct="1"/>
            <a:r>
              <a:rPr lang="en-GB" altLang="en-US"/>
              <a:t>TAKE HOME MESSAGE – MOST WIIS INCIDENTS ARE ABUSE OF MISUSE.  IF RODENTICIDES ARE PROPOERLY USED THE RISKS THEY POSE OF ACUTE LETHAL EXPOSURE ARE LOW</a:t>
            </a:r>
          </a:p>
          <a:p>
            <a:pPr eaLnBrk="1" hangingPunct="1"/>
            <a:r>
              <a:rPr lang="en-GB" altLang="en-US"/>
              <a:t>Annual data on these exposures are collated and published as WIIS quarterly reports.  These are available on-line athttp://www.hse.gov.uk/pesticides/topics/reducing-environmental-impact/wildlife/wiis-quarterly-reports.htm</a:t>
            </a:r>
          </a:p>
          <a:p>
            <a:pPr eaLnBrk="1" hangingPunct="1"/>
            <a:r>
              <a:rPr lang="en-GB" altLang="en-US"/>
              <a:t>The incident categories are defined as follows:</a:t>
            </a:r>
          </a:p>
          <a:p>
            <a:pPr eaLnBrk="1" hangingPunct="1"/>
            <a:r>
              <a:rPr lang="en-GB" altLang="en-US"/>
              <a:t>Approved use - a pesticide is used in accordance with its conditions of authorisation;</a:t>
            </a:r>
          </a:p>
          <a:p>
            <a:pPr eaLnBrk="1" hangingPunct="1"/>
            <a:r>
              <a:rPr lang="en-GB" altLang="en-US"/>
              <a:t>Misuse – the product has not been used according to the conditions of its authorisation, but often just carelessly or accidently, without the intention of harming animals;</a:t>
            </a:r>
          </a:p>
          <a:p>
            <a:pPr eaLnBrk="1" hangingPunct="1"/>
            <a:r>
              <a:rPr lang="en-GB" altLang="en-US"/>
              <a:t>Abuse – a pesticide has been deliberately used in an illegal manner to poison, or to try to poison animals.</a:t>
            </a:r>
          </a:p>
          <a:p>
            <a:pPr eaLnBrk="1" hangingPunct="1"/>
            <a:r>
              <a:rPr lang="en-GB" altLang="en-US"/>
              <a:t>Unspecified – where none of the above can be substantiated</a:t>
            </a:r>
          </a:p>
          <a:p>
            <a:pPr eaLnBrk="1" hangingPunct="1"/>
            <a:r>
              <a:rPr lang="en-GB" altLang="en-US"/>
              <a:t> </a:t>
            </a:r>
          </a:p>
          <a:p>
            <a:pPr eaLnBrk="1" hangingPunct="1"/>
            <a:r>
              <a:rPr lang="en-GB" altLang="en-US"/>
              <a:t> </a:t>
            </a:r>
            <a:endParaRPr lang="en-US" altLang="en-US"/>
          </a:p>
          <a:p>
            <a:pPr eaLnBrk="1" hangingPunct="1"/>
            <a:endParaRPr lang="en-US" altLang="en-US"/>
          </a:p>
        </p:txBody>
      </p:sp>
    </p:spTree>
    <p:extLst>
      <p:ext uri="{BB962C8B-B14F-4D97-AF65-F5344CB8AC3E}">
        <p14:creationId xmlns:p14="http://schemas.microsoft.com/office/powerpoint/2010/main" val="299634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7DC917C-D011-42FB-BB51-1E3D075E8D9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61EB10-1DCA-4CA9-8ED4-AF33B3E6C06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083" name="Rectangle 2">
            <a:extLst>
              <a:ext uri="{FF2B5EF4-FFF2-40B4-BE49-F238E27FC236}">
                <a16:creationId xmlns:a16="http://schemas.microsoft.com/office/drawing/2014/main" id="{8CAEEABA-88A1-4E91-9624-554E41483309}"/>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59658CA-2AFA-4636-85FA-76FEF4662C5D}"/>
              </a:ext>
            </a:extLst>
          </p:cNvPr>
          <p:cNvSpPr>
            <a:spLocks noGrp="1" noChangeArrowheads="1"/>
          </p:cNvSpPr>
          <p:nvPr>
            <p:ph type="body" idx="1"/>
          </p:nvPr>
        </p:nvSpPr>
        <p:spPr>
          <a:noFill/>
        </p:spPr>
        <p:txBody>
          <a:bodyPr/>
          <a:lstStyle/>
          <a:p>
            <a:pPr eaLnBrk="1" hangingPunct="1"/>
            <a:r>
              <a:rPr lang="en-GB" altLang="en-US"/>
              <a:t>TAKE HOME MESSAGE – THERE ARE VERY FEW LETHAL INCIDENTS DISCOVERED DURING WIIS INVESTIGATIONS WHEREIN RODENTICIDES ARE USED PROPERLY</a:t>
            </a:r>
          </a:p>
          <a:p>
            <a:pPr eaLnBrk="1" hangingPunct="1"/>
            <a:r>
              <a:rPr lang="en-GB" altLang="en-US"/>
              <a:t>If discovered, ‘abuse’ and ‘misuse’ cases may involve detailed investigation by Natural England and subsequent prosecution.</a:t>
            </a:r>
          </a:p>
          <a:p>
            <a:pPr eaLnBrk="1" hangingPunct="1"/>
            <a:r>
              <a:rPr lang="en-GB" altLang="en-US"/>
              <a:t>The high incidence of ‘unspecified’ cases is mainly due to anticoagulant rodenticides.  This is because the effects of anticoagulants are delayed and carcases are therefore often found far from the place where the animal was exposed to the rodenticide – this prevents a conclusive investigation.  However, there is no evidence that the frequencies of abuse, misuse and approved use incidents hidden within the unspecified category are any different to those in resolved cases.</a:t>
            </a:r>
          </a:p>
          <a:p>
            <a:pPr eaLnBrk="1" hangingPunct="1"/>
            <a:r>
              <a:rPr lang="en-GB" altLang="en-US"/>
              <a:t>Overall, very few incidents are found that are the result of approved use.  This gives confidence that current use practices and product labels, if followed properly, permit the use of these compounds without substantial lethal risks to wildlife.</a:t>
            </a:r>
          </a:p>
          <a:p>
            <a:pPr eaLnBrk="1" hangingPunct="1"/>
            <a:r>
              <a:rPr lang="en-GB" altLang="en-US"/>
              <a:t>The category ‘other’ is added for this analysis.  Increasingly, WIIS reports on cases in which a pesticide is found but it is at a sub-lethal level and considered not to be the principal cause of death.  These cases are separated in this analysis from those in which the pesticides listed are the cause of death or significant harm. </a:t>
            </a:r>
          </a:p>
          <a:p>
            <a:pPr eaLnBrk="1" hangingPunct="1"/>
            <a:r>
              <a:rPr lang="en-GB" altLang="en-US"/>
              <a:t>Annual data on these exposures are collated and published as WIIS annual reports.  These are available on-line at:  </a:t>
            </a:r>
            <a:r>
              <a:rPr lang="en-US" altLang="en-US">
                <a:hlinkClick r:id="rId3"/>
              </a:rPr>
              <a:t>http://www.hse.gov.uk/pesticides/topics/reducing-environmental-impact/wildlife/wiis-quarterly-reports.htm</a:t>
            </a:r>
            <a:r>
              <a:rPr lang="en-US" altLang="en-US"/>
              <a:t> </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94601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B9DEAC9-35CF-4C62-A910-6E599CEE882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8758BF-0D3F-4D42-8DEE-6E27FB5E740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07" name="Rectangle 2">
            <a:extLst>
              <a:ext uri="{FF2B5EF4-FFF2-40B4-BE49-F238E27FC236}">
                <a16:creationId xmlns:a16="http://schemas.microsoft.com/office/drawing/2014/main" id="{A377ADC8-7DBD-4476-8761-ADD8140AE9F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EDEE113-C449-414A-BB77-D5F602E95C6F}"/>
              </a:ext>
            </a:extLst>
          </p:cNvPr>
          <p:cNvSpPr>
            <a:spLocks noGrp="1" noChangeArrowheads="1"/>
          </p:cNvSpPr>
          <p:nvPr>
            <p:ph type="body" idx="1"/>
          </p:nvPr>
        </p:nvSpPr>
        <p:spPr>
          <a:noFill/>
        </p:spPr>
        <p:txBody>
          <a:bodyPr/>
          <a:lstStyle/>
          <a:p>
            <a:pPr eaLnBrk="1" hangingPunct="1"/>
            <a:r>
              <a:rPr lang="en-GB" altLang="en-US"/>
              <a:t>TAKE HOME MESSAGE – MOST WIIS INCIDENTS THAT INVOLVE ANTICOAGULANTS ARE EXPOSURE TO EITHER DIFENACOUM OR BROMADIOLONE AS THESE ARE THE MOST WIDELY USED SUBSTANCES</a:t>
            </a:r>
          </a:p>
          <a:p>
            <a:pPr eaLnBrk="1" hangingPunct="1"/>
            <a:endParaRPr lang="en-GB" altLang="en-US"/>
          </a:p>
          <a:p>
            <a:pPr eaLnBrk="1" hangingPunct="1"/>
            <a:r>
              <a:rPr lang="en-GB" altLang="en-US"/>
              <a:t>These data are for all active substances used in vertebrate control products in the UK.  Alphachloralose is the compound most frequently found in WIIS incidents in the period 1993-2007.  It is frequently used in illegal baits to kill corvids and other scavenging and raptorial birds.  It IS no longer available as a concentrate and the frequency of incidents involving alphachloralose is likely to fall, as long as illegal stocks of the concentrate are not held. </a:t>
            </a:r>
          </a:p>
          <a:p>
            <a:pPr eaLnBrk="1" hangingPunct="1"/>
            <a:r>
              <a:rPr lang="en-GB" altLang="en-US"/>
              <a:t>Similarly, strychnine is no longer available for the control of moles and incidents involving this compound will also decline.</a:t>
            </a:r>
          </a:p>
          <a:p>
            <a:pPr eaLnBrk="1" hangingPunct="1"/>
            <a:r>
              <a:rPr lang="en-GB" altLang="en-US"/>
              <a:t>The frequency of incidents that involve bromadiolone and difenacoum reflect the fact that they are the most widely used rodenticides in the UK.</a:t>
            </a:r>
          </a:p>
          <a:p>
            <a:pPr eaLnBrk="1" hangingPunct="1"/>
            <a:r>
              <a:rPr lang="en-US" altLang="en-US"/>
              <a:t>Data on the relative volumes of the active substance used in Scotland are shown in annual surveys conducted by Science and Advice for Scottish Agriculture can be found here:   </a:t>
            </a:r>
            <a:r>
              <a:rPr lang="en-US" altLang="en-US">
                <a:hlinkClick r:id="rId3"/>
              </a:rPr>
              <a:t>https://www.sasa.gov.uk/search/content/rodenticides</a:t>
            </a:r>
            <a:r>
              <a:rPr lang="en-US" altLang="en-US"/>
              <a:t> </a:t>
            </a:r>
          </a:p>
          <a:p>
            <a:pPr eaLnBrk="1" hangingPunct="1"/>
            <a:r>
              <a:rPr lang="en-GB" altLang="en-US"/>
              <a:t>Annual data on these exposures are collated and published as WIIS quarterly reports.  These are available on-line at:</a:t>
            </a:r>
            <a:r>
              <a:rPr lang="en-US" altLang="en-US">
                <a:hlinkClick r:id="rId4"/>
              </a:rPr>
              <a:t> http://www.hse.gov.uk/pesticides/topics/reducing-environmental-impact/wildlife/wiis-quarterly-reports.htm</a:t>
            </a:r>
            <a:r>
              <a:rPr lang="en-GB" altLang="en-US"/>
              <a:t> </a:t>
            </a:r>
            <a:endParaRPr lang="en-US" altLang="en-US"/>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3261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7D88F76-A098-40F3-999E-9D9155492B79}"/>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8418D9D5-45A1-4A41-9F5E-0E47DF778E86}"/>
              </a:ext>
            </a:extLst>
          </p:cNvPr>
          <p:cNvSpPr>
            <a:spLocks noGrp="1"/>
          </p:cNvSpPr>
          <p:nvPr>
            <p:ph type="body" idx="1"/>
          </p:nvPr>
        </p:nvSpPr>
        <p:spPr>
          <a:noFill/>
        </p:spPr>
        <p:txBody>
          <a:bodyPr/>
          <a:lstStyle/>
          <a:p>
            <a:r>
              <a:rPr lang="en-GB" altLang="en-US"/>
              <a:t>TAKE HOME MESSAGE – THE APPARENT INCREASE IN THE NUMBERS OF WIIS INCIDENTS IS AN ARTIFACT OF THE SURVEY PROCESS IN WHICH THE AGENCIES INVOLVED HAVE BEGUN TO SCREEN ALL REPORTED CASUALTIES FOR ANTICOAGULANT RESIDUES, RATHER THAN AS PREVIOUSLY ONLY REPORT INCIDENTS OF LETHALITY OR SIGNIFICANT HARM</a:t>
            </a:r>
          </a:p>
          <a:p>
            <a:endParaRPr lang="en-GB" altLang="en-US"/>
          </a:p>
          <a:p>
            <a:r>
              <a:rPr lang="en-GB" altLang="en-US"/>
              <a:t>Generally speaking, over time, the numbers of WIIS incidents and the relative proportions of the different categories of incidents were fairly stable.  However, those who operate the scheme have begun to report all cases wherein anticoagulant residues are found, irrespective of whether or not the anticoagulant was the cause of death.  The benefit of this strategic change is that we have better knowledge of the scope of wildlife contamination.  However, year-on-year comparisons if trends in the data have become more problematic.</a:t>
            </a:r>
          </a:p>
          <a:p>
            <a:r>
              <a:rPr lang="en-GB" altLang="en-US"/>
              <a:t>Annual data on these exposures are collated and published as WIIS quarterly reports.  These are available on-line at:</a:t>
            </a:r>
            <a:r>
              <a:rPr lang="en-US" altLang="en-US">
                <a:hlinkClick r:id="rId3"/>
              </a:rPr>
              <a:t> http://www.hse.gov.uk/pesticides/topics/reducing-environmental-impact/wildlife/wiis-quarterly-reports.htm</a:t>
            </a:r>
            <a:r>
              <a:rPr lang="en-GB" altLang="en-US"/>
              <a:t> </a:t>
            </a:r>
            <a:endParaRPr lang="en-US" altLang="en-US"/>
          </a:p>
          <a:p>
            <a:r>
              <a:rPr lang="en-GB" altLang="en-US"/>
              <a:t> </a:t>
            </a:r>
          </a:p>
          <a:p>
            <a:endParaRPr lang="en-GB" altLang="en-US"/>
          </a:p>
          <a:p>
            <a:endParaRPr lang="en-GB" altLang="en-US"/>
          </a:p>
        </p:txBody>
      </p:sp>
      <p:sp>
        <p:nvSpPr>
          <p:cNvPr id="48132" name="Slide Number Placeholder 3">
            <a:extLst>
              <a:ext uri="{FF2B5EF4-FFF2-40B4-BE49-F238E27FC236}">
                <a16:creationId xmlns:a16="http://schemas.microsoft.com/office/drawing/2014/main" id="{AC9DC04E-CABB-4E27-864A-9600EA890EF1}"/>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37C4C8-93E5-46E1-9255-D5EF2F907E9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369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85FB87D-EF82-4DCD-B469-48167C31276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C7790A-A298-409C-92CC-F76925833795}"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155" name="Rectangle 2">
            <a:extLst>
              <a:ext uri="{FF2B5EF4-FFF2-40B4-BE49-F238E27FC236}">
                <a16:creationId xmlns:a16="http://schemas.microsoft.com/office/drawing/2014/main" id="{D82F9E7B-F7CB-40CF-921F-558C3D830AA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53B764FC-D494-42AD-94C0-C8D5145EA241}"/>
              </a:ext>
            </a:extLst>
          </p:cNvPr>
          <p:cNvSpPr>
            <a:spLocks noGrp="1" noChangeArrowheads="1"/>
          </p:cNvSpPr>
          <p:nvPr>
            <p:ph type="body" idx="1"/>
          </p:nvPr>
        </p:nvSpPr>
        <p:spPr>
          <a:noFill/>
        </p:spPr>
        <p:txBody>
          <a:bodyPr/>
          <a:lstStyle/>
          <a:p>
            <a:pPr eaLnBrk="1" hangingPunct="1"/>
            <a:r>
              <a:rPr lang="en-GB" altLang="en-US"/>
              <a:t>TAKE HOME MESSAGE – WIIS TRACKS INCIDENTS INVOLVING BOTH COMPANION ANIMALS AND WIDLIFE. SOME AFFECTED WILDLIFE SPECIES ARE OF HIGH CONSERVATION VALUE BUT INCIDENTS INVOLVING THEM ARE RELATIVELY RARE (EXPECT RED KITES)</a:t>
            </a:r>
          </a:p>
          <a:p>
            <a:pPr eaLnBrk="1" hangingPunct="1"/>
            <a:r>
              <a:rPr lang="en-GB" altLang="en-US"/>
              <a:t>In spite of its name, the WIIS scheme records and reports incidents involving companion animals, such as dogs and cats.  Because vertebrate pesticides, such as rodenticides, are frequently used in peri-domestic circumstances, companion animals are sometime exposed to them.</a:t>
            </a:r>
          </a:p>
          <a:p>
            <a:pPr eaLnBrk="1" hangingPunct="1"/>
            <a:r>
              <a:rPr lang="en-GB" altLang="en-US"/>
              <a:t>Annual data on these exposures are collated and published as WIIS quarterly reports.  These are available on-line at:</a:t>
            </a:r>
            <a:r>
              <a:rPr lang="en-US" altLang="en-US">
                <a:hlinkClick r:id="rId3"/>
              </a:rPr>
              <a:t> http://www.hse.gov.uk/pesticides/topics/reducing-environmental-impact/wildlife/wiis-quarterly-reports.htm</a:t>
            </a:r>
            <a:r>
              <a:rPr lang="en-GB" altLang="en-US"/>
              <a:t> </a:t>
            </a:r>
            <a:endParaRPr lang="en-US" altLang="en-US"/>
          </a:p>
          <a:p>
            <a:pPr eaLnBrk="1" hangingPunct="1"/>
            <a:endParaRPr lang="en-GB"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71610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E859AAF6-3407-4613-AE12-70C94C126D1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F19CFE-0AAF-4F88-BC45-D0ACA71C912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79" name="Rectangle 2">
            <a:extLst>
              <a:ext uri="{FF2B5EF4-FFF2-40B4-BE49-F238E27FC236}">
                <a16:creationId xmlns:a16="http://schemas.microsoft.com/office/drawing/2014/main" id="{1E8CD58C-13F2-4379-9200-9D27B9E0FD1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6049515-E126-47D8-B356-2800732B16A9}"/>
              </a:ext>
            </a:extLst>
          </p:cNvPr>
          <p:cNvSpPr>
            <a:spLocks noGrp="1" noChangeArrowheads="1"/>
          </p:cNvSpPr>
          <p:nvPr>
            <p:ph type="body" idx="1"/>
          </p:nvPr>
        </p:nvSpPr>
        <p:spPr>
          <a:noFill/>
        </p:spPr>
        <p:txBody>
          <a:bodyPr/>
          <a:lstStyle/>
          <a:p>
            <a:pPr eaLnBrk="1" hangingPunct="1"/>
            <a:r>
              <a:rPr lang="en-GB" altLang="en-US"/>
              <a:t>TAKE HOME MESSAGE – WIIS IS AN ESSENTIAL TOOL FOR MONITORING EXPOSURE OF WILDLIFE TO RODENTICIDES.  THE INFORMATION IT PROVIDES HAS CHANGED LITTLE OVER THE YEARS.  A WIDE RANGE OF SPECIES IS AFFECTED.  BUT WIIS GIVES REASSURANCE THAT DETECTABLE IMPACTS ARE NOT SEVERE AND INCIDENTS ARE VERY RARE WHEN RODENTICIDES ARE USED PROPERLY.</a:t>
            </a:r>
          </a:p>
          <a:p>
            <a:pPr eaLnBrk="1" hangingPunct="1"/>
            <a:r>
              <a:rPr lang="en-GB" altLang="en-US"/>
              <a:t>Annual data on these exposures are collated and published as WIIS quarterly reports.  These are available on-line at:</a:t>
            </a:r>
            <a:r>
              <a:rPr lang="en-US" altLang="en-US">
                <a:hlinkClick r:id="rId3"/>
              </a:rPr>
              <a:t> http://www.hse.gov.uk/pesticides/topics/reducing-environmental-impact/wildlife/wiis-quarterly-reports.htm</a:t>
            </a:r>
            <a:r>
              <a:rPr lang="en-GB" altLang="en-US"/>
              <a:t> </a:t>
            </a:r>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495960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EF1A86E-FFE6-43D0-8F65-863CEBA6508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3D95C7-CADF-46DE-8C9A-E7DB4C736CC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03" name="Rectangle 2">
            <a:extLst>
              <a:ext uri="{FF2B5EF4-FFF2-40B4-BE49-F238E27FC236}">
                <a16:creationId xmlns:a16="http://schemas.microsoft.com/office/drawing/2014/main" id="{7CB17DBF-DA3F-4F62-8442-5653E6989D5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C346864A-088A-468C-98B0-AE2626828F4A}"/>
              </a:ext>
            </a:extLst>
          </p:cNvPr>
          <p:cNvSpPr>
            <a:spLocks noGrp="1" noChangeArrowheads="1"/>
          </p:cNvSpPr>
          <p:nvPr>
            <p:ph type="body" idx="1"/>
          </p:nvPr>
        </p:nvSpPr>
        <p:spPr>
          <a:xfrm>
            <a:off x="709613" y="4860925"/>
            <a:ext cx="5680075" cy="5006975"/>
          </a:xfrm>
          <a:noFill/>
        </p:spPr>
        <p:txBody>
          <a:bodyPr/>
          <a:lstStyle/>
          <a:p>
            <a:pPr eaLnBrk="1" hangingPunct="1"/>
            <a:r>
              <a:rPr lang="en-GB" altLang="en-US" sz="1400"/>
              <a:t>Environmental Concern About Rodenticides (2)</a:t>
            </a:r>
            <a:endParaRPr lang="en-GB" altLang="en-US" sz="1600"/>
          </a:p>
          <a:p>
            <a:pPr eaLnBrk="1" hangingPunct="1"/>
            <a:r>
              <a:rPr lang="en-GB" altLang="en-US"/>
              <a:t>TAKE HOME MESSAGE – IT IS INCREASINGLY RECOGNISED THAT A VERY WIDE RANGE OF UK WILDLIFE SPECIES IS EXPOSED TO RODENTICIDES. ALTHOUGH THIS EXPOSURE DOES NOT APPEAR TO CAUSE ANY SIGNIFICANT DISCERNIBLE EFFECTS, ITS SCOPE AND INTENSITY IS CAUSE FOR CONCERN.</a:t>
            </a:r>
          </a:p>
          <a:p>
            <a:pPr eaLnBrk="1" hangingPunct="1"/>
            <a:r>
              <a:rPr lang="en-GB" altLang="en-US"/>
              <a:t>The most well-known case of pesticide residues adversely affecting wildlife is that of DDT and its effect on the breeding performance of birds of prey caused mainly by egg-shell thinning.  After the effects of DDT were realised the bodies of birds of prey, found dead from a wide variety of causes, were analysed for residues of DDT and other pesticides.  In this way, levels of pesticide residues in these ‘top predators’ are monitored.  The scheme by which this is done is called the Predatory Birds Monitoring Scheme (PBMS).  The results of the PBMS are published on-line at:  </a:t>
            </a:r>
            <a:r>
              <a:rPr lang="en-GB" altLang="en-US">
                <a:hlinkClick r:id="rId3"/>
              </a:rPr>
              <a:t>https://pbms.ceh.ac.uk/content/pbms-reports</a:t>
            </a:r>
            <a:r>
              <a:rPr lang="en-GB" altLang="en-US"/>
              <a:t>.</a:t>
            </a:r>
          </a:p>
          <a:p>
            <a:pPr eaLnBrk="1" hangingPunct="1"/>
            <a:r>
              <a:rPr lang="en-GB" altLang="en-US"/>
              <a:t>T</a:t>
            </a:r>
            <a:r>
              <a:rPr lang="en-US" altLang="en-US"/>
              <a:t>he Scheme is run by the Centre for Ecology &amp; Hydrology (CEH) and is funded jointly by</a:t>
            </a:r>
            <a:r>
              <a:rPr lang="en-GB" altLang="en-US"/>
              <a:t>The Predatory Bird Monitoring Scheme is run by the Centre for Ecology and Hydrology (CEH) and is currently funded by The Natural Environment Research Council (through CEH’s National Capability programme), Natural England and The Campaign for Responsible Rodenticide Use.  </a:t>
            </a:r>
          </a:p>
          <a:p>
            <a:pPr eaLnBrk="1" hangingPunct="1"/>
            <a:r>
              <a:rPr lang="en-GB" altLang="en-US"/>
              <a:t>For many years the PBMS has monitored the frequency of anticoagulant rodenticide residues in predatory birds, including barn owls, red kites and kestrels.  Occasionally samples of tawny owls and other birds are examined for residues.  This analysis is conducted because of concern among ecologists and regulatory bodies caused by the widespread distribution of rodenticide residues in wildlife. </a:t>
            </a:r>
          </a:p>
          <a:p>
            <a:pPr eaLnBrk="1" hangingPunct="1"/>
            <a:endParaRPr lang="en-GB" altLang="en-US"/>
          </a:p>
          <a:p>
            <a:pPr eaLnBrk="1" hangingPunct="1"/>
            <a:endParaRPr lang="en-US" altLang="en-US"/>
          </a:p>
        </p:txBody>
      </p:sp>
    </p:spTree>
    <p:extLst>
      <p:ext uri="{BB962C8B-B14F-4D97-AF65-F5344CB8AC3E}">
        <p14:creationId xmlns:p14="http://schemas.microsoft.com/office/powerpoint/2010/main" val="253321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7C176F5-9E3D-4CBA-8D02-1A306386BDB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F08E01-9337-4E8F-95E8-2B0BD99B8AE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1408E1C4-6782-4063-B48C-E10ECABFC81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97E169F-3DB4-4BD6-8675-5193CB11E659}"/>
              </a:ext>
            </a:extLst>
          </p:cNvPr>
          <p:cNvSpPr>
            <a:spLocks noGrp="1" noChangeArrowheads="1"/>
          </p:cNvSpPr>
          <p:nvPr>
            <p:ph type="body" idx="1"/>
          </p:nvPr>
        </p:nvSpPr>
        <p:spPr>
          <a:noFill/>
        </p:spPr>
        <p:txBody>
          <a:bodyPr/>
          <a:lstStyle/>
          <a:p>
            <a:pPr eaLnBrk="1" hangingPunct="1"/>
            <a:r>
              <a:rPr lang="en-GB" altLang="en-US"/>
              <a:t>TAKE HOME MESSAGE – MANY DIFFERENT AGENCIES ARE STUDYING THE EXPOSURE OF WILDLIFE TO RODENTICIDES BY ANALYSING THE BODIES FOR RESIDUES USING THE MOST ADVANCED AND SENSITIVE TECHNIQUES.</a:t>
            </a:r>
          </a:p>
          <a:p>
            <a:pPr eaLnBrk="1" hangingPunct="1"/>
            <a:r>
              <a:rPr lang="en-GB" altLang="en-US"/>
              <a:t>Many different studies, at a range of academic and scientific institutions, have demonstrated this exposure by analysing the dead bodies of wildlife for rodenticide residues.</a:t>
            </a:r>
          </a:p>
          <a:p>
            <a:pPr eaLnBrk="1" hangingPunct="1"/>
            <a:r>
              <a:rPr lang="en-GB" altLang="en-US"/>
              <a:t>Residues of pesticides in wildlife species are routinely monitored within the Predatory Birds Monitoring Scheme (PBMS).  In this scheme, the bodies of wildlife found dead, mainly by members of the public, are sent  to the </a:t>
            </a:r>
            <a:r>
              <a:rPr lang="en-US" altLang="en-US"/>
              <a:t>Centre for Ecology and Hydrology (CEH) for analysis.  </a:t>
            </a:r>
            <a:r>
              <a:rPr lang="en-GB" altLang="en-US"/>
              <a:t>The results of the PBMS are published annually on-line at:  </a:t>
            </a:r>
            <a:r>
              <a:rPr lang="en-GB" altLang="en-US">
                <a:hlinkClick r:id="rId3"/>
              </a:rPr>
              <a:t>https://pbms.ceh.ac.uk/content/pbms-reports</a:t>
            </a:r>
            <a:r>
              <a:rPr lang="en-GB" altLang="en-US"/>
              <a:t>.</a:t>
            </a:r>
          </a:p>
          <a:p>
            <a:pPr eaLnBrk="1" hangingPunct="1"/>
            <a:r>
              <a:rPr lang="en-GB" altLang="en-US"/>
              <a:t>In Scotland, Science and Advice for Scottish Agriculture (SASA) also conducts both regular surveys across a range of species and occasional specific in-depth surveys on specific species.  Reports from SASA are to be found here:: </a:t>
            </a:r>
            <a:r>
              <a:rPr lang="en-GB" altLang="en-US">
                <a:hlinkClick r:id="rId4"/>
              </a:rPr>
              <a:t>https://www.sasa.gov.uk/</a:t>
            </a:r>
            <a:r>
              <a:rPr lang="en-GB" altLang="en-US"/>
              <a:t>   </a:t>
            </a:r>
          </a:p>
          <a:p>
            <a:pPr eaLnBrk="1" hangingPunct="1"/>
            <a:r>
              <a:rPr lang="en-US" altLang="en-US"/>
              <a:t>CRRU was established to address the issue of residues of rodenticides in wildlife and is doing this by making the issue more widely understood by rodenticide users and by proposing use practices that reduce wildlife exposure.</a:t>
            </a:r>
            <a:r>
              <a:rPr lang="en-GB" altLang="en-US"/>
              <a:t> </a:t>
            </a:r>
          </a:p>
          <a:p>
            <a:pPr eaLnBrk="1" hangingPunct="1"/>
            <a:r>
              <a:rPr lang="en-US" altLang="en-US"/>
              <a:t>The UK Rodenticide Stewardship Regime was later established, and coordinated by CRRU, with the aim of changing rodenticide use practices so that wildlife exposure, and consequent wildlife contamination is significantly and measurably reduced. </a:t>
            </a:r>
          </a:p>
        </p:txBody>
      </p:sp>
    </p:spTree>
    <p:extLst>
      <p:ext uri="{BB962C8B-B14F-4D97-AF65-F5344CB8AC3E}">
        <p14:creationId xmlns:p14="http://schemas.microsoft.com/office/powerpoint/2010/main" val="345716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969C267-C6A9-4B05-A30B-CAAAC4963A6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23FCAA-30FC-4EE7-AB0B-B5B622FE0A6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19" name="Rectangle 2">
            <a:extLst>
              <a:ext uri="{FF2B5EF4-FFF2-40B4-BE49-F238E27FC236}">
                <a16:creationId xmlns:a16="http://schemas.microsoft.com/office/drawing/2014/main" id="{A5499D09-228C-4CC0-9938-5E15ACE7127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BAF11EB-7E7C-429A-9EBF-F5B064833679}"/>
              </a:ext>
            </a:extLst>
          </p:cNvPr>
          <p:cNvSpPr>
            <a:spLocks noGrp="1" noChangeArrowheads="1"/>
          </p:cNvSpPr>
          <p:nvPr>
            <p:ph type="body" idx="1"/>
          </p:nvPr>
        </p:nvSpPr>
        <p:spPr>
          <a:noFill/>
        </p:spPr>
        <p:txBody>
          <a:bodyPr/>
          <a:lstStyle/>
          <a:p>
            <a:pPr eaLnBrk="1" hangingPunct="1"/>
            <a:r>
              <a:rPr lang="en-GB" altLang="en-US"/>
              <a:t>TAKE HOME MESSAGE – SGARs PRESENT GREATER RISK TO NON-TARGET ANIMALS THAN FGARs.  </a:t>
            </a:r>
          </a:p>
          <a:p>
            <a:pPr eaLnBrk="1" hangingPunct="1"/>
            <a:endParaRPr lang="en-GB" altLang="en-US"/>
          </a:p>
          <a:p>
            <a:pPr eaLnBrk="1" hangingPunct="1"/>
            <a:r>
              <a:rPr lang="en-GB" altLang="en-US"/>
              <a:t>Anticoagulant rodenticides are the most widely used active substances for rodent control, both in the UK and throughout the world.  They have been in the market since the early 1950s and have an outstanding record for safety and effectiveness.</a:t>
            </a:r>
          </a:p>
          <a:p>
            <a:pPr eaLnBrk="1" hangingPunct="1"/>
            <a:r>
              <a:rPr lang="en-GB" altLang="en-US"/>
              <a:t>Resistance to the first-generation of anticoagulants was first seen in Norway rats in the late 1960’s.  Therefore, a second generation of compounds was invented and brought to the market.  These were capable of controlling infestations that were resistant to the earlier compounds.  However, in order to achieve this they were necessarily both more acutely toxic and more persistent in animal tissues.</a:t>
            </a:r>
          </a:p>
          <a:p>
            <a:pPr eaLnBrk="1" hangingPunct="1"/>
            <a:r>
              <a:rPr lang="en-GB" altLang="en-US"/>
              <a:t>There is a widely-held misconception that some SGARs (e.g. brodifacoum and flocoumafen) are more persistent than others.  This is not so.  When compared in properly controlled comparative experiments, all SGARs have long biological half-lives in animal tissues.</a:t>
            </a:r>
          </a:p>
          <a:p>
            <a:pPr eaLnBrk="1" hangingPunct="1"/>
            <a:r>
              <a:rPr lang="en-GB" altLang="en-US"/>
              <a:t>For more information on these materials see: </a:t>
            </a:r>
          </a:p>
          <a:p>
            <a:pPr eaLnBrk="1" hangingPunct="1"/>
            <a:r>
              <a:rPr lang="en-GB" altLang="en-US"/>
              <a:t>Buckle, A. P. and C. T. Eason (2015). Rodent control methods: chemical. </a:t>
            </a:r>
            <a:r>
              <a:rPr lang="en-GB" altLang="en-US" u="sng"/>
              <a:t>Rodent Pests and their Control</a:t>
            </a:r>
            <a:r>
              <a:rPr lang="en-GB" altLang="en-US"/>
              <a:t>. 2</a:t>
            </a:r>
            <a:r>
              <a:rPr lang="en-GB" altLang="en-US" baseline="30000"/>
              <a:t>nd</a:t>
            </a:r>
            <a:r>
              <a:rPr lang="en-GB" altLang="en-US"/>
              <a:t> Edition.  A. P. Buckle and R. H. Smith editors. Wallingford, Oxon, UK, CAB International.  pp</a:t>
            </a:r>
            <a:r>
              <a:rPr lang="en-GB" altLang="en-US" b="1"/>
              <a:t> </a:t>
            </a:r>
            <a:r>
              <a:rPr lang="en-GB" altLang="en-US"/>
              <a:t>123-154.</a:t>
            </a:r>
          </a:p>
          <a:p>
            <a:pPr eaLnBrk="1" hangingPunct="1"/>
            <a:r>
              <a:rPr lang="en-GB" altLang="en-US"/>
              <a:t>World Health Organization ( 1995). </a:t>
            </a:r>
            <a:r>
              <a:rPr lang="en-GB" altLang="en-US" u="sng"/>
              <a:t>Anticoagulant Rodenticides</a:t>
            </a:r>
            <a:r>
              <a:rPr lang="en-GB" altLang="en-US"/>
              <a:t>.  Environmental Health Criteria 175.  International Programme on Chemical Safety. Mode of action and metabolism.  Pp 44-52.   </a:t>
            </a:r>
          </a:p>
          <a:p>
            <a:pPr eaLnBrk="1" hangingPunct="1"/>
            <a:r>
              <a:rPr lang="en-GB" altLang="en-US"/>
              <a:t>	    </a:t>
            </a:r>
            <a:endParaRPr lang="en-US" altLang="en-US"/>
          </a:p>
        </p:txBody>
      </p:sp>
    </p:spTree>
    <p:extLst>
      <p:ext uri="{BB962C8B-B14F-4D97-AF65-F5344CB8AC3E}">
        <p14:creationId xmlns:p14="http://schemas.microsoft.com/office/powerpoint/2010/main" val="260343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B4500B8-B48E-4F33-B9A8-1530B392D6F6}"/>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9372C030-3F2D-42C9-B602-987FCF71992A}"/>
              </a:ext>
            </a:extLst>
          </p:cNvPr>
          <p:cNvSpPr>
            <a:spLocks noGrp="1"/>
          </p:cNvSpPr>
          <p:nvPr>
            <p:ph type="body" idx="1"/>
          </p:nvPr>
        </p:nvSpPr>
        <p:spPr>
          <a:noFill/>
        </p:spPr>
        <p:txBody>
          <a:bodyPr/>
          <a:lstStyle/>
          <a:p>
            <a:r>
              <a:rPr lang="en-GB" altLang="en-US"/>
              <a:t>TAKE HOME MESSAGE – WIIS IS AN ESSENTIAL TOOL FOR MONITORING EXPOSURE OF WILDLIFE TO RODENTICIDES.  THE INFORMATION IT PROVIDES HAS CHANGED LITTLE OVER THE YEARS.  A WIDE RANGE OF SPECIES IS AFFECTED.  BUT WIIS GIVES REASSURANCE THAT DETECTABLE IMPACTS ARE NOT SEVERE AND INCIDENTS ARE VERY RARE WHEN RODENTICIDES ARE USED PROPERLY.</a:t>
            </a:r>
          </a:p>
          <a:p>
            <a:r>
              <a:rPr lang="en-GB" altLang="en-US"/>
              <a:t>Annual data on these exposures are collated and published as WIIS quarterly reports.  These are available on-line at: http://www.hse.gov.uk/pesticides/topics/reducing-environmental-impact/wildlife/wiis-quarterly-reports.htm </a:t>
            </a:r>
          </a:p>
          <a:p>
            <a:endParaRPr lang="en-GB" altLang="en-US"/>
          </a:p>
        </p:txBody>
      </p:sp>
      <p:sp>
        <p:nvSpPr>
          <p:cNvPr id="53252" name="Slide Number Placeholder 3">
            <a:extLst>
              <a:ext uri="{FF2B5EF4-FFF2-40B4-BE49-F238E27FC236}">
                <a16:creationId xmlns:a16="http://schemas.microsoft.com/office/drawing/2014/main" id="{6C9C44F0-D79F-4E5F-A575-E5371870B04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C06AD5-624C-488C-B623-F45801139EB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62029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14D9CB6-C819-4197-B1F3-6612E6B1813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F05D14-99D1-457F-8803-0F91BE0985C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75" name="Rectangle 2">
            <a:extLst>
              <a:ext uri="{FF2B5EF4-FFF2-40B4-BE49-F238E27FC236}">
                <a16:creationId xmlns:a16="http://schemas.microsoft.com/office/drawing/2014/main" id="{A269CED8-CF69-48BA-85EA-AFFCCCBF1C4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49CCD19-DFF8-4ED7-AC98-0A344354A25F}"/>
              </a:ext>
            </a:extLst>
          </p:cNvPr>
          <p:cNvSpPr>
            <a:spLocks noGrp="1" noChangeArrowheads="1"/>
          </p:cNvSpPr>
          <p:nvPr>
            <p:ph type="body" idx="1"/>
          </p:nvPr>
        </p:nvSpPr>
        <p:spPr>
          <a:xfrm>
            <a:off x="946150" y="4860925"/>
            <a:ext cx="5207000" cy="4930775"/>
          </a:xfrm>
          <a:noFill/>
        </p:spPr>
        <p:txBody>
          <a:bodyPr/>
          <a:lstStyle/>
          <a:p>
            <a:pPr eaLnBrk="1" hangingPunct="1"/>
            <a:r>
              <a:rPr lang="en-GB" altLang="en-US" dirty="0"/>
              <a:t>TAKE HOME MESSAGE – THIS GRAPHIC IS INTENDED TO GIVE A SIMPLE OVERVIEW OF SOME OF THE SPECIES CONCERNED AND THE EXTENT OF EXPOSURE. </a:t>
            </a:r>
          </a:p>
          <a:p>
            <a:pPr eaLnBrk="1" hangingPunct="1"/>
            <a:r>
              <a:rPr lang="en-GB" altLang="en-US" dirty="0"/>
              <a:t>The graph shows the percentage of different wildlife species that carry residues of one or more second-generation anticoagulant rodenticides from historical data during the years indicated.  The values given inside the bars are the numbers of individual animals analysed for residues.</a:t>
            </a:r>
          </a:p>
          <a:p>
            <a:pPr eaLnBrk="1" hangingPunct="1"/>
            <a:r>
              <a:rPr lang="en-GB" altLang="en-US" dirty="0"/>
              <a:t>These data show the widespread nature of contamination and point to the fact that, because of the different feeding habits of the species involved, contamination comes through several food-chains.  One of these is, almost certainly, through contamination of wild small mammals, such as Wood mice and Bank voles.</a:t>
            </a:r>
          </a:p>
          <a:p>
            <a:pPr eaLnBrk="1" hangingPunct="1"/>
            <a:r>
              <a:rPr lang="en-GB" altLang="en-US" dirty="0"/>
              <a:t>The data given on the slide come from many different studies and are collated in this way by CRRU UK.  They are in the public domain e.g..</a:t>
            </a:r>
          </a:p>
          <a:p>
            <a:pPr eaLnBrk="1" hangingPunct="1"/>
            <a:r>
              <a:rPr lang="en-GB" altLang="en-US" dirty="0"/>
              <a:t>McDonald, R. A., S. Harris, et al. (1998). "Anticoagulant rodenticides in stoats (</a:t>
            </a:r>
            <a:r>
              <a:rPr lang="en-GB" altLang="en-US" dirty="0" err="1"/>
              <a:t>Mustela</a:t>
            </a:r>
            <a:r>
              <a:rPr lang="en-GB" altLang="en-US" dirty="0"/>
              <a:t> erminea) and weasels (</a:t>
            </a:r>
            <a:r>
              <a:rPr lang="en-GB" altLang="en-US" dirty="0" err="1"/>
              <a:t>Mustela</a:t>
            </a:r>
            <a:r>
              <a:rPr lang="en-GB" altLang="en-US" dirty="0"/>
              <a:t> </a:t>
            </a:r>
            <a:r>
              <a:rPr lang="en-GB" altLang="en-US" dirty="0" err="1"/>
              <a:t>nivalis</a:t>
            </a:r>
            <a:r>
              <a:rPr lang="en-GB" altLang="en-US" dirty="0"/>
              <a:t>) in England." Environmental Pollution 103(1): 17-23. Stoat and Weasel.</a:t>
            </a:r>
          </a:p>
          <a:p>
            <a:pPr eaLnBrk="1" hangingPunct="1"/>
            <a:r>
              <a:rPr lang="en-GB" altLang="en-US" dirty="0"/>
              <a:t>J. Hughes, E. Sharp, M. J. Taylor, L. Melton, G. Hartley (2013) Monitoring agricultural rodenticide use and secondary exposure of raptors in Scotland. Ecotoxicology DOI 10.1007/s10646-013-1074-9. Buzzard.</a:t>
            </a:r>
          </a:p>
          <a:p>
            <a:pPr eaLnBrk="1" hangingPunct="1"/>
            <a:r>
              <a:rPr lang="en-GB" altLang="en-US" dirty="0"/>
              <a:t>L. Walker, R. Shore and colleagues.  Available from: </a:t>
            </a:r>
            <a:r>
              <a:rPr lang="en-GB" altLang="en-US" dirty="0">
                <a:hlinkClick r:id="rId3"/>
              </a:rPr>
              <a:t>https://pbms.ceh.ac.uk/content/pbms-reports</a:t>
            </a:r>
            <a:r>
              <a:rPr lang="en-GB" altLang="en-US" dirty="0"/>
              <a:t>.  Red kite, kestrel, barn owl. </a:t>
            </a:r>
          </a:p>
          <a:p>
            <a:pPr eaLnBrk="1" hangingPunct="1"/>
            <a:endParaRPr lang="en-GB" altLang="en-US" dirty="0"/>
          </a:p>
          <a:p>
            <a:pPr eaLnBrk="1" hangingPunct="1"/>
            <a:r>
              <a:rPr lang="en-GB" altLang="en-US" dirty="0"/>
              <a:t>	</a:t>
            </a:r>
          </a:p>
        </p:txBody>
      </p:sp>
    </p:spTree>
    <p:extLst>
      <p:ext uri="{BB962C8B-B14F-4D97-AF65-F5344CB8AC3E}">
        <p14:creationId xmlns:p14="http://schemas.microsoft.com/office/powerpoint/2010/main" val="1267024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14841A1-08AB-44A4-B0C5-0833B41096CA}"/>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797A445B-68C1-4EE7-82DE-00E67F8A4346}"/>
              </a:ext>
            </a:extLst>
          </p:cNvPr>
          <p:cNvSpPr>
            <a:spLocks noGrp="1"/>
          </p:cNvSpPr>
          <p:nvPr>
            <p:ph type="body" idx="1"/>
          </p:nvPr>
        </p:nvSpPr>
        <p:spPr>
          <a:xfrm>
            <a:off x="709613" y="4708525"/>
            <a:ext cx="5680075" cy="5016500"/>
          </a:xfrm>
          <a:noFill/>
        </p:spPr>
        <p:txBody>
          <a:bodyPr/>
          <a:lstStyle/>
          <a:p>
            <a:r>
              <a:rPr lang="en-GB" altLang="en-US"/>
              <a:t>TAKE HOME MESSAGE – THE BARN OWL IS THE MOST IMPORTANT WILDLIFE SPECIES IN TERMS OF MONITORING THE OVERALL EXTENT OF WILDLIFE EXPOSURE BECAUSE IT HAS BEEN CHOSEN AS THE </a:t>
            </a:r>
            <a:r>
              <a:rPr lang="en-GB" altLang="en-US" u="sng"/>
              <a:t>SENTINEL SPECIES</a:t>
            </a:r>
          </a:p>
          <a:p>
            <a:r>
              <a:rPr lang="en-GB" altLang="en-US"/>
              <a:t>Several considerations have resulted in the use of the barn owl as the sentinel species for exposure of wildlife.  We have been monitoring this species for more than thirty years, so we have historical data going back decades.  This permits the establishment of base-line measures against which we can compare future changes.  Acquiring dead barn owls for analysis is relatively easy – we need at least 100 each year for statistical analysis.  They are widespread across the country, though less common in Scotland, so they exemplify the wider UK environment.  That said, we believe they are contaminated mainly by the consumption of non-target small mammals.  So they only accurately represent this route of exposure. For the baseline analysis see:</a:t>
            </a:r>
          </a:p>
          <a:p>
            <a:pPr>
              <a:spcBef>
                <a:spcPct val="0"/>
              </a:spcBef>
            </a:pPr>
            <a:r>
              <a:rPr lang="en-GB" altLang="en-US"/>
              <a:t>Shore, R.F., Henrys, P.A. &amp; Walker, L.A. 2014. Power analysis of liver second generation</a:t>
            </a:r>
          </a:p>
          <a:p>
            <a:pPr>
              <a:spcBef>
                <a:spcPct val="0"/>
              </a:spcBef>
            </a:pPr>
            <a:r>
              <a:rPr lang="en-GB" altLang="en-US"/>
              <a:t>anticoagulant rodenticide (SGAR) residue data in barn owls from Britain: a Predatory Bird Monitoring Scheme (PBMS) report. CEH contract report to the Health &amp; Safety Executive. 45pp. </a:t>
            </a:r>
            <a:r>
              <a:rPr lang="en-GB" altLang="en-US">
                <a:hlinkClick r:id="rId3"/>
              </a:rPr>
              <a:t>https://wiki.ceh.ac.uk/x/DAIDC</a:t>
            </a:r>
            <a:endParaRPr lang="en-GB" altLang="en-US"/>
          </a:p>
          <a:p>
            <a:pPr>
              <a:spcBef>
                <a:spcPct val="0"/>
              </a:spcBef>
            </a:pPr>
            <a:r>
              <a:rPr lang="en-GB" altLang="en-US"/>
              <a:t>For the results of CRRU-funded annual assessments see:</a:t>
            </a:r>
          </a:p>
          <a:p>
            <a:pPr>
              <a:spcBef>
                <a:spcPct val="0"/>
              </a:spcBef>
            </a:pPr>
            <a:r>
              <a:rPr lang="en-GB" altLang="en-US"/>
              <a:t>Shore, R.F, Walker, L.A., Potter ED and Pereira, G. 2016. Second generation anticoagulant rodenticide residues in barn owls 2015. CEH contract report to the Campaign for Responsible Rodenticide Use (CRRU) UK, 17 pp.</a:t>
            </a:r>
          </a:p>
          <a:p>
            <a:pPr>
              <a:spcBef>
                <a:spcPct val="0"/>
              </a:spcBef>
            </a:pPr>
            <a:r>
              <a:rPr lang="en-GB" altLang="en-US">
                <a:hlinkClick r:id="rId4"/>
              </a:rPr>
              <a:t>http://pbms.ceh.ac.uk/sites/pbms.ceh.ac.uk/files/stewardship-2015-owls.pdf</a:t>
            </a:r>
            <a:endParaRPr lang="en-GB" altLang="en-US"/>
          </a:p>
          <a:p>
            <a:pPr>
              <a:spcBef>
                <a:spcPct val="0"/>
              </a:spcBef>
            </a:pPr>
            <a:r>
              <a:rPr lang="en-GB" altLang="en-US"/>
              <a:t>And:</a:t>
            </a:r>
          </a:p>
          <a:p>
            <a:pPr>
              <a:spcBef>
                <a:spcPct val="0"/>
              </a:spcBef>
            </a:pPr>
            <a:r>
              <a:rPr lang="en-GB" altLang="en-US"/>
              <a:t>Shore, R.F., Walker, L.A.., Potter E.D., Pereira, M.G., Sleep, D., Thompson, N.J. 2017. Second generation anticoagulant rodenticide residues in barn owls 2016. CEH contract report to the Campaign for Responsible Rodenticide Use (CRRU) UK, 21 pp.</a:t>
            </a:r>
          </a:p>
          <a:p>
            <a:pPr>
              <a:spcBef>
                <a:spcPct val="0"/>
              </a:spcBef>
            </a:pPr>
            <a:r>
              <a:rPr lang="en-GB" altLang="en-US">
                <a:hlinkClick r:id="rId5"/>
              </a:rPr>
              <a:t>http://pbms.ceh.ac.uk/sites/pbms.ceh.ac.uk/files/stewardship-2016-owls.pdf</a:t>
            </a:r>
            <a:r>
              <a:rPr lang="en-GB" altLang="en-US"/>
              <a:t>  </a:t>
            </a:r>
          </a:p>
        </p:txBody>
      </p:sp>
      <p:sp>
        <p:nvSpPr>
          <p:cNvPr id="55300" name="Slide Number Placeholder 3">
            <a:extLst>
              <a:ext uri="{FF2B5EF4-FFF2-40B4-BE49-F238E27FC236}">
                <a16:creationId xmlns:a16="http://schemas.microsoft.com/office/drawing/2014/main" id="{C02F40F8-48A7-4BB5-A20E-0FB45D630A4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FC47D3-E101-4726-87B0-2C4235F6C8C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3311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AF0C3A2-05E0-4F65-9CB9-4BD030308CA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FCA135-137B-4446-893A-55D62BF19B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3" name="Rectangle 2">
            <a:extLst>
              <a:ext uri="{FF2B5EF4-FFF2-40B4-BE49-F238E27FC236}">
                <a16:creationId xmlns:a16="http://schemas.microsoft.com/office/drawing/2014/main" id="{DFED3556-CAC9-4A69-AFF2-6804F8E242EB}"/>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3479246E-59A6-466D-A5E1-FC8909B3F3B5}"/>
              </a:ext>
            </a:extLst>
          </p:cNvPr>
          <p:cNvSpPr>
            <a:spLocks noGrp="1" noChangeArrowheads="1"/>
          </p:cNvSpPr>
          <p:nvPr>
            <p:ph type="body" idx="1"/>
          </p:nvPr>
        </p:nvSpPr>
        <p:spPr>
          <a:xfrm>
            <a:off x="709613" y="4718050"/>
            <a:ext cx="5680075" cy="5178425"/>
          </a:xfrm>
          <a:noFill/>
        </p:spPr>
        <p:txBody>
          <a:bodyPr/>
          <a:lstStyle/>
          <a:p>
            <a:pPr eaLnBrk="1" hangingPunct="1">
              <a:lnSpc>
                <a:spcPct val="90000"/>
              </a:lnSpc>
            </a:pPr>
            <a:r>
              <a:rPr lang="en-GB" altLang="en-US"/>
              <a:t>TAKE HOME MESSAGE – THERE IS NO OBVIOUS SINGLE REASON FOR THE INCREASE IN THE PERCENTAGE OF BARN OWLS CONTAMINATED.  </a:t>
            </a:r>
          </a:p>
          <a:p>
            <a:pPr eaLnBrk="1" hangingPunct="1">
              <a:lnSpc>
                <a:spcPct val="90000"/>
              </a:lnSpc>
            </a:pPr>
            <a:endParaRPr lang="en-GB" altLang="en-US"/>
          </a:p>
          <a:p>
            <a:pPr eaLnBrk="1" hangingPunct="1">
              <a:lnSpc>
                <a:spcPct val="90000"/>
              </a:lnSpc>
            </a:pPr>
            <a:r>
              <a:rPr lang="en-GB" altLang="en-US"/>
              <a:t>The data given on the slide come from Dr Richard Shore of the CEH and are reported in detail via reports of the Predatory Birds Monitoring Scheme . </a:t>
            </a:r>
            <a:r>
              <a:rPr lang="en-GB" altLang="en-US">
                <a:hlinkClick r:id="rId3"/>
              </a:rPr>
              <a:t>http://pbms.ceh.ac.uk</a:t>
            </a:r>
            <a:r>
              <a:rPr lang="en-GB" altLang="en-US"/>
              <a:t>.</a:t>
            </a:r>
          </a:p>
          <a:p>
            <a:pPr eaLnBrk="1" hangingPunct="1">
              <a:lnSpc>
                <a:spcPct val="90000"/>
              </a:lnSpc>
            </a:pPr>
            <a:r>
              <a:rPr lang="en-GB" altLang="en-US"/>
              <a:t>The slide shows the % of owls that carry residues of one or more anticoagulant rodenticide. There has been a steady increase in the percentage of owls carrying SGAR residues.</a:t>
            </a:r>
          </a:p>
          <a:p>
            <a:pPr eaLnBrk="1" hangingPunct="1">
              <a:lnSpc>
                <a:spcPct val="90000"/>
              </a:lnSpc>
            </a:pPr>
            <a:r>
              <a:rPr lang="en-GB" altLang="en-US"/>
              <a:t>Some thought hat increasing levels of contamination may have been due to an increase in the sensitivity of analytical methods.  However, the scientists who carry out the PBMS survey check for this by conducting analysis retrospectively on stored samples.    </a:t>
            </a:r>
          </a:p>
          <a:p>
            <a:pPr eaLnBrk="1" hangingPunct="1">
              <a:lnSpc>
                <a:spcPct val="90000"/>
              </a:lnSpc>
            </a:pPr>
            <a:endParaRPr lang="en-US" altLang="en-US"/>
          </a:p>
        </p:txBody>
      </p:sp>
    </p:spTree>
    <p:extLst>
      <p:ext uri="{BB962C8B-B14F-4D97-AF65-F5344CB8AC3E}">
        <p14:creationId xmlns:p14="http://schemas.microsoft.com/office/powerpoint/2010/main" val="125751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971D97B-557C-4E00-9389-A5C98F70E229}"/>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666DA439-F800-410A-B187-557AA23377F6}"/>
              </a:ext>
            </a:extLst>
          </p:cNvPr>
          <p:cNvSpPr>
            <a:spLocks noGrp="1"/>
          </p:cNvSpPr>
          <p:nvPr>
            <p:ph type="body" idx="1"/>
          </p:nvPr>
        </p:nvSpPr>
        <p:spPr>
          <a:noFill/>
        </p:spPr>
        <p:txBody>
          <a:bodyPr/>
          <a:lstStyle/>
          <a:p>
            <a:r>
              <a:rPr lang="en-GB" altLang="en-US"/>
              <a:t>TAKE HOME MESSAGE –. SEVERAL EXPLANATIONS HAVE BEEN EXAMINED BUT NONE CAN FULLY EXPLAIN THE INCREASE.   BUT IT SEEMS LIKELY THAT CHANGE IN THE WAY WE USED RODENTICISED IN THE 1980s AND 1990s, FROM CAMPAIGN BAITING TO PERMANENT BAITING MAY HAVE BEEN INVOLVED.</a:t>
            </a:r>
          </a:p>
          <a:p>
            <a:endParaRPr lang="en-GB" altLang="en-US"/>
          </a:p>
          <a:p>
            <a:r>
              <a:rPr lang="en-GB" altLang="en-US"/>
              <a:t>There appears to have been a steady increase during the period covered in the frequency of birds carrying residues.  At first it was thought that this might have been due to increases in use of products containing these compounds.  However, there appears to have been no real increase in rodenticide use during this period.  Instead a more subtle mechanism was suggested.  During the period covered by the survey there has been a dramatic reduction in the area of rough grassland in the UK.  This habitat is important for the strictly herbivorous field voles (</a:t>
            </a:r>
            <a:r>
              <a:rPr lang="en-GB" altLang="en-US" i="1"/>
              <a:t>Microtus agrestis</a:t>
            </a:r>
            <a:r>
              <a:rPr lang="en-GB" altLang="en-US"/>
              <a:t>), which is the preferred food of barn owls.  However, with fewer short-tailed voles available it is thought that owls may have switched to feeding on wood mice (</a:t>
            </a:r>
            <a:r>
              <a:rPr lang="en-GB" altLang="en-US" i="1"/>
              <a:t>Apodemus sylvaticus</a:t>
            </a:r>
            <a:r>
              <a:rPr lang="en-GB" altLang="en-US"/>
              <a:t>) and bank voles (Myodes (=</a:t>
            </a:r>
            <a:r>
              <a:rPr lang="en-GB" altLang="en-US" i="1"/>
              <a:t>Clethrionomys</a:t>
            </a:r>
            <a:r>
              <a:rPr lang="en-GB" altLang="en-US"/>
              <a:t>) </a:t>
            </a:r>
            <a:r>
              <a:rPr lang="en-GB" altLang="en-US" i="1"/>
              <a:t>glareolus</a:t>
            </a:r>
            <a:r>
              <a:rPr lang="en-GB" altLang="en-US"/>
              <a:t>).  These species are more omnivorous and are more likely to take grain-based rodenticides.  However, studies of barn owl feeding habits during the period in question did not show any changes large enough to explain the increase seen.</a:t>
            </a:r>
          </a:p>
          <a:p>
            <a:r>
              <a:rPr lang="en-GB" altLang="en-US"/>
              <a:t>However,, we know that rodenticide use changed during the 1980s.  There was a move away from campaign baiting of existing infestations towards preventative baiting, often in the absence of an infestation.  This came to be called PERMANENT BAITING.  The permanent deployment of baits in external bait boxes permits feeding by non-target small mammals, such as wood mice and voles, and these are the main prey of the barn owl. </a:t>
            </a:r>
          </a:p>
        </p:txBody>
      </p:sp>
      <p:sp>
        <p:nvSpPr>
          <p:cNvPr id="57348" name="Slide Number Placeholder 3">
            <a:extLst>
              <a:ext uri="{FF2B5EF4-FFF2-40B4-BE49-F238E27FC236}">
                <a16:creationId xmlns:a16="http://schemas.microsoft.com/office/drawing/2014/main" id="{921E81B2-E79A-4445-92F8-D8C1D233B0AA}"/>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E43AEA-F865-44B1-BDC1-CEF814C4D92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45698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30361A2-CDC9-473C-BAA4-F248B562C8B2}"/>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44C07242-0E45-4A05-8B44-AC2376D1CA25}"/>
              </a:ext>
            </a:extLst>
          </p:cNvPr>
          <p:cNvSpPr>
            <a:spLocks noGrp="1"/>
          </p:cNvSpPr>
          <p:nvPr>
            <p:ph type="body" idx="1"/>
          </p:nvPr>
        </p:nvSpPr>
        <p:spPr>
          <a:noFill/>
        </p:spPr>
        <p:txBody>
          <a:bodyPr/>
          <a:lstStyle/>
          <a:p>
            <a:r>
              <a:rPr lang="en-GB" altLang="en-US"/>
              <a:t>TAKE HOME MESSAGE – AGAIN, CONTAMINATION IS WIDESPREAD</a:t>
            </a:r>
          </a:p>
          <a:p>
            <a:endParaRPr lang="en-GB" altLang="en-US"/>
          </a:p>
          <a:p>
            <a:r>
              <a:rPr lang="en-GB" altLang="en-US"/>
              <a:t>This table shows details of some of the most recent surveys of wildlife contamination with SGARs.  Among some of these species nearly every individual examined carries one or more SGAR residues.  But it must be remembered that the anticoagulants found are usually NOT the cause of death.  This is usually other causes such as collision with vehicles, other causes of trauma, disease, starvation etc.  The bodies are recovered and residues of anticoagulants are investigated.</a:t>
            </a:r>
          </a:p>
          <a:p>
            <a:r>
              <a:rPr lang="en-GB" altLang="en-US"/>
              <a:t> </a:t>
            </a:r>
          </a:p>
        </p:txBody>
      </p:sp>
      <p:sp>
        <p:nvSpPr>
          <p:cNvPr id="58372" name="Slide Number Placeholder 3">
            <a:extLst>
              <a:ext uri="{FF2B5EF4-FFF2-40B4-BE49-F238E27FC236}">
                <a16:creationId xmlns:a16="http://schemas.microsoft.com/office/drawing/2014/main" id="{7858BD86-AA2F-413F-A3B1-1A0424BA73F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FDFA8B-674F-47D2-8EF6-6E518C5CCA2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20261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6FAFFFE-087F-4E73-B9D2-7A091E5FBAB3}"/>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7EC850B2-75FD-4C96-A23A-C076BB898B75}"/>
              </a:ext>
            </a:extLst>
          </p:cNvPr>
          <p:cNvSpPr>
            <a:spLocks noGrp="1"/>
          </p:cNvSpPr>
          <p:nvPr>
            <p:ph type="body" idx="1"/>
          </p:nvPr>
        </p:nvSpPr>
        <p:spPr>
          <a:noFill/>
        </p:spPr>
        <p:txBody>
          <a:bodyPr/>
          <a:lstStyle/>
          <a:p>
            <a:r>
              <a:rPr lang="en-GB" altLang="en-US"/>
              <a:t>TAKE HOME MESSAGE- POPULATIONS OF SOME CONTAMINATED SPECIES, RED KITE, BARN OWL AND BUZZARD, ARE INCREASING.  </a:t>
            </a:r>
          </a:p>
          <a:p>
            <a:r>
              <a:rPr lang="en-GB" altLang="en-US"/>
              <a:t>Changes in the size of UK breeding bird populations are seldom attributable to a single cause.  Often several factors combine to cause increases or decreases and these factors differ between species.  Barn owls are increasing, at least in part, because of intensive programmes of conservation led by organisations such as the Barn Owl Trust (</a:t>
            </a:r>
            <a:r>
              <a:rPr lang="en-GB" altLang="en-US">
                <a:hlinkClick r:id="rId3"/>
              </a:rPr>
              <a:t>https://www.barnowltrust.org.uk/</a:t>
            </a:r>
            <a:r>
              <a:rPr lang="en-GB" altLang="en-US"/>
              <a:t>).  There have been schemes releasing captive bred birds (now stopped) and programmes to provide thousands of next boxes in areas where nest sites are few.  The phenomenal increase in the red kite is due to the release of captive bred birds and programmes of supplementary feeding to aid population establishment.  Massive recent increases in buzzard numbers is largely due to the release from pressures caused by illegal persecution by game interests during the early 20</a:t>
            </a:r>
            <a:r>
              <a:rPr lang="en-GB" altLang="en-US" baseline="30000"/>
              <a:t>th</a:t>
            </a:r>
            <a:r>
              <a:rPr lang="en-GB" altLang="en-US"/>
              <a:t> century.  The numbers of all these birds are increasing, as is their geographical distribution.  The reasons for the declines of some of the other species is uncertain.  However, dramatic increases of two of the large raptor species, and others not listed here (i.e. raven, </a:t>
            </a:r>
            <a:r>
              <a:rPr lang="en-GB" altLang="en-US" i="1"/>
              <a:t>Corvus corax </a:t>
            </a:r>
            <a:r>
              <a:rPr lang="en-GB" altLang="en-US"/>
              <a:t>and goshawk, </a:t>
            </a:r>
            <a:r>
              <a:rPr lang="en-GB" altLang="en-US" i="1"/>
              <a:t>Accipiter gentilis</a:t>
            </a:r>
            <a:r>
              <a:rPr lang="en-GB" altLang="en-US"/>
              <a:t> ), probably has some detrimental impacts on smaller raptors such as kestrel and tawny owl.</a:t>
            </a:r>
          </a:p>
          <a:p>
            <a:r>
              <a:rPr lang="en-GB" altLang="en-US"/>
              <a:t>There is no evidence that low-level residues of anticoagulants, although pervasive, have an effect on populations of those species which carry them.  But in spite of this we are required to reduce wildlife contamination because insidious and unrecognised sub-lethal effects can never be ruled out with absolute certainty.    </a:t>
            </a:r>
          </a:p>
        </p:txBody>
      </p:sp>
      <p:sp>
        <p:nvSpPr>
          <p:cNvPr id="59396" name="Slide Number Placeholder 3">
            <a:extLst>
              <a:ext uri="{FF2B5EF4-FFF2-40B4-BE49-F238E27FC236}">
                <a16:creationId xmlns:a16="http://schemas.microsoft.com/office/drawing/2014/main" id="{15F1059C-B006-472A-ADA0-8D071DDC14A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913D43-765A-455E-8D03-F93C49064CA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16013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A5A06E2-3548-4D27-A4E9-D420D0FF9B9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27798D-DBF7-4400-9405-5B36311E261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19" name="Rectangle 2">
            <a:extLst>
              <a:ext uri="{FF2B5EF4-FFF2-40B4-BE49-F238E27FC236}">
                <a16:creationId xmlns:a16="http://schemas.microsoft.com/office/drawing/2014/main" id="{3F507A58-FD0C-42E6-BAFC-5166EFB79DF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83150CC-2843-4A76-99FE-00DFEEAE6E2F}"/>
              </a:ext>
            </a:extLst>
          </p:cNvPr>
          <p:cNvSpPr>
            <a:spLocks noGrp="1" noChangeArrowheads="1"/>
          </p:cNvSpPr>
          <p:nvPr>
            <p:ph type="body" idx="1"/>
          </p:nvPr>
        </p:nvSpPr>
        <p:spPr>
          <a:noFill/>
        </p:spPr>
        <p:txBody>
          <a:bodyPr/>
          <a:lstStyle/>
          <a:p>
            <a:pPr eaLnBrk="1" hangingPunct="1"/>
            <a:r>
              <a:rPr lang="en-GB" altLang="en-US"/>
              <a:t>TAKE HOME MESSAGE – THE WAY WE ARE CURRENTLY USING ANTICOAGUALNT RODENTICIDES IS CAUSING WIDESPREAD WILDLIFE CONTAMINATION.  USE PRACTICES MUST CHANGE TO PREVENT ALL UNECESSARY EXPOSURE</a:t>
            </a:r>
          </a:p>
          <a:p>
            <a:pPr eaLnBrk="1" hangingPunct="1"/>
            <a:endParaRPr lang="en-GB" altLang="en-US"/>
          </a:p>
          <a:p>
            <a:pPr eaLnBrk="1" hangingPunct="1"/>
            <a:r>
              <a:rPr lang="en-GB" altLang="en-US"/>
              <a:t>Low-level residues of pesticides in wildlife species are monitored within the Predatory Birds Monitoring Scheme (PBMS).  The results of the PBMS are published annually and an interpretation of the biological processes that bring about these residues and their significance is also provided.  More information is available on-line at:  </a:t>
            </a:r>
            <a:r>
              <a:rPr lang="en-GB" altLang="en-US">
                <a:hlinkClick r:id="rId3"/>
              </a:rPr>
              <a:t>http://pbms.ceh.ac.uk/</a:t>
            </a:r>
            <a:r>
              <a:rPr lang="en-GB" altLang="en-US"/>
              <a:t> </a:t>
            </a:r>
          </a:p>
          <a:p>
            <a:pPr eaLnBrk="1" hangingPunct="1"/>
            <a:endParaRPr lang="en-US" altLang="en-US"/>
          </a:p>
        </p:txBody>
      </p:sp>
    </p:spTree>
    <p:extLst>
      <p:ext uri="{BB962C8B-B14F-4D97-AF65-F5344CB8AC3E}">
        <p14:creationId xmlns:p14="http://schemas.microsoft.com/office/powerpoint/2010/main" val="57891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7D667AD-50B2-4457-992C-55828C93C91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2EB77D-A61C-43C9-921D-14EEDD1F4DA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3" name="Rectangle 2">
            <a:extLst>
              <a:ext uri="{FF2B5EF4-FFF2-40B4-BE49-F238E27FC236}">
                <a16:creationId xmlns:a16="http://schemas.microsoft.com/office/drawing/2014/main" id="{72F581A9-E70E-4CD1-B21E-AB93B656F4F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B2619682-F021-4730-AC69-3B5FDBF6AB74}"/>
              </a:ext>
            </a:extLst>
          </p:cNvPr>
          <p:cNvSpPr>
            <a:spLocks noGrp="1" noChangeArrowheads="1"/>
          </p:cNvSpPr>
          <p:nvPr>
            <p:ph type="body" idx="1"/>
          </p:nvPr>
        </p:nvSpPr>
        <p:spPr>
          <a:noFill/>
        </p:spPr>
        <p:txBody>
          <a:bodyPr/>
          <a:lstStyle/>
          <a:p>
            <a:pPr eaLnBrk="1" hangingPunct="1"/>
            <a:r>
              <a:rPr lang="en-GB" altLang="en-US"/>
              <a:t>TAKE HOME MESSAGE – FATALITIES OF INDIVIDUAL ANIMALS AND WIDLESPREAD CONTAMINATION ARE IMPORTANT CONCERNS BUT ARE PROBABLY NOT CAUSING SIGNIFICANT POPULATION IMPACTS.  HOWEVER, EXPOSURE MUST BE REDUCED BY IMPROVING USE PRACTICES OR MORE RESTRICTIONS WILL BE APPLIED BY REGULATORS  </a:t>
            </a:r>
          </a:p>
          <a:p>
            <a:pPr eaLnBrk="1" hangingPunct="1"/>
            <a:endParaRPr lang="en-GB" altLang="en-US"/>
          </a:p>
          <a:p>
            <a:pPr eaLnBrk="1" hangingPunct="1"/>
            <a:r>
              <a:rPr lang="en-GB" altLang="en-US"/>
              <a:t>A more detailed discussion of these issues is given in the references cited throughout this presentation and an overview is provided at the CRRU web-site: </a:t>
            </a:r>
            <a:r>
              <a:rPr lang="en-US" altLang="en-US"/>
              <a:t>http://www.thinkwildlife.org.uk</a:t>
            </a:r>
          </a:p>
        </p:txBody>
      </p:sp>
    </p:spTree>
    <p:extLst>
      <p:ext uri="{BB962C8B-B14F-4D97-AF65-F5344CB8AC3E}">
        <p14:creationId xmlns:p14="http://schemas.microsoft.com/office/powerpoint/2010/main" val="319374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7A3A1A5-0350-4FE2-BD1C-BE9EFEC90B8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E2CDF0-BF37-4094-9896-8C22F26070D5}"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843" name="Rectangle 2">
            <a:extLst>
              <a:ext uri="{FF2B5EF4-FFF2-40B4-BE49-F238E27FC236}">
                <a16:creationId xmlns:a16="http://schemas.microsoft.com/office/drawing/2014/main" id="{F4FEADF9-671F-4382-BD12-93F6F783FA9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4BAA87B3-FB55-469B-9AA7-F96702D18B37}"/>
              </a:ext>
            </a:extLst>
          </p:cNvPr>
          <p:cNvSpPr>
            <a:spLocks noGrp="1" noChangeArrowheads="1"/>
          </p:cNvSpPr>
          <p:nvPr>
            <p:ph type="body" idx="1"/>
          </p:nvPr>
        </p:nvSpPr>
        <p:spPr>
          <a:noFill/>
        </p:spPr>
        <p:txBody>
          <a:bodyPr/>
          <a:lstStyle/>
          <a:p>
            <a:pPr eaLnBrk="1" hangingPunct="1"/>
            <a:r>
              <a:rPr lang="en-GB" altLang="en-US" dirty="0"/>
              <a:t>TAKE HOME MESSAGE – RODENTICIDES ARE WIDELY USED IN RURAL AREAS, MOST COMMONLY THE ACTIVE SUBSTANCES DIFENACOUM AND BROMADIOLONE</a:t>
            </a:r>
          </a:p>
          <a:p>
            <a:pPr eaLnBrk="1" hangingPunct="1"/>
            <a:r>
              <a:rPr lang="en-GB" altLang="en-US" dirty="0"/>
              <a:t>Second-generation anticoagulants are the most widely used rodenticide active substances.  Among these, </a:t>
            </a:r>
            <a:r>
              <a:rPr lang="en-GB" altLang="en-US" dirty="0" err="1"/>
              <a:t>difenacoum</a:t>
            </a:r>
            <a:r>
              <a:rPr lang="en-GB" altLang="en-US" dirty="0"/>
              <a:t> and bromadiolone are the most commonly used.  The historical restriction on the use of brodifacoum and </a:t>
            </a:r>
            <a:r>
              <a:rPr lang="en-GB" altLang="en-US" dirty="0" err="1"/>
              <a:t>flocoumafen</a:t>
            </a:r>
            <a:r>
              <a:rPr lang="en-GB" altLang="en-US" dirty="0"/>
              <a:t> to use ‘only indoors’ meant in the past that they were largely inappropriate for use against rat infestations in rural areas, hence their limited overall use, which is shown in this graph.</a:t>
            </a:r>
          </a:p>
          <a:p>
            <a:pPr eaLnBrk="1" hangingPunct="1"/>
            <a:r>
              <a:rPr lang="en-GB" altLang="en-US" dirty="0"/>
              <a:t>Defra keeps records of the quantities of the different rodenticide active substances used in the UK and these data are available on-line at: </a:t>
            </a:r>
          </a:p>
          <a:p>
            <a:pPr eaLnBrk="1" hangingPunct="1"/>
            <a:r>
              <a:rPr lang="en-GB" altLang="en-US" dirty="0">
                <a:hlinkClick r:id="rId3"/>
              </a:rPr>
              <a:t>https://secure.fera.defra.gov.uk/pusstats/surveys/index.cfm </a:t>
            </a:r>
          </a:p>
          <a:p>
            <a:pPr eaLnBrk="1" hangingPunct="1"/>
            <a:r>
              <a:rPr lang="en-US" altLang="en-US" dirty="0"/>
              <a:t>Unfortunately, these rodenticide usage surveys were stopped in England and Wales many years ago.  Therefore we have no up-to-date information about the amounts of the different SGAR active substances that are used in these countries of the UK.  However, it remains highly likely that the active substances </a:t>
            </a:r>
            <a:r>
              <a:rPr lang="en-US" altLang="en-US" dirty="0" err="1"/>
              <a:t>difenacoum</a:t>
            </a:r>
            <a:r>
              <a:rPr lang="en-US" altLang="en-US" dirty="0"/>
              <a:t> and bromadiolone remain the compounds used predominantly.  </a:t>
            </a:r>
          </a:p>
          <a:p>
            <a:pPr eaLnBrk="1" hangingPunct="1"/>
            <a:r>
              <a:rPr lang="en-US" altLang="en-US" dirty="0"/>
              <a:t>On the contrary, these surveys have continued in Scotland and these confirm the continued predominant use of bromadiolone and </a:t>
            </a:r>
            <a:r>
              <a:rPr lang="en-US" altLang="en-US" dirty="0" err="1"/>
              <a:t>difenacoum</a:t>
            </a:r>
            <a:r>
              <a:rPr lang="en-US" altLang="en-US" dirty="0"/>
              <a:t>.</a:t>
            </a:r>
          </a:p>
          <a:p>
            <a:pPr eaLnBrk="1" hangingPunct="1"/>
            <a:r>
              <a:rPr lang="en-US" altLang="en-US" dirty="0"/>
              <a:t>The data produced in Scotland by Science and Advice for Scottish Agriculture can be found here:   </a:t>
            </a:r>
            <a:r>
              <a:rPr lang="en-US" altLang="en-US" dirty="0">
                <a:hlinkClick r:id="rId4"/>
              </a:rPr>
              <a:t>https://www.sasa.gov.uk/search/content/rodenticides</a:t>
            </a:r>
            <a:r>
              <a:rPr lang="en-US" altLang="en-US" dirty="0"/>
              <a:t> </a:t>
            </a:r>
          </a:p>
        </p:txBody>
      </p:sp>
    </p:spTree>
    <p:extLst>
      <p:ext uri="{BB962C8B-B14F-4D97-AF65-F5344CB8AC3E}">
        <p14:creationId xmlns:p14="http://schemas.microsoft.com/office/powerpoint/2010/main" val="231856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14BC200-BA2D-4ACD-983B-43EBA6124162}"/>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9C379BDE-257A-4026-949C-A276E1D42F57}"/>
              </a:ext>
            </a:extLst>
          </p:cNvPr>
          <p:cNvSpPr>
            <a:spLocks noGrp="1"/>
          </p:cNvSpPr>
          <p:nvPr>
            <p:ph type="body" idx="1"/>
          </p:nvPr>
        </p:nvSpPr>
        <p:spPr>
          <a:noFill/>
        </p:spPr>
        <p:txBody>
          <a:bodyPr/>
          <a:lstStyle/>
          <a:p>
            <a:r>
              <a:rPr lang="en-GB" altLang="en-US"/>
              <a:t>TAKE HOME MESSAGE – INDOOR USES OF RODENTICIDES POSE LITTLE RISK TO NON-TARGET WILDLIFE IF THE DEFINITION OF THIS USE IS STRICTLY APPLIED.  BUT SUCH DEFINITION RULES OUT ALMOST ALL TREATMENTS FOR RATS.</a:t>
            </a:r>
          </a:p>
          <a:p>
            <a:endParaRPr lang="en-GB" altLang="en-US"/>
          </a:p>
          <a:p>
            <a:r>
              <a:rPr lang="en-GB" altLang="en-US"/>
              <a:t>This is the rodenticide use pattern that results in the least risk of environmental exposure to non-target animals, provided the definition is strictly applied.  That is that animals having access to baits supposedly deployed only indoors do not move outdoors having consumed bait and, conversely, animals living outside do not have access to the indoor baits.</a:t>
            </a:r>
          </a:p>
          <a:p>
            <a:r>
              <a:rPr lang="en-GB" altLang="en-US"/>
              <a:t>These conditions are most easily met when baiting is conducted for house mice using mouse tamper-resistant bait stations.  Virtually all house mouse infestations are ‘living and feeding predominantly’ indoors.</a:t>
            </a:r>
          </a:p>
          <a:p>
            <a:r>
              <a:rPr lang="en-GB" altLang="en-US"/>
              <a:t>It is extremely rare that a use scenario involving baiting for Norway rats can satisfy these provisions, however, because most rat infestations have some individuals, often the majority, living and feeding outside buildings.</a:t>
            </a:r>
          </a:p>
          <a:p>
            <a:r>
              <a:rPr lang="en-GB" altLang="en-US"/>
              <a:t>In principle, all anticoagulant active substances are permitted for use indoors only in the UK.  But care must be taken and the labels of individual authorised rodenticide products must be read carefully to ensure that such use is permitted by the authorisation. </a:t>
            </a:r>
          </a:p>
        </p:txBody>
      </p:sp>
      <p:sp>
        <p:nvSpPr>
          <p:cNvPr id="36868" name="Slide Number Placeholder 3">
            <a:extLst>
              <a:ext uri="{FF2B5EF4-FFF2-40B4-BE49-F238E27FC236}">
                <a16:creationId xmlns:a16="http://schemas.microsoft.com/office/drawing/2014/main" id="{AA852744-AAAF-4325-8642-AF87740B3143}"/>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43B325-09ED-449E-8B02-0B92AF71BA4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4664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88F930F-7CE7-46DE-9433-47826A4EDBA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6A3A505C-8816-4A1B-88EA-DABAF5B895B3}"/>
              </a:ext>
            </a:extLst>
          </p:cNvPr>
          <p:cNvSpPr>
            <a:spLocks noGrp="1"/>
          </p:cNvSpPr>
          <p:nvPr>
            <p:ph type="body" idx="1"/>
          </p:nvPr>
        </p:nvSpPr>
        <p:spPr>
          <a:xfrm>
            <a:off x="738188" y="4860925"/>
            <a:ext cx="5680075" cy="4605338"/>
          </a:xfrm>
          <a:noFill/>
        </p:spPr>
        <p:txBody>
          <a:bodyPr/>
          <a:lstStyle/>
          <a:p>
            <a:r>
              <a:rPr lang="en-GB" altLang="en-US"/>
              <a:t>TAKE HOME MESSAGE - THIS IS THE MOST COMMONLY USED SCENARIO FOR RODENTICIDE APPLICATIONS AND IS APPROPRIATE FOR USE AGAINST BOTH RATS AND MICE</a:t>
            </a:r>
          </a:p>
          <a:p>
            <a:r>
              <a:rPr lang="en-GB" altLang="en-US"/>
              <a:t>This is by far the most common use scenario when baiting is conducted against Norway rat infestations because the animals are usually living outdoors but may be entering buildings to feed.</a:t>
            </a:r>
          </a:p>
          <a:p>
            <a:r>
              <a:rPr lang="en-GB" altLang="en-US"/>
              <a:t>In all semi-urban and rural situations when baits placed outdoors for rats, whether placed in tamper-resistant baits stations or not, they are accessible to a wide range of non-target species, including wild small mammals, birds, molluscs and insects.  These form the prey base of a large number of predatory mammal and bird species.  It is via this route that many of our non-target species are exposed to rodenticides.</a:t>
            </a:r>
          </a:p>
          <a:p>
            <a:r>
              <a:rPr lang="en-GB" altLang="en-US"/>
              <a:t>Therefore, environmental risk is present.  However, this risk is directly proportionate to the number and variety of non-target species present in the vicinity of the bait.  For example, in many fully urban scenarios there may be very few larger non-target animal species present and the risk will therefore be small.  In contrast, in rural situations, for example in and around farmsteads, non-target mammals and birds may be abundant and the risk of non-target exposure and environmental contamination may be considerable.</a:t>
            </a:r>
          </a:p>
          <a:p>
            <a:r>
              <a:rPr lang="en-GB" altLang="en-US"/>
              <a:t>In principle, all anticoagulant active substances are permitted for application in and around buildings in the UK.  But care must be taken and the labels of individual authorised rodenticide products must be read carefully to ensure that such use is permitted by the authorisation. </a:t>
            </a:r>
          </a:p>
          <a:p>
            <a:endParaRPr lang="en-GB" altLang="en-US"/>
          </a:p>
        </p:txBody>
      </p:sp>
      <p:sp>
        <p:nvSpPr>
          <p:cNvPr id="37892" name="Slide Number Placeholder 3">
            <a:extLst>
              <a:ext uri="{FF2B5EF4-FFF2-40B4-BE49-F238E27FC236}">
                <a16:creationId xmlns:a16="http://schemas.microsoft.com/office/drawing/2014/main" id="{7BC88B95-6111-4C14-84F0-69CBF6DB066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E61870-F56D-40F6-9CE7-F0EF8337482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2462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E0B769A-AF84-42DD-BF30-68CCD657D069}"/>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2484E567-801A-492D-885D-A68E4530976D}"/>
              </a:ext>
            </a:extLst>
          </p:cNvPr>
          <p:cNvSpPr>
            <a:spLocks noGrp="1"/>
          </p:cNvSpPr>
          <p:nvPr>
            <p:ph type="body" idx="1"/>
          </p:nvPr>
        </p:nvSpPr>
        <p:spPr>
          <a:noFill/>
        </p:spPr>
        <p:txBody>
          <a:bodyPr/>
          <a:lstStyle/>
          <a:p>
            <a:r>
              <a:rPr lang="en-GB" altLang="en-US"/>
              <a:t>TAKE HOME MESSAGE:- THE USE SCENARIOS CARRY THE GREATEST RISK OF EXPOSURE TO NON-TARGET WILDLIFE</a:t>
            </a:r>
          </a:p>
          <a:p>
            <a:endParaRPr lang="en-GB" altLang="en-US"/>
          </a:p>
          <a:p>
            <a:r>
              <a:rPr lang="en-GB" altLang="en-US"/>
              <a:t>Rodenticide applications in ‘open areas’ are usually those which are made to combat infestations, normally of Norway rats, that are not directly associated with a building or other man-made structure.</a:t>
            </a:r>
          </a:p>
          <a:p>
            <a:r>
              <a:rPr lang="en-GB" altLang="en-US"/>
              <a:t>Depending on their exact locations, these applications are likely to pose the greatest risk of non-target exposure because it is in open areas that non-target species are likely to be present most frequently.</a:t>
            </a:r>
          </a:p>
          <a:p>
            <a:r>
              <a:rPr lang="en-GB" altLang="en-US"/>
              <a:t>In principle, all anticoagulant active substances are permitted for application in open areas in the UK.  However, because of the perceived greater risk to non-target animals of this type of application, manufacturers have voluntarily declined to apply for authorisations for open area use for the three most potent SGARs, brodifacoum, difethialone and flocoumafen.  Therefore care must be taken and the labels of individual authorised rodenticide products must be read carefully to ensure that such use is permitted by the authorisation. </a:t>
            </a:r>
          </a:p>
          <a:p>
            <a:r>
              <a:rPr lang="en-GB" altLang="en-US"/>
              <a:t>  </a:t>
            </a:r>
          </a:p>
        </p:txBody>
      </p:sp>
      <p:sp>
        <p:nvSpPr>
          <p:cNvPr id="38916" name="Slide Number Placeholder 3">
            <a:extLst>
              <a:ext uri="{FF2B5EF4-FFF2-40B4-BE49-F238E27FC236}">
                <a16:creationId xmlns:a16="http://schemas.microsoft.com/office/drawing/2014/main" id="{E4F06282-98DA-412F-95D2-F3108A28E6B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100723-A8F9-4935-B446-4CCB4F67BAB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9404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4AC1B8F-5190-4CAC-915D-AE949AB4F60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8BE613-D6CB-486C-8788-0F39FA550C5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a:extLst>
              <a:ext uri="{FF2B5EF4-FFF2-40B4-BE49-F238E27FC236}">
                <a16:creationId xmlns:a16="http://schemas.microsoft.com/office/drawing/2014/main" id="{2195BFBA-5066-4DA0-9E7A-6734C7A738C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7C6E41B-8963-4747-BF84-CDE371726AD8}"/>
              </a:ext>
            </a:extLst>
          </p:cNvPr>
          <p:cNvSpPr>
            <a:spLocks noGrp="1" noChangeArrowheads="1"/>
          </p:cNvSpPr>
          <p:nvPr>
            <p:ph type="body" idx="1"/>
          </p:nvPr>
        </p:nvSpPr>
        <p:spPr>
          <a:noFill/>
        </p:spPr>
        <p:txBody>
          <a:bodyPr/>
          <a:lstStyle/>
          <a:p>
            <a:pPr eaLnBrk="1" hangingPunct="1"/>
            <a:r>
              <a:rPr lang="en-GB" altLang="en-US"/>
              <a:t>TAKE HOME MESSAGE – THESE TWO EXPSOURE PATHWAYS ARE THE MOST IMPORTANT WAYS BY WHICH NON-TARGETS ARE EXPOSED</a:t>
            </a:r>
          </a:p>
          <a:p>
            <a:pPr eaLnBrk="1" hangingPunct="1"/>
            <a:endParaRPr lang="en-GB" altLang="en-US"/>
          </a:p>
          <a:p>
            <a:pPr eaLnBrk="1" hangingPunct="1"/>
            <a:r>
              <a:rPr lang="en-GB" altLang="en-US"/>
              <a:t>The terms primary and secondary poisoning are used frequently in this module.  Use this slide if you think participants need to have these explained to them.</a:t>
            </a:r>
            <a:endParaRPr lang="en-US" altLang="en-US"/>
          </a:p>
        </p:txBody>
      </p:sp>
    </p:spTree>
    <p:extLst>
      <p:ext uri="{BB962C8B-B14F-4D97-AF65-F5344CB8AC3E}">
        <p14:creationId xmlns:p14="http://schemas.microsoft.com/office/powerpoint/2010/main" val="21013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372771E-EE6D-4560-8D99-D317D3F66498}"/>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6E605793-BC49-41D8-B6BF-DBD9DF8F3307}"/>
              </a:ext>
            </a:extLst>
          </p:cNvPr>
          <p:cNvSpPr>
            <a:spLocks noGrp="1"/>
          </p:cNvSpPr>
          <p:nvPr>
            <p:ph type="body" idx="1"/>
          </p:nvPr>
        </p:nvSpPr>
        <p:spPr>
          <a:xfrm>
            <a:off x="709613" y="4860925"/>
            <a:ext cx="5680075" cy="4949825"/>
          </a:xfrm>
          <a:noFill/>
        </p:spPr>
        <p:txBody>
          <a:bodyPr/>
          <a:lstStyle/>
          <a:p>
            <a:r>
              <a:rPr lang="en-GB" altLang="en-US"/>
              <a:t>TAKE HOME MESSAGE – WE THINK THAT SOME SPECIES ARE EXPOSED WHEN THEY CONSUME NON-TARGETS, SUCH AS SMALL BIRDS, THAT HAVE EATEN INVERTEBRATES THAT HAVE TAKEN BAIT FROM BAIT STATIONS</a:t>
            </a:r>
          </a:p>
          <a:p>
            <a:r>
              <a:rPr lang="en-GB" altLang="en-US"/>
              <a:t>Quite recently, and somewhat surprisingly, it became apparent that some non-target species that feed predominantly on birds, such sparrowhawk and peregrine, are contaminated with anticoagulants. It may be that this is happening via several different pathways.  Sparrowhawks feed mainly on small passerine birds, such as thrushes, blackbirds, finches, and tits.  Some of these birds may feed on rodenticide baits directly, either by entering bait stations or by taking baits that have spilled from them – classic secondary poisoning.  However, many of the sparrowhawk’s prey also feed on molluscs and insects.  These are often found in bait stations feeding on baits.  Therefore, the sparrowhawks are exposed to anticoagulants via two previous stages in the pathway (molluscs/insects and small passerines) – hence tertiary exposure.</a:t>
            </a:r>
          </a:p>
          <a:p>
            <a:r>
              <a:rPr lang="en-GB" altLang="en-US"/>
              <a:t>Peregrines feed on larger prey species and in the UK feral pigeons are very common prey items.  These may be exposed to anticoagulants when they take bait from poorly covered bait points or that spilled from bait stations.</a:t>
            </a:r>
          </a:p>
          <a:p>
            <a:r>
              <a:rPr lang="en-GB" altLang="en-US"/>
              <a:t>or more on the food of these two species see: Cramp, S. (1980) (Chief Editor).  Handbook of the birds of Europe, the Middle East and North Africa, Volume II – Hawks to Bustards.  Sparrowhawk pp158-168, peregrine pp 361-378. </a:t>
            </a:r>
          </a:p>
          <a:p>
            <a:r>
              <a:rPr lang="en-GB" altLang="en-US"/>
              <a:t>More on residues see: Walker, L.A., Chaplow, J.S., Moeckel C., Pereira M.G., Potter, E.D. &amp; Shore, R.F.(2015). Anticoagulant rodenticides in sparrowhawks: a Predatory Bird Monitoring Scheme (PBMS) report. Centre for Ecology &amp; Hydrology, Lancaster, UK.12 pp.  And Hughes J, Sharp E, Taylor MJ, Melton L, Hartley G (2013) Monitoring agricultural rodenticide use and secondary exposure of raptors in Scotland. Ecotoxicology 22, 974-984.       </a:t>
            </a:r>
          </a:p>
        </p:txBody>
      </p:sp>
      <p:sp>
        <p:nvSpPr>
          <p:cNvPr id="40964" name="Slide Number Placeholder 3">
            <a:extLst>
              <a:ext uri="{FF2B5EF4-FFF2-40B4-BE49-F238E27FC236}">
                <a16:creationId xmlns:a16="http://schemas.microsoft.com/office/drawing/2014/main" id="{DF48EC11-0FC1-4382-91B3-D1EFFD134472}"/>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625705-5673-4F46-867C-BBDC547BEFF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1098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64DC668-AD73-4C00-8EAC-15CD376DF1C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BB7E2D-D109-4AC7-8E60-9727425DDD55}"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987" name="Rectangle 2">
            <a:extLst>
              <a:ext uri="{FF2B5EF4-FFF2-40B4-BE49-F238E27FC236}">
                <a16:creationId xmlns:a16="http://schemas.microsoft.com/office/drawing/2014/main" id="{0F7D951C-D503-4E29-9877-8924427A54E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B56101F-6F8A-4FD2-BF7F-10B8D3C64801}"/>
              </a:ext>
            </a:extLst>
          </p:cNvPr>
          <p:cNvSpPr>
            <a:spLocks noGrp="1" noChangeArrowheads="1"/>
          </p:cNvSpPr>
          <p:nvPr>
            <p:ph type="body" idx="1"/>
          </p:nvPr>
        </p:nvSpPr>
        <p:spPr>
          <a:xfrm>
            <a:off x="709613" y="4746625"/>
            <a:ext cx="5680075" cy="5311775"/>
          </a:xfrm>
          <a:noFill/>
        </p:spPr>
        <p:txBody>
          <a:bodyPr/>
          <a:lstStyle/>
          <a:p>
            <a:pPr eaLnBrk="1" hangingPunct="1"/>
            <a:r>
              <a:rPr lang="en-GB" altLang="en-US"/>
              <a:t>TAKE HOME MESSAGE – WE ARE CONCERNED ABOUT BOTH DIRECT MORTALITY CAUSED BY EXPSOURE TO RODENTICIDES AND BY WIDESPREAD, LOW-LEVEL EXPOSURE THAT DOES NOT IMMEDIATELY CAUSE DEATH</a:t>
            </a:r>
          </a:p>
          <a:p>
            <a:pPr eaLnBrk="1" hangingPunct="1"/>
            <a:r>
              <a:rPr lang="en-GB" altLang="en-US"/>
              <a:t>There are two important concerns about the use of rodenticides in the UK.</a:t>
            </a:r>
          </a:p>
          <a:p>
            <a:pPr eaLnBrk="1" hangingPunct="1"/>
            <a:r>
              <a:rPr lang="en-GB" altLang="en-US"/>
              <a:t>Occasionally, incidents are reported in which the deaths of domestic animals and wildlife are suspected to have been caused by rodenticides.  These incidents are investigated and reported within a system called the Wildlife Incident Investigation Scheme (WIIS).  See: </a:t>
            </a:r>
            <a:r>
              <a:rPr lang="en-GB" altLang="en-US">
                <a:hlinkClick r:id="rId3"/>
              </a:rPr>
              <a:t>http://www.hse.gov.uk/pesticides/topics/reducing-environmental-impact/wildlife.htm</a:t>
            </a:r>
            <a:r>
              <a:rPr lang="en-GB" altLang="en-US"/>
              <a:t>   </a:t>
            </a:r>
          </a:p>
          <a:p>
            <a:pPr eaLnBrk="1" hangingPunct="1"/>
            <a:r>
              <a:rPr lang="en-GB" altLang="en-US"/>
              <a:t>The scheme is operated by different government departments in England (Chemicals Regulation Directorate), Wales (Welsh Government), Scotland (Science and Advice for Scottish Agriculture and Norther Ireland (Department of Agriculture and Rural Development)</a:t>
            </a:r>
          </a:p>
          <a:p>
            <a:pPr eaLnBrk="1" hangingPunct="1"/>
            <a:r>
              <a:rPr lang="en-GB" altLang="en-US"/>
              <a:t>In relation to the quantities of pesticides used, these incidents may be considered to be relatively infrequent.  But of course there is concern that we do not know what proportion of incidents that actually occur are reported and investigated.</a:t>
            </a:r>
          </a:p>
          <a:p>
            <a:pPr eaLnBrk="1" hangingPunct="1"/>
            <a:r>
              <a:rPr lang="en-GB" altLang="en-US"/>
              <a:t>The second concern is that, increasingly, very low levels of residues of anticoagulants are found in a variety of wildlife species.  There is no compelling evidence that these residues cause harm either to individuals or populations.  But, by their presence, they indicate a widespread exposure of wildlife to these compounds that we must attempt to prevent. Of course, these two issues are not entirely separate.  It is possible that, by repeated exposure, low and initially insignificant residues may build up to reach levels that are potentially damaging to the individual animals that carry them.</a:t>
            </a:r>
          </a:p>
          <a:p>
            <a:pPr eaLnBrk="1" hangingPunct="1"/>
            <a:r>
              <a:rPr lang="en-GB" altLang="en-US"/>
              <a:t>The combination of these two areas of concern has caused UK government to require the development and implementation of the UK Rodenticide Stewardship Regime, which is co-ordinated and monitored by CRRU UK    </a:t>
            </a:r>
            <a:endParaRPr lang="en-US" altLang="en-US"/>
          </a:p>
        </p:txBody>
      </p:sp>
    </p:spTree>
    <p:extLst>
      <p:ext uri="{BB962C8B-B14F-4D97-AF65-F5344CB8AC3E}">
        <p14:creationId xmlns:p14="http://schemas.microsoft.com/office/powerpoint/2010/main" val="1170654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0"/>
            <a:ext cx="7772400" cy="2238375"/>
          </a:xfrm>
          <a:effectLst>
            <a:outerShdw dist="35921" dir="2700000" algn="ctr" rotWithShape="0">
              <a:schemeClr val="bg2"/>
            </a:outerShdw>
          </a:effectLst>
        </p:spPr>
        <p:txBody>
          <a:bodyPr/>
          <a:lstStyle>
            <a:lvl1pPr algn="ctr">
              <a:defRPr sz="3600">
                <a:solidFill>
                  <a:schemeClr val="tx2"/>
                </a:solidFill>
                <a:effectLst/>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1371600" y="3771900"/>
            <a:ext cx="6400800" cy="1752600"/>
          </a:xfrm>
        </p:spPr>
        <p:txBody>
          <a:bodyPr/>
          <a:lstStyle>
            <a:lvl1pPr marL="0" indent="0" algn="ctr">
              <a:buFont typeface="Wingdings 2" pitchFamily="18" charset="2"/>
              <a:buNone/>
              <a:defRPr/>
            </a:lvl1pPr>
          </a:lstStyle>
          <a:p>
            <a:pPr lvl="0"/>
            <a:r>
              <a:rPr lang="en-GB" altLang="en-US" noProof="0"/>
              <a:t>Click to edit Master subtitle style</a:t>
            </a:r>
          </a:p>
        </p:txBody>
      </p:sp>
    </p:spTree>
    <p:extLst>
      <p:ext uri="{BB962C8B-B14F-4D97-AF65-F5344CB8AC3E}">
        <p14:creationId xmlns:p14="http://schemas.microsoft.com/office/powerpoint/2010/main" val="2025004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315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71438"/>
            <a:ext cx="2103438" cy="61166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71438"/>
            <a:ext cx="6159500" cy="6116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864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quarter" idx="1"/>
          </p:nvPr>
        </p:nvSpPr>
        <p:spPr>
          <a:xfrm>
            <a:off x="385763" y="140970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85763" y="380365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6002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8654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5763" y="1409700"/>
            <a:ext cx="4090987"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938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5763" y="1409700"/>
            <a:ext cx="4090987"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29150" y="1409700"/>
            <a:ext cx="4090988"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29150" y="3803650"/>
            <a:ext cx="4090988"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5939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29150" y="1409700"/>
            <a:ext cx="4090988"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29150" y="3803650"/>
            <a:ext cx="4090988"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874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17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0051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409700"/>
            <a:ext cx="4090988"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0000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325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4423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202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3639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8428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1438"/>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5763" y="1409700"/>
            <a:ext cx="8334375"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endParaRPr lang="en-GB" altLang="en-US"/>
          </a:p>
          <a:p>
            <a:pPr lvl="1"/>
            <a:endParaRPr lang="en-GB" altLang="en-US"/>
          </a:p>
          <a:p>
            <a:pPr lvl="1"/>
            <a:endParaRPr lang="en-GB" altLang="en-US"/>
          </a:p>
          <a:p>
            <a:pPr lvl="1"/>
            <a:endParaRPr lang="en-GB" altLang="en-US"/>
          </a:p>
        </p:txBody>
      </p:sp>
    </p:spTree>
    <p:extLst>
      <p:ext uri="{BB962C8B-B14F-4D97-AF65-F5344CB8AC3E}">
        <p14:creationId xmlns:p14="http://schemas.microsoft.com/office/powerpoint/2010/main" val="344710750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9pPr>
    </p:titleStyle>
    <p:body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gov.uk/government/groups/partnership-for-action-against-wildlife-cri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hse.gov.uk/pesticides/topics/reducing-environmental-impact/wildlife/wiis-quarterly-reports.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1438"/>
            <a:ext cx="8415338" cy="1143001"/>
          </a:xfrm>
        </p:spPr>
        <p:txBody>
          <a:bodyPr/>
          <a:lstStyle/>
          <a:p>
            <a:pPr algn="ctr" eaLnBrk="1" hangingPunct="1">
              <a:defRPr/>
            </a:pPr>
            <a:r>
              <a:rPr lang="en-GB" dirty="0"/>
              <a:t>Exposure of wildlife to rodenticides</a:t>
            </a:r>
          </a:p>
        </p:txBody>
      </p:sp>
      <p:sp>
        <p:nvSpPr>
          <p:cNvPr id="3" name="Content Placeholder 2">
            <a:extLst>
              <a:ext uri="{FF2B5EF4-FFF2-40B4-BE49-F238E27FC236}">
                <a16:creationId xmlns:a16="http://schemas.microsoft.com/office/drawing/2014/main" id="{142BC5C4-89C0-4C38-84BA-28794F779452}"/>
              </a:ext>
            </a:extLst>
          </p:cNvPr>
          <p:cNvSpPr>
            <a:spLocks noGrp="1"/>
          </p:cNvSpPr>
          <p:nvPr>
            <p:ph idx="1"/>
          </p:nvPr>
        </p:nvSpPr>
        <p:spPr>
          <a:xfrm>
            <a:off x="385763" y="4298230"/>
            <a:ext cx="8415338" cy="1548614"/>
          </a:xfrm>
        </p:spPr>
        <p:txBody>
          <a:bodyPr/>
          <a:lstStyle/>
          <a:p>
            <a:pPr marL="0" indent="0" algn="ctr">
              <a:buNone/>
            </a:pPr>
            <a:r>
              <a:rPr lang="en-GB" dirty="0"/>
              <a:t>CRRU UK </a:t>
            </a:r>
          </a:p>
          <a:p>
            <a:pPr marL="0" indent="0" algn="ctr">
              <a:buNone/>
            </a:pPr>
            <a:r>
              <a:rPr lang="en-GB" dirty="0"/>
              <a:t>A training resource for:</a:t>
            </a:r>
          </a:p>
          <a:p>
            <a:pPr marL="0" indent="0" algn="ctr">
              <a:buNone/>
            </a:pPr>
            <a:r>
              <a:rPr lang="en-GB" dirty="0"/>
              <a:t> Continuing Professional Development </a:t>
            </a:r>
          </a:p>
        </p:txBody>
      </p:sp>
      <p:sp>
        <p:nvSpPr>
          <p:cNvPr id="2" name="Rectangle 1">
            <a:extLst>
              <a:ext uri="{FF2B5EF4-FFF2-40B4-BE49-F238E27FC236}">
                <a16:creationId xmlns:a16="http://schemas.microsoft.com/office/drawing/2014/main" id="{F58AE276-2E20-4581-9130-9901C68ED85D}"/>
              </a:ext>
            </a:extLst>
          </p:cNvPr>
          <p:cNvSpPr/>
          <p:nvPr/>
        </p:nvSpPr>
        <p:spPr>
          <a:xfrm>
            <a:off x="34774" y="6058895"/>
            <a:ext cx="9144000" cy="5770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mn-ea"/>
                <a:cs typeface="+mn-cs"/>
              </a:rPr>
              <a:t>© Copyright 2018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mn-ea"/>
                <a:cs typeface="+mn-cs"/>
              </a:rPr>
              <a:t>This presentation may be used free of charge in any format or medium provided that it is reproduced accurately and not used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mn-ea"/>
                <a:cs typeface="+mn-cs"/>
              </a:rPr>
              <a:t>in a misleading context. The material must be acknowledged as CRRU UK copyright and the title of the document specified.</a:t>
            </a:r>
          </a:p>
        </p:txBody>
      </p:sp>
      <p:pic>
        <p:nvPicPr>
          <p:cNvPr id="7" name="Picture 6">
            <a:extLst>
              <a:ext uri="{FF2B5EF4-FFF2-40B4-BE49-F238E27FC236}">
                <a16:creationId xmlns:a16="http://schemas.microsoft.com/office/drawing/2014/main" id="{FAD3C5AD-03B2-46F6-A84E-A0F292E99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03" y="1404392"/>
            <a:ext cx="3892766" cy="2596445"/>
          </a:xfrm>
          <a:prstGeom prst="rect">
            <a:avLst/>
          </a:prstGeom>
        </p:spPr>
      </p:pic>
      <p:pic>
        <p:nvPicPr>
          <p:cNvPr id="10" name="Picture 9">
            <a:extLst>
              <a:ext uri="{FF2B5EF4-FFF2-40B4-BE49-F238E27FC236}">
                <a16:creationId xmlns:a16="http://schemas.microsoft.com/office/drawing/2014/main" id="{33812BB4-40BE-480B-990D-6CA5BBB73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533" y="1404392"/>
            <a:ext cx="3892767" cy="2594545"/>
          </a:xfrm>
          <a:prstGeom prst="rect">
            <a:avLst/>
          </a:prstGeom>
        </p:spPr>
      </p:pic>
    </p:spTree>
    <p:extLst>
      <p:ext uri="{BB962C8B-B14F-4D97-AF65-F5344CB8AC3E}">
        <p14:creationId xmlns:p14="http://schemas.microsoft.com/office/powerpoint/2010/main" val="113065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C59DC0A-C48E-4E50-9984-191E074ACC62}"/>
              </a:ext>
            </a:extLst>
          </p:cNvPr>
          <p:cNvSpPr>
            <a:spLocks noGrp="1" noChangeArrowheads="1"/>
          </p:cNvSpPr>
          <p:nvPr>
            <p:ph type="title"/>
          </p:nvPr>
        </p:nvSpPr>
        <p:spPr/>
        <p:txBody>
          <a:bodyPr/>
          <a:lstStyle/>
          <a:p>
            <a:pPr eaLnBrk="1" hangingPunct="1">
              <a:defRPr/>
            </a:pPr>
            <a:r>
              <a:rPr lang="en-GB" altLang="en-US" dirty="0"/>
              <a:t>Two main concerns about rodenticides used in the countryside</a:t>
            </a:r>
            <a:endParaRPr lang="en-US" altLang="en-US" dirty="0"/>
          </a:p>
        </p:txBody>
      </p:sp>
      <p:sp>
        <p:nvSpPr>
          <p:cNvPr id="11267" name="Rectangle 3">
            <a:extLst>
              <a:ext uri="{FF2B5EF4-FFF2-40B4-BE49-F238E27FC236}">
                <a16:creationId xmlns:a16="http://schemas.microsoft.com/office/drawing/2014/main" id="{AD53A446-E703-4767-A37E-8BA2F232F127}"/>
              </a:ext>
            </a:extLst>
          </p:cNvPr>
          <p:cNvSpPr>
            <a:spLocks noGrp="1" noChangeArrowheads="1"/>
          </p:cNvSpPr>
          <p:nvPr>
            <p:ph idx="1"/>
          </p:nvPr>
        </p:nvSpPr>
        <p:spPr/>
        <p:txBody>
          <a:bodyPr/>
          <a:lstStyle/>
          <a:p>
            <a:pPr marL="533400" indent="-533400" eaLnBrk="1" hangingPunct="1">
              <a:lnSpc>
                <a:spcPct val="90000"/>
              </a:lnSpc>
              <a:buFont typeface="Wingdings 2" panose="05020102010507070707" pitchFamily="18" charset="2"/>
              <a:buAutoNum type="arabicPeriod"/>
              <a:defRPr/>
            </a:pPr>
            <a:r>
              <a:rPr lang="en-GB" altLang="en-US" sz="2000" dirty="0">
                <a:solidFill>
                  <a:schemeClr val="tx1">
                    <a:lumMod val="75000"/>
                  </a:schemeClr>
                </a:solidFill>
              </a:rPr>
              <a:t>Incidents of lethal exposure of wildlife to vertebrate pest control pesticides – either criminal or accidental</a:t>
            </a:r>
          </a:p>
          <a:p>
            <a:pPr lvl="1" eaLnBrk="1" hangingPunct="1">
              <a:lnSpc>
                <a:spcPct val="90000"/>
              </a:lnSpc>
              <a:buFont typeface="Arial" panose="020B0604020202020204" pitchFamily="34" charset="0"/>
              <a:buChar char="•"/>
              <a:defRPr/>
            </a:pPr>
            <a:r>
              <a:rPr lang="en-GB" altLang="en-US" sz="2000" dirty="0">
                <a:solidFill>
                  <a:schemeClr val="tx1">
                    <a:lumMod val="75000"/>
                  </a:schemeClr>
                </a:solidFill>
              </a:rPr>
              <a:t>Monitored by Wildlife Incident Investigation Scheme (WIIS)</a:t>
            </a:r>
          </a:p>
          <a:p>
            <a:pPr lvl="1" eaLnBrk="1" hangingPunct="1">
              <a:lnSpc>
                <a:spcPct val="90000"/>
              </a:lnSpc>
              <a:buFont typeface="Arial" panose="020B0604020202020204" pitchFamily="34" charset="0"/>
              <a:buChar char="•"/>
              <a:defRPr/>
            </a:pPr>
            <a:r>
              <a:rPr lang="en-GB" altLang="en-US" sz="2000" dirty="0">
                <a:solidFill>
                  <a:schemeClr val="tx1">
                    <a:lumMod val="75000"/>
                  </a:schemeClr>
                </a:solidFill>
              </a:rPr>
              <a:t>Addressed by PAW (Partnership Against Wildlife Crime) and </a:t>
            </a:r>
          </a:p>
          <a:p>
            <a:pPr marL="533400" indent="-533400" eaLnBrk="1" hangingPunct="1">
              <a:lnSpc>
                <a:spcPct val="90000"/>
              </a:lnSpc>
              <a:buFont typeface="Wingdings 2" panose="05020102010507070707" pitchFamily="18" charset="2"/>
              <a:buAutoNum type="arabicPeriod"/>
              <a:defRPr/>
            </a:pPr>
            <a:r>
              <a:rPr lang="en-GB" altLang="en-US" sz="2000" dirty="0"/>
              <a:t>Widespread </a:t>
            </a:r>
            <a:r>
              <a:rPr lang="en-GB" altLang="en-US" sz="2000" dirty="0">
                <a:solidFill>
                  <a:srgbClr val="FFFF00"/>
                </a:solidFill>
              </a:rPr>
              <a:t>low-level, non-lethal residues </a:t>
            </a:r>
            <a:r>
              <a:rPr lang="en-GB" altLang="en-US" sz="2000" dirty="0"/>
              <a:t>of anticoagulants – either accidental or by misuse/abuse of rodenticides</a:t>
            </a:r>
          </a:p>
          <a:p>
            <a:pPr lvl="1" eaLnBrk="1" hangingPunct="1">
              <a:lnSpc>
                <a:spcPct val="90000"/>
              </a:lnSpc>
              <a:buFont typeface="Arial" panose="020B0604020202020204" pitchFamily="34" charset="0"/>
              <a:buChar char="•"/>
              <a:defRPr/>
            </a:pPr>
            <a:r>
              <a:rPr lang="en-GB" altLang="en-US" sz="2000" dirty="0"/>
              <a:t>Monitored by Predatory Birds Monitoring Scheme (PBMS) and other independent studies</a:t>
            </a:r>
          </a:p>
          <a:p>
            <a:pPr lvl="1" eaLnBrk="1" hangingPunct="1">
              <a:lnSpc>
                <a:spcPct val="90000"/>
              </a:lnSpc>
              <a:buFont typeface="Arial" panose="020B0604020202020204" pitchFamily="34" charset="0"/>
              <a:buChar char="•"/>
              <a:defRPr/>
            </a:pPr>
            <a:r>
              <a:rPr lang="en-GB" altLang="en-US" sz="2000" dirty="0"/>
              <a:t>Addressed by Campaign for Responsible Rodenticide Use (CRRU) via the UK Rodenticide Stewardship Regime</a:t>
            </a:r>
          </a:p>
          <a:p>
            <a:pPr marL="1200150" lvl="1" indent="-533400" eaLnBrk="1" hangingPunct="1">
              <a:lnSpc>
                <a:spcPct val="90000"/>
              </a:lnSpc>
              <a:buFont typeface="Wingdings 2" pitchFamily="18" charset="2"/>
              <a:buAutoNum type="arabicPeriod"/>
              <a:defRPr/>
            </a:pPr>
            <a:endParaRPr lang="en-US" altLang="en-US" sz="2000" dirty="0"/>
          </a:p>
        </p:txBody>
      </p:sp>
    </p:spTree>
    <p:extLst>
      <p:ext uri="{BB962C8B-B14F-4D97-AF65-F5344CB8AC3E}">
        <p14:creationId xmlns:p14="http://schemas.microsoft.com/office/powerpoint/2010/main" val="887250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43B422F-E07B-47A6-B440-1FD169735BF3}"/>
              </a:ext>
            </a:extLst>
          </p:cNvPr>
          <p:cNvSpPr>
            <a:spLocks noGrp="1" noChangeArrowheads="1"/>
          </p:cNvSpPr>
          <p:nvPr>
            <p:ph type="title"/>
          </p:nvPr>
        </p:nvSpPr>
        <p:spPr/>
        <p:txBody>
          <a:bodyPr/>
          <a:lstStyle/>
          <a:p>
            <a:pPr eaLnBrk="1" hangingPunct="1">
              <a:defRPr/>
            </a:pPr>
            <a:r>
              <a:rPr lang="en-GB" altLang="en-US" sz="2800" dirty="0"/>
              <a:t>Concern 1. Lethal exposure of wildlife, pets and farm stock</a:t>
            </a:r>
            <a:endParaRPr lang="en-US" altLang="en-US" sz="2800" dirty="0"/>
          </a:p>
        </p:txBody>
      </p:sp>
      <p:pic>
        <p:nvPicPr>
          <p:cNvPr id="14340" name="Picture 6" descr="dead-kite">
            <a:extLst>
              <a:ext uri="{FF2B5EF4-FFF2-40B4-BE49-F238E27FC236}">
                <a16:creationId xmlns:a16="http://schemas.microsoft.com/office/drawing/2014/main" id="{64BB06ED-0B7B-42F6-92A6-5B27BCF11EC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0013" y="2460625"/>
            <a:ext cx="3808412" cy="2789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3">
            <a:extLst>
              <a:ext uri="{FF2B5EF4-FFF2-40B4-BE49-F238E27FC236}">
                <a16:creationId xmlns:a16="http://schemas.microsoft.com/office/drawing/2014/main" id="{56B5763A-39A7-4009-A795-525C6E86B354}"/>
              </a:ext>
            </a:extLst>
          </p:cNvPr>
          <p:cNvSpPr>
            <a:spLocks noGrp="1" noChangeArrowheads="1"/>
          </p:cNvSpPr>
          <p:nvPr>
            <p:ph type="body" sz="half" idx="2"/>
          </p:nvPr>
        </p:nvSpPr>
        <p:spPr>
          <a:xfrm>
            <a:off x="3935413" y="1409700"/>
            <a:ext cx="4784725" cy="5251450"/>
          </a:xfrm>
        </p:spPr>
        <p:txBody>
          <a:bodyPr/>
          <a:lstStyle/>
          <a:p>
            <a:pPr eaLnBrk="1" hangingPunct="1"/>
            <a:r>
              <a:rPr lang="en-GB" altLang="en-US" sz="2000" b="0"/>
              <a:t>Affect a wide range of wildlife species – some of considerable conservation importance e.g. red kites, barn owls, kestrels, polecats</a:t>
            </a:r>
          </a:p>
          <a:p>
            <a:pPr eaLnBrk="1" hangingPunct="1"/>
            <a:r>
              <a:rPr lang="en-GB" altLang="en-US" sz="2000" b="0"/>
              <a:t>Recorded in WIIS data and by studies from UK Government agencies (FERA, CEH), Universities (Bristol, Huddersfield), Charities (RSPB, Barn Owl Trust, Hawk and Owl Trust)</a:t>
            </a:r>
          </a:p>
          <a:p>
            <a:pPr eaLnBrk="1" hangingPunct="1"/>
            <a:r>
              <a:rPr lang="en-GB" altLang="en-US" sz="2000" b="0"/>
              <a:t>Criminal activity addressed by PAW (</a:t>
            </a:r>
            <a:r>
              <a:rPr lang="en-GB" altLang="en-US" sz="2000" b="0">
                <a:hlinkClick r:id="rId4"/>
              </a:rPr>
              <a:t>https://www.gov.uk/government/groups/partnership-for-action-against-wildlife-crime</a:t>
            </a:r>
            <a:r>
              <a:rPr lang="en-GB" altLang="en-US" sz="2000" b="0"/>
              <a:t> </a:t>
            </a:r>
            <a:r>
              <a:rPr lang="en-GB" altLang="en-US" sz="2400" b="0"/>
              <a:t>) </a:t>
            </a:r>
            <a:endParaRPr lang="en-GB" altLang="en-US" sz="2000" b="0"/>
          </a:p>
          <a:p>
            <a:pPr lvl="1" eaLnBrk="1" hangingPunct="1"/>
            <a:endParaRPr lang="en-US" altLang="en-US" sz="2000" b="0"/>
          </a:p>
        </p:txBody>
      </p:sp>
    </p:spTree>
    <p:extLst>
      <p:ext uri="{BB962C8B-B14F-4D97-AF65-F5344CB8AC3E}">
        <p14:creationId xmlns:p14="http://schemas.microsoft.com/office/powerpoint/2010/main" val="2126193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FF14A5F-0ED7-416E-9F18-FB8E5A9D2EC8}"/>
              </a:ext>
            </a:extLst>
          </p:cNvPr>
          <p:cNvSpPr>
            <a:spLocks noGrp="1" noChangeArrowheads="1"/>
          </p:cNvSpPr>
          <p:nvPr>
            <p:ph type="title"/>
          </p:nvPr>
        </p:nvSpPr>
        <p:spPr/>
        <p:txBody>
          <a:bodyPr/>
          <a:lstStyle/>
          <a:p>
            <a:pPr eaLnBrk="1" hangingPunct="1">
              <a:defRPr/>
            </a:pPr>
            <a:r>
              <a:rPr lang="en-GB" altLang="en-US" dirty="0"/>
              <a:t>Review of WIIS data 1993-2013</a:t>
            </a:r>
          </a:p>
        </p:txBody>
      </p:sp>
      <p:sp>
        <p:nvSpPr>
          <p:cNvPr id="15363" name="Rectangle 3">
            <a:extLst>
              <a:ext uri="{FF2B5EF4-FFF2-40B4-BE49-F238E27FC236}">
                <a16:creationId xmlns:a16="http://schemas.microsoft.com/office/drawing/2014/main" id="{8A41A1E6-A9DD-49DB-BB39-9AA486155E8A}"/>
              </a:ext>
            </a:extLst>
          </p:cNvPr>
          <p:cNvSpPr>
            <a:spLocks noGrp="1" noChangeArrowheads="1"/>
          </p:cNvSpPr>
          <p:nvPr>
            <p:ph idx="1"/>
          </p:nvPr>
        </p:nvSpPr>
        <p:spPr>
          <a:xfrm>
            <a:off x="385763" y="1119188"/>
            <a:ext cx="8510587" cy="5105400"/>
          </a:xfrm>
        </p:spPr>
        <p:txBody>
          <a:bodyPr/>
          <a:lstStyle/>
          <a:p>
            <a:pPr eaLnBrk="1" hangingPunct="1">
              <a:lnSpc>
                <a:spcPct val="75000"/>
              </a:lnSpc>
            </a:pPr>
            <a:r>
              <a:rPr lang="en-GB" altLang="en-US" sz="2400" b="0"/>
              <a:t>WIIS is UK’s pesticide monitoring programme</a:t>
            </a:r>
          </a:p>
          <a:p>
            <a:pPr eaLnBrk="1" hangingPunct="1">
              <a:lnSpc>
                <a:spcPct val="75000"/>
              </a:lnSpc>
            </a:pPr>
            <a:r>
              <a:rPr lang="en-GB" altLang="en-US" sz="2400" b="0"/>
              <a:t>“Incidents” are where wildlife found dead in circumstances where pesticide poisoning is suspected</a:t>
            </a:r>
          </a:p>
          <a:p>
            <a:pPr eaLnBrk="1" hangingPunct="1">
              <a:lnSpc>
                <a:spcPct val="75000"/>
              </a:lnSpc>
            </a:pPr>
            <a:r>
              <a:rPr lang="en-GB" altLang="en-US" sz="2400" b="0"/>
              <a:t>Incidents are sorted into abuse, misuse, approved use, unspecified categories</a:t>
            </a:r>
          </a:p>
          <a:p>
            <a:pPr eaLnBrk="1" hangingPunct="1">
              <a:lnSpc>
                <a:spcPct val="75000"/>
              </a:lnSpc>
            </a:pPr>
            <a:r>
              <a:rPr lang="en-GB" altLang="en-US" sz="2400" b="0"/>
              <a:t>Attribution of an incident to a specific pesticide involves a residue and appropriate </a:t>
            </a:r>
            <a:r>
              <a:rPr lang="en-GB" altLang="en-US" sz="2400" b="0" i="1"/>
              <a:t>post mortem</a:t>
            </a:r>
            <a:r>
              <a:rPr lang="en-GB" altLang="en-US" sz="2400" b="0"/>
              <a:t> findings</a:t>
            </a:r>
          </a:p>
          <a:p>
            <a:pPr eaLnBrk="1" hangingPunct="1">
              <a:lnSpc>
                <a:spcPct val="75000"/>
              </a:lnSpc>
            </a:pPr>
            <a:r>
              <a:rPr lang="en-GB" altLang="en-US" sz="2400" b="0"/>
              <a:t>Reported annually by HSE/CRD, with quarterly updates (</a:t>
            </a:r>
            <a:r>
              <a:rPr lang="en-GB" altLang="en-US" sz="2400" b="0">
                <a:hlinkClick r:id="rId3"/>
              </a:rPr>
              <a:t>http://www.hse.gov.uk/pesticides/topics/reducing-environmental-impact/wildlife/wiis-quarterly-reports.htm</a:t>
            </a:r>
            <a:r>
              <a:rPr lang="en-GB" altLang="en-US" sz="2400" b="0"/>
              <a:t>)</a:t>
            </a:r>
            <a:r>
              <a:rPr lang="en-GB" altLang="en-US" sz="2000" b="0"/>
              <a:t> </a:t>
            </a:r>
            <a:endParaRPr lang="en-GB" altLang="en-US" sz="2400" b="0"/>
          </a:p>
          <a:p>
            <a:pPr eaLnBrk="1" hangingPunct="1">
              <a:lnSpc>
                <a:spcPct val="75000"/>
              </a:lnSpc>
            </a:pPr>
            <a:r>
              <a:rPr lang="en-GB" altLang="en-US" sz="2400" b="0"/>
              <a:t>WIIS incidents of abuse and misuse may result in enforcement action</a:t>
            </a:r>
          </a:p>
          <a:p>
            <a:pPr eaLnBrk="1" hangingPunct="1">
              <a:lnSpc>
                <a:spcPct val="75000"/>
              </a:lnSpc>
            </a:pPr>
            <a:r>
              <a:rPr lang="en-GB" altLang="en-US" sz="2400" b="0"/>
              <a:t>Increasingly, WIIS also records sub-lethal levels of pesticides in animals found dead from another cause</a:t>
            </a:r>
            <a:endParaRPr lang="en-GB" altLang="en-US" sz="3300"/>
          </a:p>
        </p:txBody>
      </p:sp>
    </p:spTree>
    <p:extLst>
      <p:ext uri="{BB962C8B-B14F-4D97-AF65-F5344CB8AC3E}">
        <p14:creationId xmlns:p14="http://schemas.microsoft.com/office/powerpoint/2010/main" val="1430613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BD7B5870-5970-4FD9-B4C4-10DE6D364D6D}"/>
              </a:ext>
            </a:extLst>
          </p:cNvPr>
          <p:cNvSpPr>
            <a:spLocks noGrp="1" noChangeArrowheads="1"/>
          </p:cNvSpPr>
          <p:nvPr>
            <p:ph type="title"/>
          </p:nvPr>
        </p:nvSpPr>
        <p:spPr>
          <a:xfrm>
            <a:off x="304800" y="-71438"/>
            <a:ext cx="8555038" cy="1143001"/>
          </a:xfrm>
        </p:spPr>
        <p:txBody>
          <a:bodyPr/>
          <a:lstStyle/>
          <a:p>
            <a:pPr eaLnBrk="1" hangingPunct="1">
              <a:defRPr/>
            </a:pPr>
            <a:r>
              <a:rPr lang="en-GB" altLang="en-US" dirty="0"/>
              <a:t>WIIS Incidents - Types of use</a:t>
            </a:r>
          </a:p>
        </p:txBody>
      </p:sp>
      <p:sp>
        <p:nvSpPr>
          <p:cNvPr id="16387" name="Rectangle 3">
            <a:extLst>
              <a:ext uri="{FF2B5EF4-FFF2-40B4-BE49-F238E27FC236}">
                <a16:creationId xmlns:a16="http://schemas.microsoft.com/office/drawing/2014/main" id="{4D8DF400-73AC-4DF1-ACA3-4C11C2D2C67C}"/>
              </a:ext>
            </a:extLst>
          </p:cNvPr>
          <p:cNvSpPr>
            <a:spLocks noGrp="1" noChangeArrowheads="1"/>
          </p:cNvSpPr>
          <p:nvPr>
            <p:ph type="body" sz="half" idx="1"/>
          </p:nvPr>
        </p:nvSpPr>
        <p:spPr>
          <a:xfrm>
            <a:off x="73025" y="1166813"/>
            <a:ext cx="3895725" cy="5507037"/>
          </a:xfrm>
        </p:spPr>
        <p:txBody>
          <a:bodyPr/>
          <a:lstStyle/>
          <a:p>
            <a:pPr eaLnBrk="1" hangingPunct="1">
              <a:lnSpc>
                <a:spcPct val="80000"/>
              </a:lnSpc>
              <a:buFont typeface="Wingdings 2" panose="05020102010507070707" pitchFamily="18" charset="2"/>
              <a:buNone/>
            </a:pPr>
            <a:endParaRPr lang="en-GB" altLang="en-US" sz="1500" b="0"/>
          </a:p>
          <a:p>
            <a:pPr eaLnBrk="1" hangingPunct="1">
              <a:lnSpc>
                <a:spcPct val="80000"/>
              </a:lnSpc>
            </a:pPr>
            <a:r>
              <a:rPr lang="en-GB" altLang="en-US" sz="1500" i="1"/>
              <a:t>Abuse</a:t>
            </a:r>
            <a:r>
              <a:rPr lang="en-GB" altLang="en-US" sz="1500" b="0"/>
              <a:t> of a pesticide, in the form of deliberate, illegal attempts to poison animals</a:t>
            </a:r>
            <a:endParaRPr lang="en-GB" altLang="en-US" sz="1500" b="0" i="1"/>
          </a:p>
          <a:p>
            <a:pPr eaLnBrk="1" hangingPunct="1">
              <a:lnSpc>
                <a:spcPct val="80000"/>
              </a:lnSpc>
            </a:pPr>
            <a:r>
              <a:rPr lang="en-GB" altLang="en-US" sz="1500" i="1"/>
              <a:t>Misuse</a:t>
            </a:r>
            <a:r>
              <a:rPr lang="en-GB" altLang="en-US" sz="1500" b="0"/>
              <a:t> of a product, by careless, accidental or wilful failure to follow correct practice,</a:t>
            </a:r>
            <a:endParaRPr lang="en-GB" altLang="en-US" sz="1500" b="0" i="1"/>
          </a:p>
          <a:p>
            <a:pPr eaLnBrk="1" hangingPunct="1">
              <a:lnSpc>
                <a:spcPct val="80000"/>
              </a:lnSpc>
            </a:pPr>
            <a:r>
              <a:rPr lang="en-GB" altLang="en-US" sz="1500" i="1"/>
              <a:t>Approved use</a:t>
            </a:r>
            <a:r>
              <a:rPr lang="en-GB" altLang="en-US" sz="1500" b="0"/>
              <a:t> of a product, according to the specified conditions of use</a:t>
            </a:r>
          </a:p>
          <a:p>
            <a:pPr eaLnBrk="1" hangingPunct="1">
              <a:lnSpc>
                <a:spcPct val="80000"/>
              </a:lnSpc>
            </a:pPr>
            <a:r>
              <a:rPr lang="en-GB" altLang="en-US" sz="1500" i="1"/>
              <a:t>Unspecified/other use</a:t>
            </a:r>
            <a:r>
              <a:rPr lang="en-GB" altLang="en-US" sz="1500" b="0"/>
              <a:t>, where the cause of the incident could not be assigned to one of the above categories, mainly involve anticoagulants</a:t>
            </a:r>
          </a:p>
          <a:p>
            <a:pPr eaLnBrk="1" hangingPunct="1">
              <a:lnSpc>
                <a:spcPct val="80000"/>
              </a:lnSpc>
            </a:pPr>
            <a:r>
              <a:rPr lang="en-GB" altLang="en-US" sz="1500" b="0"/>
              <a:t>High number of incidents are ‘abuse’ and ‘misuse’ </a:t>
            </a:r>
          </a:p>
          <a:p>
            <a:pPr eaLnBrk="1" hangingPunct="1">
              <a:lnSpc>
                <a:spcPct val="80000"/>
              </a:lnSpc>
            </a:pPr>
            <a:r>
              <a:rPr lang="en-GB" altLang="en-US" sz="1500" b="0"/>
              <a:t>The category ‘other’ represents incidents in which a pesticide was not the primary cause of death</a:t>
            </a:r>
          </a:p>
          <a:p>
            <a:pPr eaLnBrk="1" hangingPunct="1">
              <a:lnSpc>
                <a:spcPct val="80000"/>
              </a:lnSpc>
            </a:pPr>
            <a:r>
              <a:rPr lang="en-GB" altLang="en-US" sz="1500" b="0">
                <a:solidFill>
                  <a:srgbClr val="FFFF00"/>
                </a:solidFill>
              </a:rPr>
              <a:t>Very few WIIS incidents where compounds are used properly – 3% and none in the last 3 years</a:t>
            </a:r>
          </a:p>
          <a:p>
            <a:pPr eaLnBrk="1" hangingPunct="1">
              <a:lnSpc>
                <a:spcPct val="80000"/>
              </a:lnSpc>
            </a:pPr>
            <a:endParaRPr lang="en-GB" altLang="en-US" sz="1500"/>
          </a:p>
        </p:txBody>
      </p:sp>
      <p:pic>
        <p:nvPicPr>
          <p:cNvPr id="16388" name="Picture 24">
            <a:extLst>
              <a:ext uri="{FF2B5EF4-FFF2-40B4-BE49-F238E27FC236}">
                <a16:creationId xmlns:a16="http://schemas.microsoft.com/office/drawing/2014/main" id="{9E5176CF-74AE-4B38-B2CE-7B47F9959D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98925" y="2363788"/>
            <a:ext cx="4806950" cy="3649662"/>
          </a:xfrm>
          <a:noFill/>
        </p:spPr>
      </p:pic>
      <p:pic>
        <p:nvPicPr>
          <p:cNvPr id="16389" name="Picture 25">
            <a:extLst>
              <a:ext uri="{FF2B5EF4-FFF2-40B4-BE49-F238E27FC236}">
                <a16:creationId xmlns:a16="http://schemas.microsoft.com/office/drawing/2014/main" id="{784EEECE-7F02-49C9-91D9-293BF9329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488" y="1514475"/>
            <a:ext cx="48323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869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1B4EA2B-2385-4F68-9100-D2D3BEFBD307}"/>
              </a:ext>
            </a:extLst>
          </p:cNvPr>
          <p:cNvSpPr>
            <a:spLocks noGrp="1" noChangeArrowheads="1"/>
          </p:cNvSpPr>
          <p:nvPr>
            <p:ph type="title"/>
          </p:nvPr>
        </p:nvSpPr>
        <p:spPr>
          <a:xfrm>
            <a:off x="77788" y="-71438"/>
            <a:ext cx="8947150" cy="1143001"/>
          </a:xfrm>
        </p:spPr>
        <p:txBody>
          <a:bodyPr/>
          <a:lstStyle/>
          <a:p>
            <a:pPr eaLnBrk="1" hangingPunct="1">
              <a:defRPr/>
            </a:pPr>
            <a:r>
              <a:rPr lang="en-GB" altLang="en-US" sz="2800" dirty="0"/>
              <a:t>WIIS Incidents - compounds involved</a:t>
            </a:r>
          </a:p>
        </p:txBody>
      </p:sp>
      <p:sp>
        <p:nvSpPr>
          <p:cNvPr id="17411" name="Rectangle 3">
            <a:extLst>
              <a:ext uri="{FF2B5EF4-FFF2-40B4-BE49-F238E27FC236}">
                <a16:creationId xmlns:a16="http://schemas.microsoft.com/office/drawing/2014/main" id="{14FDF0B6-FCA2-42F9-831C-BD98B86B0829}"/>
              </a:ext>
            </a:extLst>
          </p:cNvPr>
          <p:cNvSpPr>
            <a:spLocks noGrp="1" noChangeArrowheads="1"/>
          </p:cNvSpPr>
          <p:nvPr>
            <p:ph type="body" sz="half" idx="1"/>
          </p:nvPr>
        </p:nvSpPr>
        <p:spPr>
          <a:xfrm>
            <a:off x="103188" y="1577975"/>
            <a:ext cx="3494087" cy="5072063"/>
          </a:xfrm>
        </p:spPr>
        <p:txBody>
          <a:bodyPr/>
          <a:lstStyle/>
          <a:p>
            <a:pPr eaLnBrk="1" hangingPunct="1">
              <a:lnSpc>
                <a:spcPct val="85000"/>
              </a:lnSpc>
            </a:pPr>
            <a:r>
              <a:rPr lang="en-GB" altLang="en-US" sz="2000" b="0"/>
              <a:t>High numbers of bromadiolone and difenacoum incidents reflect extensive use of these compounds in the UK</a:t>
            </a:r>
          </a:p>
          <a:p>
            <a:pPr eaLnBrk="1" hangingPunct="1">
              <a:lnSpc>
                <a:spcPct val="85000"/>
              </a:lnSpc>
            </a:pPr>
            <a:r>
              <a:rPr lang="en-GB" altLang="en-US" sz="2000" b="0"/>
              <a:t>Many incidents are non-lethal low-level poisonings (see next slide)</a:t>
            </a:r>
          </a:p>
          <a:p>
            <a:pPr eaLnBrk="1" hangingPunct="1">
              <a:lnSpc>
                <a:spcPct val="85000"/>
              </a:lnSpc>
            </a:pPr>
            <a:r>
              <a:rPr lang="en-GB" altLang="en-US" sz="2000" b="0"/>
              <a:t>Note high number of alphachloralose incidents – mainly abuse</a:t>
            </a:r>
          </a:p>
          <a:p>
            <a:pPr eaLnBrk="1" hangingPunct="1">
              <a:lnSpc>
                <a:spcPct val="85000"/>
              </a:lnSpc>
            </a:pPr>
            <a:r>
              <a:rPr lang="en-GB" altLang="en-US" sz="2000" b="0"/>
              <a:t>Most SGAR incidents involve wildlife</a:t>
            </a:r>
          </a:p>
          <a:p>
            <a:pPr eaLnBrk="1" hangingPunct="1">
              <a:lnSpc>
                <a:spcPct val="85000"/>
              </a:lnSpc>
            </a:pPr>
            <a:endParaRPr lang="en-GB" altLang="en-US" sz="2000" b="0"/>
          </a:p>
        </p:txBody>
      </p:sp>
      <p:pic>
        <p:nvPicPr>
          <p:cNvPr id="17412" name="Picture 3">
            <a:extLst>
              <a:ext uri="{FF2B5EF4-FFF2-40B4-BE49-F238E27FC236}">
                <a16:creationId xmlns:a16="http://schemas.microsoft.com/office/drawing/2014/main" id="{7A3CD19E-6B54-422A-9DB2-9D456C0F0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2476500"/>
            <a:ext cx="5346700"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19">
            <a:extLst>
              <a:ext uri="{FF2B5EF4-FFF2-40B4-BE49-F238E27FC236}">
                <a16:creationId xmlns:a16="http://schemas.microsoft.com/office/drawing/2014/main" id="{AB8048FF-E41B-4A63-8FA0-59B4886B6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475" y="1625600"/>
            <a:ext cx="53657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059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D614-761E-4C07-BC14-B2F28442ADB9}"/>
              </a:ext>
            </a:extLst>
          </p:cNvPr>
          <p:cNvSpPr>
            <a:spLocks noGrp="1"/>
          </p:cNvSpPr>
          <p:nvPr>
            <p:ph type="title"/>
          </p:nvPr>
        </p:nvSpPr>
        <p:spPr/>
        <p:txBody>
          <a:bodyPr/>
          <a:lstStyle/>
          <a:p>
            <a:pPr eaLnBrk="1" hangingPunct="1">
              <a:defRPr/>
            </a:pPr>
            <a:r>
              <a:rPr lang="en-GB" dirty="0"/>
              <a:t>WIIS incidents are increasing year on year</a:t>
            </a:r>
          </a:p>
        </p:txBody>
      </p:sp>
      <p:sp>
        <p:nvSpPr>
          <p:cNvPr id="18435" name="Text Placeholder 2">
            <a:extLst>
              <a:ext uri="{FF2B5EF4-FFF2-40B4-BE49-F238E27FC236}">
                <a16:creationId xmlns:a16="http://schemas.microsoft.com/office/drawing/2014/main" id="{93309320-53F9-44AE-AF65-7294D8D1212D}"/>
              </a:ext>
            </a:extLst>
          </p:cNvPr>
          <p:cNvSpPr>
            <a:spLocks noGrp="1"/>
          </p:cNvSpPr>
          <p:nvPr>
            <p:ph type="body" sz="half" idx="1"/>
          </p:nvPr>
        </p:nvSpPr>
        <p:spPr>
          <a:xfrm>
            <a:off x="385763" y="1409700"/>
            <a:ext cx="3484562" cy="5276850"/>
          </a:xfrm>
        </p:spPr>
        <p:txBody>
          <a:bodyPr/>
          <a:lstStyle/>
          <a:p>
            <a:pPr eaLnBrk="1" hangingPunct="1"/>
            <a:r>
              <a:rPr lang="en-GB" altLang="en-US" sz="2000"/>
              <a:t>WIIS incidents apparently increasing</a:t>
            </a:r>
          </a:p>
          <a:p>
            <a:pPr eaLnBrk="1" hangingPunct="1"/>
            <a:r>
              <a:rPr lang="en-GB" altLang="en-US" sz="2000"/>
              <a:t>Increases mostly due to strategic decision to look for SGARs in all wildlife casualties, rather than only those wherein pesticide causes are suspected</a:t>
            </a:r>
          </a:p>
          <a:p>
            <a:pPr eaLnBrk="1" hangingPunct="1"/>
            <a:r>
              <a:rPr lang="en-GB" altLang="en-US" sz="2000"/>
              <a:t>Approved use incidents very rare – showing rodenticides are not a major cause of harm if used correctly</a:t>
            </a:r>
          </a:p>
        </p:txBody>
      </p:sp>
      <p:pic>
        <p:nvPicPr>
          <p:cNvPr id="18436" name="Picture 2">
            <a:extLst>
              <a:ext uri="{FF2B5EF4-FFF2-40B4-BE49-F238E27FC236}">
                <a16:creationId xmlns:a16="http://schemas.microsoft.com/office/drawing/2014/main" id="{A086033B-8BF7-4CA3-8F00-DB149B7702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89400" y="2686050"/>
            <a:ext cx="4994275" cy="2541588"/>
          </a:xfrm>
          <a:noFill/>
        </p:spPr>
      </p:pic>
      <p:pic>
        <p:nvPicPr>
          <p:cNvPr id="18437" name="Picture 3">
            <a:extLst>
              <a:ext uri="{FF2B5EF4-FFF2-40B4-BE49-F238E27FC236}">
                <a16:creationId xmlns:a16="http://schemas.microsoft.com/office/drawing/2014/main" id="{5F9226D0-B76A-4A31-AF27-5BF815835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388" y="1911350"/>
            <a:ext cx="51339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044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47F9B1A-7884-417C-8984-1D29AF662416}"/>
              </a:ext>
            </a:extLst>
          </p:cNvPr>
          <p:cNvSpPr>
            <a:spLocks noGrp="1" noChangeArrowheads="1"/>
          </p:cNvSpPr>
          <p:nvPr>
            <p:ph type="title"/>
          </p:nvPr>
        </p:nvSpPr>
        <p:spPr/>
        <p:txBody>
          <a:bodyPr/>
          <a:lstStyle/>
          <a:p>
            <a:pPr eaLnBrk="1" hangingPunct="1">
              <a:defRPr/>
            </a:pPr>
            <a:r>
              <a:rPr lang="en-GB" altLang="en-US" sz="2800" dirty="0"/>
              <a:t>WIIS Incidents – Top 10 Species Involved</a:t>
            </a:r>
          </a:p>
        </p:txBody>
      </p:sp>
      <p:sp>
        <p:nvSpPr>
          <p:cNvPr id="19459" name="Rectangle 3">
            <a:extLst>
              <a:ext uri="{FF2B5EF4-FFF2-40B4-BE49-F238E27FC236}">
                <a16:creationId xmlns:a16="http://schemas.microsoft.com/office/drawing/2014/main" id="{896A3F6C-A136-45A2-9753-17AA9DDC83A4}"/>
              </a:ext>
            </a:extLst>
          </p:cNvPr>
          <p:cNvSpPr>
            <a:spLocks noGrp="1" noChangeArrowheads="1"/>
          </p:cNvSpPr>
          <p:nvPr>
            <p:ph type="body" sz="half" idx="1"/>
          </p:nvPr>
        </p:nvSpPr>
        <p:spPr>
          <a:xfrm>
            <a:off x="65088" y="1493838"/>
            <a:ext cx="3436937" cy="4635500"/>
          </a:xfrm>
        </p:spPr>
        <p:txBody>
          <a:bodyPr/>
          <a:lstStyle/>
          <a:p>
            <a:pPr eaLnBrk="1" hangingPunct="1">
              <a:lnSpc>
                <a:spcPct val="90000"/>
              </a:lnSpc>
            </a:pPr>
            <a:r>
              <a:rPr lang="en-GB" altLang="en-US" sz="2100" b="0"/>
              <a:t>Many incidents involve companion animals (dogs and cats)</a:t>
            </a:r>
          </a:p>
          <a:p>
            <a:pPr eaLnBrk="1" hangingPunct="1">
              <a:lnSpc>
                <a:spcPct val="90000"/>
              </a:lnSpc>
            </a:pPr>
            <a:r>
              <a:rPr lang="en-GB" altLang="en-US" sz="2100" b="0"/>
              <a:t>Among wildlife, buzzards, foxes and red kites most commonly affected</a:t>
            </a:r>
          </a:p>
          <a:p>
            <a:pPr eaLnBrk="1" hangingPunct="1">
              <a:lnSpc>
                <a:spcPct val="90000"/>
              </a:lnSpc>
            </a:pPr>
            <a:r>
              <a:rPr lang="en-GB" altLang="en-US" sz="2100" b="0"/>
              <a:t>With exception of red kite, incidents involving species of high conservation status (barn owl, peregrine, golden eagle) are relatively rare</a:t>
            </a:r>
          </a:p>
          <a:p>
            <a:pPr eaLnBrk="1" hangingPunct="1">
              <a:lnSpc>
                <a:spcPct val="90000"/>
              </a:lnSpc>
            </a:pPr>
            <a:endParaRPr lang="en-GB" altLang="en-US" sz="2100" b="0"/>
          </a:p>
          <a:p>
            <a:pPr eaLnBrk="1" hangingPunct="1">
              <a:lnSpc>
                <a:spcPct val="90000"/>
              </a:lnSpc>
              <a:buFont typeface="Wingdings 2" panose="05020102010507070707" pitchFamily="18" charset="2"/>
              <a:buNone/>
            </a:pPr>
            <a:endParaRPr lang="en-GB" altLang="en-US" sz="2100" b="0"/>
          </a:p>
        </p:txBody>
      </p:sp>
      <p:pic>
        <p:nvPicPr>
          <p:cNvPr id="19460" name="Picture 26">
            <a:extLst>
              <a:ext uri="{FF2B5EF4-FFF2-40B4-BE49-F238E27FC236}">
                <a16:creationId xmlns:a16="http://schemas.microsoft.com/office/drawing/2014/main" id="{C6E17D78-BA57-4451-9400-4EA56965B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8" y="2401888"/>
            <a:ext cx="5103812"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C12D2CDD-F4E2-4175-8C1E-10A930BD9F94}"/>
              </a:ext>
            </a:extLst>
          </p:cNvPr>
          <p:cNvSpPr txBox="1"/>
          <p:nvPr/>
        </p:nvSpPr>
        <p:spPr>
          <a:xfrm>
            <a:off x="3627438" y="1511300"/>
            <a:ext cx="5103812" cy="708025"/>
          </a:xfrm>
          <a:prstGeom prst="rect">
            <a:avLst/>
          </a:prstGeom>
          <a:solidFill>
            <a:schemeClr val="tx1"/>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mn-cs"/>
              </a:rPr>
              <a:t>All WIIS records 1993-2013 - species of casualty</a:t>
            </a:r>
          </a:p>
        </p:txBody>
      </p:sp>
    </p:spTree>
    <p:extLst>
      <p:ext uri="{BB962C8B-B14F-4D97-AF65-F5344CB8AC3E}">
        <p14:creationId xmlns:p14="http://schemas.microsoft.com/office/powerpoint/2010/main" val="1974100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5FCCC1E-5929-478F-9217-2F8188BC68F5}"/>
              </a:ext>
            </a:extLst>
          </p:cNvPr>
          <p:cNvSpPr>
            <a:spLocks noGrp="1" noChangeArrowheads="1"/>
          </p:cNvSpPr>
          <p:nvPr>
            <p:ph type="title"/>
          </p:nvPr>
        </p:nvSpPr>
        <p:spPr/>
        <p:txBody>
          <a:bodyPr/>
          <a:lstStyle/>
          <a:p>
            <a:pPr eaLnBrk="1" hangingPunct="1">
              <a:defRPr/>
            </a:pPr>
            <a:r>
              <a:rPr lang="en-GB" altLang="en-US" sz="2800" dirty="0"/>
              <a:t>Concern 1: Lethal Poisoning Incidents - Summary</a:t>
            </a:r>
            <a:endParaRPr lang="en-US" altLang="en-US" sz="2800" dirty="0"/>
          </a:p>
        </p:txBody>
      </p:sp>
      <p:sp>
        <p:nvSpPr>
          <p:cNvPr id="20483" name="Rectangle 3">
            <a:extLst>
              <a:ext uri="{FF2B5EF4-FFF2-40B4-BE49-F238E27FC236}">
                <a16:creationId xmlns:a16="http://schemas.microsoft.com/office/drawing/2014/main" id="{749D3B2E-48CF-4E7D-B47E-887A5AE8B925}"/>
              </a:ext>
            </a:extLst>
          </p:cNvPr>
          <p:cNvSpPr>
            <a:spLocks noGrp="1" noChangeArrowheads="1"/>
          </p:cNvSpPr>
          <p:nvPr>
            <p:ph idx="1"/>
          </p:nvPr>
        </p:nvSpPr>
        <p:spPr>
          <a:xfrm>
            <a:off x="385763" y="1179513"/>
            <a:ext cx="8334375" cy="4635500"/>
          </a:xfrm>
        </p:spPr>
        <p:txBody>
          <a:bodyPr/>
          <a:lstStyle/>
          <a:p>
            <a:pPr eaLnBrk="1" hangingPunct="1">
              <a:lnSpc>
                <a:spcPct val="75000"/>
              </a:lnSpc>
            </a:pPr>
            <a:r>
              <a:rPr lang="en-GB" altLang="en-US" sz="2200" b="0"/>
              <a:t>Number of incidents investigated is small relative to pesticide volumes used</a:t>
            </a:r>
          </a:p>
          <a:p>
            <a:pPr eaLnBrk="1" hangingPunct="1">
              <a:lnSpc>
                <a:spcPct val="75000"/>
              </a:lnSpc>
            </a:pPr>
            <a:r>
              <a:rPr lang="en-GB" altLang="en-US" sz="2200" b="0"/>
              <a:t>Majority of identified incidents are abuse</a:t>
            </a:r>
          </a:p>
          <a:p>
            <a:pPr eaLnBrk="1" hangingPunct="1">
              <a:lnSpc>
                <a:spcPct val="75000"/>
              </a:lnSpc>
            </a:pPr>
            <a:r>
              <a:rPr lang="en-GB" altLang="en-US" sz="2200" b="0"/>
              <a:t>Anticoagulants are most commonly implicated compounds</a:t>
            </a:r>
          </a:p>
          <a:p>
            <a:pPr eaLnBrk="1" hangingPunct="1">
              <a:lnSpc>
                <a:spcPct val="75000"/>
              </a:lnSpc>
            </a:pPr>
            <a:r>
              <a:rPr lang="en-GB" altLang="en-US" sz="2200" b="0"/>
              <a:t>Many incidents are companion animals (i.e. not wildlife)</a:t>
            </a:r>
          </a:p>
          <a:p>
            <a:pPr eaLnBrk="1" hangingPunct="1">
              <a:lnSpc>
                <a:spcPct val="75000"/>
              </a:lnSpc>
            </a:pPr>
            <a:r>
              <a:rPr lang="en-GB" altLang="en-US" sz="2200" b="0"/>
              <a:t>Buzzards, foxes and red kites are most common wildlife species</a:t>
            </a:r>
          </a:p>
          <a:p>
            <a:pPr eaLnBrk="1" hangingPunct="1">
              <a:lnSpc>
                <a:spcPct val="75000"/>
              </a:lnSpc>
            </a:pPr>
            <a:r>
              <a:rPr lang="en-GB" altLang="en-US" sz="2200" b="0"/>
              <a:t>Second-generation anticoagulants affect both companion animals and wildlife</a:t>
            </a:r>
          </a:p>
          <a:p>
            <a:pPr eaLnBrk="1" hangingPunct="1">
              <a:lnSpc>
                <a:spcPct val="75000"/>
              </a:lnSpc>
            </a:pPr>
            <a:r>
              <a:rPr lang="en-GB" altLang="en-US" sz="2200" b="0"/>
              <a:t>Main impacts via abuse against raptors (i.e. buzzards and red kites)</a:t>
            </a:r>
          </a:p>
          <a:p>
            <a:pPr eaLnBrk="1" hangingPunct="1">
              <a:lnSpc>
                <a:spcPct val="75000"/>
              </a:lnSpc>
            </a:pPr>
            <a:r>
              <a:rPr lang="en-GB" altLang="en-US" sz="2200" b="0"/>
              <a:t>No evidence of adverse population effects of these incidents i.e. some of the most affected species (e.g. red kite and buzzard) rapidly increasing</a:t>
            </a:r>
          </a:p>
          <a:p>
            <a:pPr eaLnBrk="1" hangingPunct="1">
              <a:lnSpc>
                <a:spcPct val="75000"/>
              </a:lnSpc>
            </a:pPr>
            <a:endParaRPr lang="en-GB" altLang="en-US" sz="3200" b="0"/>
          </a:p>
          <a:p>
            <a:pPr eaLnBrk="1" hangingPunct="1">
              <a:lnSpc>
                <a:spcPct val="75000"/>
              </a:lnSpc>
            </a:pPr>
            <a:endParaRPr lang="en-GB" altLang="en-US" sz="2000" b="0"/>
          </a:p>
          <a:p>
            <a:pPr eaLnBrk="1" hangingPunct="1">
              <a:lnSpc>
                <a:spcPct val="75000"/>
              </a:lnSpc>
            </a:pPr>
            <a:endParaRPr lang="en-US" altLang="en-US" sz="1600"/>
          </a:p>
        </p:txBody>
      </p:sp>
    </p:spTree>
    <p:extLst>
      <p:ext uri="{BB962C8B-B14F-4D97-AF65-F5344CB8AC3E}">
        <p14:creationId xmlns:p14="http://schemas.microsoft.com/office/powerpoint/2010/main" val="908527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9EED5EFD-AC4C-4EB5-AFAB-06D05115BAC4}"/>
              </a:ext>
            </a:extLst>
          </p:cNvPr>
          <p:cNvSpPr>
            <a:spLocks noGrp="1" noChangeArrowheads="1"/>
          </p:cNvSpPr>
          <p:nvPr>
            <p:ph type="title"/>
          </p:nvPr>
        </p:nvSpPr>
        <p:spPr/>
        <p:txBody>
          <a:bodyPr/>
          <a:lstStyle/>
          <a:p>
            <a:pPr eaLnBrk="1" hangingPunct="1">
              <a:defRPr/>
            </a:pPr>
            <a:r>
              <a:rPr lang="en-GB" altLang="en-US" sz="2800" dirty="0"/>
              <a:t>Concern 2. Widespread exposure of wildlife</a:t>
            </a:r>
            <a:r>
              <a:rPr lang="en-GB" altLang="en-US" sz="2400" dirty="0"/>
              <a:t> </a:t>
            </a:r>
            <a:endParaRPr lang="en-US" altLang="en-US" sz="2400" dirty="0"/>
          </a:p>
        </p:txBody>
      </p:sp>
      <p:pic>
        <p:nvPicPr>
          <p:cNvPr id="21508" name="Picture 4" descr="barn owl in roof_2">
            <a:extLst>
              <a:ext uri="{FF2B5EF4-FFF2-40B4-BE49-F238E27FC236}">
                <a16:creationId xmlns:a16="http://schemas.microsoft.com/office/drawing/2014/main" id="{3DC09FEF-2377-49CA-A1B0-2FEF82C427D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0025" y="2446338"/>
            <a:ext cx="3060700" cy="3444875"/>
          </a:xfrm>
          <a:noFill/>
        </p:spPr>
      </p:pic>
      <p:sp>
        <p:nvSpPr>
          <p:cNvPr id="21507" name="Rectangle 3">
            <a:extLst>
              <a:ext uri="{FF2B5EF4-FFF2-40B4-BE49-F238E27FC236}">
                <a16:creationId xmlns:a16="http://schemas.microsoft.com/office/drawing/2014/main" id="{F7E9D8B9-6016-4C13-8C05-455DFA65BE06}"/>
              </a:ext>
            </a:extLst>
          </p:cNvPr>
          <p:cNvSpPr>
            <a:spLocks noGrp="1" noChangeArrowheads="1"/>
          </p:cNvSpPr>
          <p:nvPr>
            <p:ph type="body" sz="half" idx="2"/>
          </p:nvPr>
        </p:nvSpPr>
        <p:spPr>
          <a:xfrm>
            <a:off x="2747963" y="1249363"/>
            <a:ext cx="5972175" cy="5459412"/>
          </a:xfrm>
        </p:spPr>
        <p:txBody>
          <a:bodyPr/>
          <a:lstStyle/>
          <a:p>
            <a:pPr eaLnBrk="1" hangingPunct="1"/>
            <a:r>
              <a:rPr lang="en-GB" altLang="en-US" sz="2400" b="0"/>
              <a:t>Low-level residues wildlife</a:t>
            </a:r>
          </a:p>
          <a:p>
            <a:pPr lvl="1" eaLnBrk="1" hangingPunct="1"/>
            <a:r>
              <a:rPr lang="en-GB" altLang="en-US" sz="2000" b="0"/>
              <a:t>Predatory Birds Monitoring Scheme and other scientific studies</a:t>
            </a:r>
          </a:p>
          <a:p>
            <a:pPr lvl="1" eaLnBrk="1" hangingPunct="1"/>
            <a:r>
              <a:rPr lang="en-GB" altLang="en-US" sz="2000" b="0"/>
              <a:t>Affects barn owls, red kites, kestrels, stoats, weasels, polecats, foxes, etc.</a:t>
            </a:r>
          </a:p>
          <a:p>
            <a:pPr lvl="1" eaLnBrk="1" hangingPunct="1"/>
            <a:r>
              <a:rPr lang="en-GB" altLang="en-US" sz="2000" b="0"/>
              <a:t>Low-level residues may have no discernible biological effect on populations BUT…………</a:t>
            </a:r>
          </a:p>
          <a:p>
            <a:pPr lvl="1" eaLnBrk="1" hangingPunct="1"/>
            <a:r>
              <a:rPr lang="en-GB" altLang="en-US" sz="2000" b="0"/>
              <a:t>Scientists, NGOs and government regulators are concerned that they:</a:t>
            </a:r>
          </a:p>
          <a:p>
            <a:pPr lvl="2" eaLnBrk="1" hangingPunct="1"/>
            <a:r>
              <a:rPr lang="en-GB" altLang="en-US" sz="2000"/>
              <a:t>make individuals more susceptible to subsequent doses of anticoagulants</a:t>
            </a:r>
          </a:p>
          <a:p>
            <a:pPr lvl="2" eaLnBrk="1" hangingPunct="1"/>
            <a:r>
              <a:rPr lang="en-GB" altLang="en-US" sz="2000"/>
              <a:t>have sub-lethal effects on ‘fitness’ and survival</a:t>
            </a:r>
          </a:p>
        </p:txBody>
      </p:sp>
    </p:spTree>
    <p:extLst>
      <p:ext uri="{BB962C8B-B14F-4D97-AF65-F5344CB8AC3E}">
        <p14:creationId xmlns:p14="http://schemas.microsoft.com/office/powerpoint/2010/main" val="4169510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E075313-A05E-4803-85A2-70961693A10D}"/>
              </a:ext>
            </a:extLst>
          </p:cNvPr>
          <p:cNvSpPr>
            <a:spLocks noGrp="1" noChangeArrowheads="1"/>
          </p:cNvSpPr>
          <p:nvPr>
            <p:ph type="title"/>
          </p:nvPr>
        </p:nvSpPr>
        <p:spPr>
          <a:xfrm>
            <a:off x="304800" y="-71438"/>
            <a:ext cx="8367713" cy="1143001"/>
          </a:xfrm>
        </p:spPr>
        <p:txBody>
          <a:bodyPr/>
          <a:lstStyle/>
          <a:p>
            <a:pPr eaLnBrk="1" hangingPunct="1">
              <a:defRPr/>
            </a:pPr>
            <a:r>
              <a:rPr lang="en-GB" altLang="en-US" sz="2800" dirty="0"/>
              <a:t>Widespread exposure of wildlife – Carcass Analysis</a:t>
            </a:r>
            <a:endParaRPr lang="en-US" altLang="en-US" sz="2800" dirty="0"/>
          </a:p>
        </p:txBody>
      </p:sp>
      <p:pic>
        <p:nvPicPr>
          <p:cNvPr id="22532" name="Picture 5" descr="lab image 2">
            <a:extLst>
              <a:ext uri="{FF2B5EF4-FFF2-40B4-BE49-F238E27FC236}">
                <a16:creationId xmlns:a16="http://schemas.microsoft.com/office/drawing/2014/main" id="{AD8E265B-82C1-4F48-B775-0A9A3161FE7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9863" y="1752600"/>
            <a:ext cx="3978275" cy="3409950"/>
          </a:xfrm>
          <a:noFill/>
          <a:extLst>
            <a:ext uri="{909E8E84-426E-40DD-AFC4-6F175D3DCCD1}">
              <a14:hiddenFill xmlns:a14="http://schemas.microsoft.com/office/drawing/2010/main">
                <a:solidFill>
                  <a:srgbClr val="FFFFFF"/>
                </a:solidFill>
              </a14:hiddenFill>
            </a:ext>
          </a:extLst>
        </p:spPr>
      </p:pic>
      <p:sp>
        <p:nvSpPr>
          <p:cNvPr id="22531" name="Rectangle 3">
            <a:extLst>
              <a:ext uri="{FF2B5EF4-FFF2-40B4-BE49-F238E27FC236}">
                <a16:creationId xmlns:a16="http://schemas.microsoft.com/office/drawing/2014/main" id="{2F86446B-1795-4949-80CD-B40172FFA923}"/>
              </a:ext>
            </a:extLst>
          </p:cNvPr>
          <p:cNvSpPr>
            <a:spLocks noGrp="1" noChangeArrowheads="1"/>
          </p:cNvSpPr>
          <p:nvPr>
            <p:ph type="body" sz="half" idx="2"/>
          </p:nvPr>
        </p:nvSpPr>
        <p:spPr/>
        <p:txBody>
          <a:bodyPr/>
          <a:lstStyle/>
          <a:p>
            <a:pPr eaLnBrk="1" hangingPunct="1">
              <a:lnSpc>
                <a:spcPct val="80000"/>
              </a:lnSpc>
            </a:pPr>
            <a:r>
              <a:rPr lang="en-GB" altLang="en-US" sz="1800" b="0"/>
              <a:t>Samples for analysis from a wide range of sources</a:t>
            </a:r>
          </a:p>
          <a:p>
            <a:pPr eaLnBrk="1" hangingPunct="1">
              <a:lnSpc>
                <a:spcPct val="80000"/>
              </a:lnSpc>
            </a:pPr>
            <a:r>
              <a:rPr lang="en-GB" altLang="en-US" sz="1800" b="0"/>
              <a:t>Most wildlife samples result of death from road traffic collisions, other accidents and shooting</a:t>
            </a:r>
          </a:p>
          <a:p>
            <a:pPr eaLnBrk="1" hangingPunct="1">
              <a:lnSpc>
                <a:spcPct val="80000"/>
              </a:lnSpc>
            </a:pPr>
            <a:r>
              <a:rPr lang="en-GB" altLang="en-US" sz="1800" b="0"/>
              <a:t>Samples sent for residue analysis to University and government laboratories for:</a:t>
            </a:r>
          </a:p>
          <a:p>
            <a:pPr lvl="1" eaLnBrk="1" hangingPunct="1">
              <a:lnSpc>
                <a:spcPct val="80000"/>
              </a:lnSpc>
            </a:pPr>
            <a:r>
              <a:rPr lang="en-GB" altLang="en-US" sz="1800" b="0"/>
              <a:t>Post mortem examination</a:t>
            </a:r>
          </a:p>
          <a:p>
            <a:pPr lvl="1" eaLnBrk="1" hangingPunct="1">
              <a:lnSpc>
                <a:spcPct val="80000"/>
              </a:lnSpc>
            </a:pPr>
            <a:r>
              <a:rPr lang="en-GB" altLang="en-US" sz="1800" b="0"/>
              <a:t>Chemical extraction of tissues (mainly liver)</a:t>
            </a:r>
          </a:p>
          <a:p>
            <a:pPr lvl="1" eaLnBrk="1" hangingPunct="1">
              <a:lnSpc>
                <a:spcPct val="80000"/>
              </a:lnSpc>
            </a:pPr>
            <a:r>
              <a:rPr lang="en-GB" altLang="en-US" sz="1800" b="0"/>
              <a:t>Chemical residue analysis</a:t>
            </a:r>
          </a:p>
          <a:p>
            <a:pPr eaLnBrk="1" hangingPunct="1">
              <a:lnSpc>
                <a:spcPct val="80000"/>
              </a:lnSpc>
            </a:pPr>
            <a:r>
              <a:rPr lang="en-GB" altLang="en-US" sz="1800" b="0"/>
              <a:t>Analytical methods change over time, affecting the compounds that can be detected and limits of detection</a:t>
            </a:r>
          </a:p>
        </p:txBody>
      </p:sp>
    </p:spTree>
    <p:extLst>
      <p:ext uri="{BB962C8B-B14F-4D97-AF65-F5344CB8AC3E}">
        <p14:creationId xmlns:p14="http://schemas.microsoft.com/office/powerpoint/2010/main" val="3211030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8C22C3F-E137-4FE6-B4DA-9EDEBD06C381}"/>
              </a:ext>
            </a:extLst>
          </p:cNvPr>
          <p:cNvSpPr>
            <a:spLocks noGrp="1" noChangeArrowheads="1"/>
          </p:cNvSpPr>
          <p:nvPr>
            <p:ph type="title"/>
          </p:nvPr>
        </p:nvSpPr>
        <p:spPr>
          <a:xfrm>
            <a:off x="304800" y="0"/>
            <a:ext cx="8623300" cy="995363"/>
          </a:xfrm>
        </p:spPr>
        <p:txBody>
          <a:bodyPr/>
          <a:lstStyle/>
          <a:p>
            <a:pPr eaLnBrk="1" hangingPunct="1">
              <a:defRPr/>
            </a:pPr>
            <a:r>
              <a:rPr lang="en-GB" altLang="en-US" sz="3300"/>
              <a:t>First and second-generation rodenticides</a:t>
            </a:r>
            <a:endParaRPr lang="en-GB" altLang="en-US" sz="3300" i="1"/>
          </a:p>
        </p:txBody>
      </p:sp>
      <p:sp>
        <p:nvSpPr>
          <p:cNvPr id="5123" name="Rectangle 3">
            <a:extLst>
              <a:ext uri="{FF2B5EF4-FFF2-40B4-BE49-F238E27FC236}">
                <a16:creationId xmlns:a16="http://schemas.microsoft.com/office/drawing/2014/main" id="{AB9E5C1E-80F4-48A4-8371-E88A0BC6249C}"/>
              </a:ext>
            </a:extLst>
          </p:cNvPr>
          <p:cNvSpPr>
            <a:spLocks noGrp="1" noChangeArrowheads="1"/>
          </p:cNvSpPr>
          <p:nvPr>
            <p:ph type="body" sz="half" idx="1"/>
          </p:nvPr>
        </p:nvSpPr>
        <p:spPr>
          <a:xfrm>
            <a:off x="322263" y="1116013"/>
            <a:ext cx="5424487" cy="3268662"/>
          </a:xfrm>
        </p:spPr>
        <p:txBody>
          <a:bodyPr/>
          <a:lstStyle/>
          <a:p>
            <a:pPr marL="342900" indent="-342900" eaLnBrk="1" hangingPunct="1">
              <a:spcAft>
                <a:spcPct val="70000"/>
              </a:spcAft>
              <a:buClr>
                <a:srgbClr val="FAFD00"/>
              </a:buClr>
            </a:pPr>
            <a:r>
              <a:rPr lang="en-GB" altLang="en-US" sz="1800" b="0" dirty="0">
                <a:solidFill>
                  <a:srgbClr val="FFFFFF"/>
                </a:solidFill>
              </a:rPr>
              <a:t>First-generation compounds include warfarin and coumatetralyl (FGARS)</a:t>
            </a:r>
          </a:p>
          <a:p>
            <a:pPr marL="342900" indent="-342900" eaLnBrk="1" hangingPunct="1">
              <a:spcAft>
                <a:spcPct val="70000"/>
              </a:spcAft>
              <a:buClr>
                <a:srgbClr val="FAFD00"/>
              </a:buClr>
            </a:pPr>
            <a:r>
              <a:rPr lang="en-GB" altLang="en-US" sz="1800" b="0" dirty="0">
                <a:solidFill>
                  <a:srgbClr val="FFFFFF"/>
                </a:solidFill>
              </a:rPr>
              <a:t>Second-generation compounds (SGARs) were introduced because of resistance to FGARs</a:t>
            </a:r>
          </a:p>
          <a:p>
            <a:pPr marL="342900" indent="-342900" eaLnBrk="1" hangingPunct="1">
              <a:spcAft>
                <a:spcPct val="70000"/>
              </a:spcAft>
              <a:buClr>
                <a:srgbClr val="FAFD00"/>
              </a:buClr>
            </a:pPr>
            <a:r>
              <a:rPr lang="en-GB" altLang="en-US" sz="1800" b="0" dirty="0">
                <a:solidFill>
                  <a:srgbClr val="FFFFFF"/>
                </a:solidFill>
              </a:rPr>
              <a:t>All SGARs are more acutely toxic and persistent in the environment</a:t>
            </a:r>
          </a:p>
          <a:p>
            <a:pPr marL="342900" indent="-342900" eaLnBrk="1" hangingPunct="1">
              <a:spcAft>
                <a:spcPct val="70000"/>
              </a:spcAft>
              <a:buClr>
                <a:srgbClr val="FAFD00"/>
              </a:buClr>
            </a:pPr>
            <a:r>
              <a:rPr lang="en-GB" altLang="en-US" sz="1800" b="0" dirty="0">
                <a:solidFill>
                  <a:srgbClr val="FFFFFF"/>
                </a:solidFill>
              </a:rPr>
              <a:t>None has been reliably shown to be more persistent in the environment than any other </a:t>
            </a:r>
          </a:p>
          <a:p>
            <a:pPr marL="342900" indent="-342900" eaLnBrk="1" hangingPunct="1">
              <a:spcAft>
                <a:spcPct val="70000"/>
              </a:spcAft>
              <a:buClr>
                <a:srgbClr val="FAFD00"/>
              </a:buClr>
            </a:pPr>
            <a:endParaRPr lang="en-GB" altLang="en-US" sz="2000" b="0" dirty="0">
              <a:solidFill>
                <a:srgbClr val="FFFFFF"/>
              </a:solidFill>
            </a:endParaRPr>
          </a:p>
        </p:txBody>
      </p:sp>
      <p:pic>
        <p:nvPicPr>
          <p:cNvPr id="5125" name="Picture 5" descr="rat">
            <a:extLst>
              <a:ext uri="{FF2B5EF4-FFF2-40B4-BE49-F238E27FC236}">
                <a16:creationId xmlns:a16="http://schemas.microsoft.com/office/drawing/2014/main" id="{F2FDD3F1-A36B-41D8-ADAC-9B203407014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16663" y="1524000"/>
            <a:ext cx="2511425" cy="318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4">
            <a:extLst>
              <a:ext uri="{FF2B5EF4-FFF2-40B4-BE49-F238E27FC236}">
                <a16:creationId xmlns:a16="http://schemas.microsoft.com/office/drawing/2014/main" id="{56EE5E78-70C9-4EF1-BA67-620F56EE9482}"/>
              </a:ext>
            </a:extLst>
          </p:cNvPr>
          <p:cNvSpPr txBox="1">
            <a:spLocks noChangeArrowheads="1"/>
          </p:cNvSpPr>
          <p:nvPr/>
        </p:nvSpPr>
        <p:spPr bwMode="auto">
          <a:xfrm>
            <a:off x="6169025" y="4743450"/>
            <a:ext cx="2974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WWF/IUCN International Education Project</a:t>
            </a:r>
          </a:p>
        </p:txBody>
      </p:sp>
      <p:sp>
        <p:nvSpPr>
          <p:cNvPr id="5126" name="Text Box 6">
            <a:extLst>
              <a:ext uri="{FF2B5EF4-FFF2-40B4-BE49-F238E27FC236}">
                <a16:creationId xmlns:a16="http://schemas.microsoft.com/office/drawing/2014/main" id="{A6E8D28D-63E8-4DF8-8FAB-A8AF56356D36}"/>
              </a:ext>
            </a:extLst>
          </p:cNvPr>
          <p:cNvSpPr txBox="1">
            <a:spLocks noChangeArrowheads="1"/>
          </p:cNvSpPr>
          <p:nvPr/>
        </p:nvSpPr>
        <p:spPr bwMode="auto">
          <a:xfrm>
            <a:off x="742950" y="4217988"/>
            <a:ext cx="8343900"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55600" marR="0" lvl="0" indent="-355600"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
              <a:tabLst/>
              <a:defRPr/>
            </a:pPr>
            <a:r>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Difenacoum </a:t>
            </a:r>
          </a:p>
          <a:p>
            <a:pPr marL="355600" marR="0" lvl="0" indent="-355600"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
              <a:tabLst/>
              <a:defRPr/>
            </a:pPr>
            <a:r>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Bromadiolone </a:t>
            </a:r>
          </a:p>
          <a:p>
            <a:pPr marL="355600" marR="0" lvl="0" indent="-355600"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
              <a:tabLst/>
              <a:defRPr/>
            </a:pPr>
            <a:r>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Brodifacoum  (more potent, resistance breaker)</a:t>
            </a:r>
          </a:p>
          <a:p>
            <a:pPr marL="355600" marR="0" lvl="0" indent="-355600"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
              <a:tabLst/>
              <a:defRPr/>
            </a:pPr>
            <a:r>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Flocoumafen  (more potent, resistance breaker)</a:t>
            </a:r>
          </a:p>
          <a:p>
            <a:pPr marL="355600" marR="0" lvl="0" indent="-355600"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
              <a:tabLst/>
              <a:defRPr/>
            </a:pPr>
            <a:r>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Difethialone (more potent, resistance breaker)</a:t>
            </a:r>
          </a:p>
        </p:txBody>
      </p:sp>
    </p:spTree>
    <p:extLst>
      <p:ext uri="{BB962C8B-B14F-4D97-AF65-F5344CB8AC3E}">
        <p14:creationId xmlns:p14="http://schemas.microsoft.com/office/powerpoint/2010/main" val="250377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BF51-820F-44B0-BB54-9C29B6AF04FA}"/>
              </a:ext>
            </a:extLst>
          </p:cNvPr>
          <p:cNvSpPr>
            <a:spLocks noGrp="1"/>
          </p:cNvSpPr>
          <p:nvPr>
            <p:ph type="title"/>
          </p:nvPr>
        </p:nvSpPr>
        <p:spPr>
          <a:xfrm>
            <a:off x="304800" y="-71438"/>
            <a:ext cx="8655050" cy="1143001"/>
          </a:xfrm>
        </p:spPr>
        <p:txBody>
          <a:bodyPr/>
          <a:lstStyle/>
          <a:p>
            <a:pPr>
              <a:defRPr/>
            </a:pPr>
            <a:r>
              <a:rPr lang="en-GB" sz="2800" dirty="0"/>
              <a:t>Wildlife Exposure - the anticoagulant fingerprint </a:t>
            </a:r>
          </a:p>
        </p:txBody>
      </p:sp>
      <p:pic>
        <p:nvPicPr>
          <p:cNvPr id="23556" name="Picture 2">
            <a:extLst>
              <a:ext uri="{FF2B5EF4-FFF2-40B4-BE49-F238E27FC236}">
                <a16:creationId xmlns:a16="http://schemas.microsoft.com/office/drawing/2014/main" id="{55D1F523-F2B9-4B66-A34A-CBB0A19C1CE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4609" y="1409700"/>
            <a:ext cx="3953294" cy="4635500"/>
          </a:xfrm>
          <a:noFill/>
        </p:spPr>
      </p:pic>
      <p:sp>
        <p:nvSpPr>
          <p:cNvPr id="23555" name="Text Placeholder 3">
            <a:extLst>
              <a:ext uri="{FF2B5EF4-FFF2-40B4-BE49-F238E27FC236}">
                <a16:creationId xmlns:a16="http://schemas.microsoft.com/office/drawing/2014/main" id="{CCD7A3A4-4550-4DED-AD49-15DBB3D980E5}"/>
              </a:ext>
            </a:extLst>
          </p:cNvPr>
          <p:cNvSpPr>
            <a:spLocks noGrp="1"/>
          </p:cNvSpPr>
          <p:nvPr>
            <p:ph type="body" sz="half" idx="2"/>
          </p:nvPr>
        </p:nvSpPr>
        <p:spPr>
          <a:xfrm>
            <a:off x="4610100" y="1114425"/>
            <a:ext cx="4090988" cy="4635500"/>
          </a:xfrm>
        </p:spPr>
        <p:txBody>
          <a:bodyPr/>
          <a:lstStyle/>
          <a:p>
            <a:r>
              <a:rPr lang="en-GB" altLang="en-US" sz="1600" dirty="0"/>
              <a:t>Many different species exposed to SGARs</a:t>
            </a:r>
          </a:p>
          <a:p>
            <a:r>
              <a:rPr lang="en-GB" altLang="en-US" sz="1600" dirty="0"/>
              <a:t>Residues in high percentage of individuals in some populations</a:t>
            </a:r>
          </a:p>
          <a:p>
            <a:r>
              <a:rPr lang="en-GB" altLang="en-US" sz="1600" dirty="0"/>
              <a:t>Geographically widespread across UK</a:t>
            </a:r>
          </a:p>
          <a:p>
            <a:r>
              <a:rPr lang="en-GB" altLang="en-US" sz="1600" dirty="0"/>
              <a:t>Suspect main route of contamination is outdoor/rural use of rodenticides</a:t>
            </a:r>
          </a:p>
          <a:p>
            <a:r>
              <a:rPr lang="en-GB" altLang="en-US" sz="1600" dirty="0"/>
              <a:t>Contamination via multiple food-chains:</a:t>
            </a:r>
          </a:p>
          <a:p>
            <a:r>
              <a:rPr lang="en-GB" altLang="en-US" sz="1600" dirty="0"/>
              <a:t> via target mice and rats into polecats, red kites and buzzards</a:t>
            </a:r>
          </a:p>
          <a:p>
            <a:r>
              <a:rPr lang="en-GB" altLang="en-US" sz="1600" dirty="0"/>
              <a:t> via non-target small mammals into kestrels, owls, stoats and weasels</a:t>
            </a:r>
          </a:p>
          <a:p>
            <a:r>
              <a:rPr lang="en-GB" altLang="en-US" sz="1600" dirty="0"/>
              <a:t>via non-target birds into </a:t>
            </a:r>
            <a:r>
              <a:rPr lang="en-GB" altLang="en-US" sz="1600" dirty="0" err="1"/>
              <a:t>sparrowhawks</a:t>
            </a:r>
            <a:r>
              <a:rPr lang="en-GB" altLang="en-US" sz="1600" dirty="0"/>
              <a:t> and peregrines</a:t>
            </a:r>
          </a:p>
          <a:p>
            <a:endParaRPr lang="en-GB" altLang="en-US" dirty="0"/>
          </a:p>
        </p:txBody>
      </p:sp>
    </p:spTree>
    <p:extLst>
      <p:ext uri="{BB962C8B-B14F-4D97-AF65-F5344CB8AC3E}">
        <p14:creationId xmlns:p14="http://schemas.microsoft.com/office/powerpoint/2010/main" val="1296648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E9CBB5D1-885E-4C99-88D6-D559A8852D20}"/>
              </a:ext>
            </a:extLst>
          </p:cNvPr>
          <p:cNvSpPr>
            <a:spLocks noGrp="1" noChangeArrowheads="1"/>
          </p:cNvSpPr>
          <p:nvPr>
            <p:ph type="title"/>
          </p:nvPr>
        </p:nvSpPr>
        <p:spPr>
          <a:xfrm>
            <a:off x="279400" y="0"/>
            <a:ext cx="9144000" cy="1077913"/>
          </a:xfrm>
        </p:spPr>
        <p:txBody>
          <a:bodyPr/>
          <a:lstStyle/>
          <a:p>
            <a:pPr eaLnBrk="1" hangingPunct="1">
              <a:defRPr/>
            </a:pPr>
            <a:r>
              <a:rPr lang="en-GB" altLang="en-US" sz="2800" dirty="0"/>
              <a:t>Wildlife Exposure - the anticoagulant fingerprint </a:t>
            </a:r>
          </a:p>
        </p:txBody>
      </p:sp>
      <p:graphicFrame>
        <p:nvGraphicFramePr>
          <p:cNvPr id="24579" name="Chart 9">
            <a:extLst>
              <a:ext uri="{FF2B5EF4-FFF2-40B4-BE49-F238E27FC236}">
                <a16:creationId xmlns:a16="http://schemas.microsoft.com/office/drawing/2014/main" id="{C67466EA-1114-46E4-900A-AF76972BAA04}"/>
              </a:ext>
            </a:extLst>
          </p:cNvPr>
          <p:cNvGraphicFramePr>
            <a:graphicFrameLocks/>
          </p:cNvGraphicFramePr>
          <p:nvPr/>
        </p:nvGraphicFramePr>
        <p:xfrm>
          <a:off x="439738" y="1049338"/>
          <a:ext cx="8424862" cy="5335587"/>
        </p:xfrm>
        <a:graphic>
          <a:graphicData uri="http://schemas.openxmlformats.org/presentationml/2006/ole">
            <mc:AlternateContent xmlns:mc="http://schemas.openxmlformats.org/markup-compatibility/2006">
              <mc:Choice xmlns:v="urn:schemas-microsoft-com:vml" Requires="v">
                <p:oleObj spid="_x0000_s2057" r:id="rId4" imgW="8425402" imgH="5334462" progId="Excel.Chart.8">
                  <p:embed/>
                </p:oleObj>
              </mc:Choice>
              <mc:Fallback>
                <p:oleObj r:id="rId4" imgW="8425402" imgH="5334462" progId="Excel.Chart.8">
                  <p:embed/>
                  <p:pic>
                    <p:nvPicPr>
                      <p:cNvPr id="24579" name="Chart 9">
                        <a:extLst>
                          <a:ext uri="{FF2B5EF4-FFF2-40B4-BE49-F238E27FC236}">
                            <a16:creationId xmlns:a16="http://schemas.microsoft.com/office/drawing/2014/main" id="{C67466EA-1114-46E4-900A-AF76972BAA0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38" y="1049338"/>
                        <a:ext cx="8424862"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1292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26D0AF-628C-4140-AC0C-803D5389F771}"/>
              </a:ext>
            </a:extLst>
          </p:cNvPr>
          <p:cNvSpPr>
            <a:spLocks noGrp="1"/>
          </p:cNvSpPr>
          <p:nvPr>
            <p:ph type="title"/>
          </p:nvPr>
        </p:nvSpPr>
        <p:spPr/>
        <p:txBody>
          <a:bodyPr/>
          <a:lstStyle/>
          <a:p>
            <a:pPr eaLnBrk="1" hangingPunct="1">
              <a:defRPr/>
            </a:pPr>
            <a:r>
              <a:rPr lang="en-GB" dirty="0"/>
              <a:t>Sentinel species for wildlife exposure to SGARs – the Barn Owl</a:t>
            </a:r>
          </a:p>
        </p:txBody>
      </p:sp>
      <p:pic>
        <p:nvPicPr>
          <p:cNvPr id="25604" name="Picture 4" descr="barn owl in roof_2">
            <a:extLst>
              <a:ext uri="{FF2B5EF4-FFF2-40B4-BE49-F238E27FC236}">
                <a16:creationId xmlns:a16="http://schemas.microsoft.com/office/drawing/2014/main" id="{DACECA7D-1C93-4FAF-9A72-BADEE6FD6EC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800" y="1971675"/>
            <a:ext cx="2695575" cy="3438525"/>
          </a:xfrm>
          <a:noFill/>
        </p:spPr>
      </p:pic>
      <p:sp>
        <p:nvSpPr>
          <p:cNvPr id="25603" name="Text Placeholder 7">
            <a:extLst>
              <a:ext uri="{FF2B5EF4-FFF2-40B4-BE49-F238E27FC236}">
                <a16:creationId xmlns:a16="http://schemas.microsoft.com/office/drawing/2014/main" id="{DCC6AB14-869D-4E95-AB8C-84D6A0D2D869}"/>
              </a:ext>
            </a:extLst>
          </p:cNvPr>
          <p:cNvSpPr>
            <a:spLocks noGrp="1"/>
          </p:cNvSpPr>
          <p:nvPr>
            <p:ph type="body" sz="half" idx="2"/>
          </p:nvPr>
        </p:nvSpPr>
        <p:spPr>
          <a:xfrm>
            <a:off x="3214688" y="1160463"/>
            <a:ext cx="5403850" cy="4635500"/>
          </a:xfrm>
        </p:spPr>
        <p:txBody>
          <a:bodyPr/>
          <a:lstStyle/>
          <a:p>
            <a:pPr eaLnBrk="1" hangingPunct="1"/>
            <a:r>
              <a:rPr lang="en-GB" altLang="en-US" sz="2400"/>
              <a:t>Only for the barn owl do we:</a:t>
            </a:r>
          </a:p>
          <a:p>
            <a:pPr lvl="1" eaLnBrk="1" hangingPunct="1"/>
            <a:r>
              <a:rPr lang="en-GB" altLang="en-US" sz="2000"/>
              <a:t>obtain enough carcases for residue analysis on an annual basis</a:t>
            </a:r>
          </a:p>
          <a:p>
            <a:pPr lvl="1" eaLnBrk="1" hangingPunct="1"/>
            <a:r>
              <a:rPr lang="en-GB" altLang="en-US" sz="2000"/>
              <a:t>have a long historical data set</a:t>
            </a:r>
          </a:p>
          <a:p>
            <a:pPr lvl="1" eaLnBrk="1" hangingPunct="1"/>
            <a:r>
              <a:rPr lang="en-GB" altLang="en-US" sz="2000"/>
              <a:t>have baseline data allowing us to track statistical trends in exposure data for anticoagulants</a:t>
            </a:r>
          </a:p>
          <a:p>
            <a:pPr lvl="1" eaLnBrk="1" hangingPunct="1"/>
            <a:r>
              <a:rPr lang="en-GB" altLang="en-US" sz="2000"/>
              <a:t>So…………….</a:t>
            </a:r>
          </a:p>
          <a:p>
            <a:pPr eaLnBrk="1" hangingPunct="1"/>
            <a:r>
              <a:rPr lang="en-GB" altLang="en-US" sz="2000"/>
              <a:t>CRRU UK contracts Centre for Ecology &amp; Hydrology to conduct annual residue survey as one of the key monitoring programmes for the Stewardship Regime</a:t>
            </a:r>
          </a:p>
          <a:p>
            <a:pPr eaLnBrk="1" hangingPunct="1"/>
            <a:endParaRPr lang="en-GB" altLang="en-US"/>
          </a:p>
        </p:txBody>
      </p:sp>
    </p:spTree>
    <p:extLst>
      <p:ext uri="{BB962C8B-B14F-4D97-AF65-F5344CB8AC3E}">
        <p14:creationId xmlns:p14="http://schemas.microsoft.com/office/powerpoint/2010/main" val="3979264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1E355A8D-F6E9-4BE9-B54D-B2E9A4225B1C}"/>
              </a:ext>
            </a:extLst>
          </p:cNvPr>
          <p:cNvSpPr>
            <a:spLocks noGrp="1" noChangeArrowheads="1"/>
          </p:cNvSpPr>
          <p:nvPr>
            <p:ph type="title"/>
          </p:nvPr>
        </p:nvSpPr>
        <p:spPr/>
        <p:txBody>
          <a:bodyPr/>
          <a:lstStyle/>
          <a:p>
            <a:pPr eaLnBrk="1" hangingPunct="1">
              <a:defRPr/>
            </a:pPr>
            <a:r>
              <a:rPr lang="en-GB" altLang="en-US" dirty="0"/>
              <a:t>Long-term data set - Barn Owls</a:t>
            </a:r>
            <a:endParaRPr lang="en-US" altLang="en-US" dirty="0"/>
          </a:p>
        </p:txBody>
      </p:sp>
      <p:pic>
        <p:nvPicPr>
          <p:cNvPr id="26630" name="Content Placeholder 7">
            <a:extLst>
              <a:ext uri="{FF2B5EF4-FFF2-40B4-BE49-F238E27FC236}">
                <a16:creationId xmlns:a16="http://schemas.microsoft.com/office/drawing/2014/main" id="{0F11D440-5A76-4E63-80AD-D33A9C20288B}"/>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385763" y="2384684"/>
            <a:ext cx="4090987" cy="2685532"/>
          </a:xfrm>
          <a:ln w="12700">
            <a:solidFill>
              <a:schemeClr val="tx1"/>
            </a:solidFill>
            <a:miter lim="800000"/>
            <a:headEnd/>
            <a:tailEnd/>
          </a:ln>
        </p:spPr>
      </p:pic>
      <p:sp>
        <p:nvSpPr>
          <p:cNvPr id="26627" name="Rectangle 3">
            <a:extLst>
              <a:ext uri="{FF2B5EF4-FFF2-40B4-BE49-F238E27FC236}">
                <a16:creationId xmlns:a16="http://schemas.microsoft.com/office/drawing/2014/main" id="{ADB65419-BDFB-40EF-8F56-3445DA6D89D5}"/>
              </a:ext>
            </a:extLst>
          </p:cNvPr>
          <p:cNvSpPr>
            <a:spLocks noGrp="1" noChangeArrowheads="1"/>
          </p:cNvSpPr>
          <p:nvPr>
            <p:ph type="body" sz="half" idx="2"/>
          </p:nvPr>
        </p:nvSpPr>
        <p:spPr>
          <a:xfrm>
            <a:off x="5467350" y="744538"/>
            <a:ext cx="3271838" cy="4635500"/>
          </a:xfrm>
        </p:spPr>
        <p:txBody>
          <a:bodyPr/>
          <a:lstStyle/>
          <a:p>
            <a:pPr eaLnBrk="1" hangingPunct="1">
              <a:lnSpc>
                <a:spcPct val="75000"/>
              </a:lnSpc>
            </a:pPr>
            <a:endParaRPr lang="en-GB" altLang="en-US" sz="2000" b="0"/>
          </a:p>
          <a:p>
            <a:pPr eaLnBrk="1" hangingPunct="1">
              <a:lnSpc>
                <a:spcPct val="75000"/>
              </a:lnSpc>
            </a:pPr>
            <a:r>
              <a:rPr lang="en-GB" altLang="en-US" sz="2400" b="0"/>
              <a:t>Recently, 30-50% barn owls carry one or more SGAR residues</a:t>
            </a:r>
          </a:p>
          <a:p>
            <a:pPr eaLnBrk="1" hangingPunct="1">
              <a:lnSpc>
                <a:spcPct val="75000"/>
              </a:lnSpc>
            </a:pPr>
            <a:r>
              <a:rPr lang="en-GB" altLang="en-US" sz="2400" b="0"/>
              <a:t>These are ‘corrected’ values to permit comparisons with earlier analytical methods</a:t>
            </a:r>
          </a:p>
          <a:p>
            <a:pPr eaLnBrk="1" hangingPunct="1">
              <a:lnSpc>
                <a:spcPct val="75000"/>
              </a:lnSpc>
            </a:pPr>
            <a:r>
              <a:rPr lang="en-GB" altLang="en-US" sz="2400" b="0"/>
              <a:t>Significant increase in the % owls carrying residues during 1985-2000 ………..why?</a:t>
            </a:r>
          </a:p>
          <a:p>
            <a:pPr eaLnBrk="1" hangingPunct="1">
              <a:lnSpc>
                <a:spcPct val="75000"/>
              </a:lnSpc>
            </a:pPr>
            <a:endParaRPr lang="en-US" altLang="en-US" sz="2000" b="0"/>
          </a:p>
        </p:txBody>
      </p:sp>
      <p:sp>
        <p:nvSpPr>
          <p:cNvPr id="26628" name="Text Box 5">
            <a:extLst>
              <a:ext uri="{FF2B5EF4-FFF2-40B4-BE49-F238E27FC236}">
                <a16:creationId xmlns:a16="http://schemas.microsoft.com/office/drawing/2014/main" id="{0FC494AB-D70D-40C2-A672-0228A596E471}"/>
              </a:ext>
            </a:extLst>
          </p:cNvPr>
          <p:cNvSpPr txBox="1">
            <a:spLocks noChangeArrowheads="1"/>
          </p:cNvSpPr>
          <p:nvPr/>
        </p:nvSpPr>
        <p:spPr bwMode="auto">
          <a:xfrm>
            <a:off x="139700" y="1601788"/>
            <a:ext cx="5114925"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Percentage of barn owls with residues of anticoagulant rodenticides</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29" name="Text Box 6">
            <a:extLst>
              <a:ext uri="{FF2B5EF4-FFF2-40B4-BE49-F238E27FC236}">
                <a16:creationId xmlns:a16="http://schemas.microsoft.com/office/drawing/2014/main" id="{1CBA1AA2-7326-401F-86A9-116EB4698458}"/>
              </a:ext>
            </a:extLst>
          </p:cNvPr>
          <p:cNvSpPr txBox="1">
            <a:spLocks noChangeArrowheads="1"/>
          </p:cNvSpPr>
          <p:nvPr/>
        </p:nvSpPr>
        <p:spPr bwMode="auto">
          <a:xfrm>
            <a:off x="57150" y="5641975"/>
            <a:ext cx="5897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Data from the Predatory Birds Monitoring Scheme provided by Dr Richard Shore</a:t>
            </a: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8011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A0C62E-3B0A-4257-AD0C-AA01A640F378}"/>
              </a:ext>
            </a:extLst>
          </p:cNvPr>
          <p:cNvSpPr>
            <a:spLocks noGrp="1"/>
          </p:cNvSpPr>
          <p:nvPr>
            <p:ph type="title"/>
          </p:nvPr>
        </p:nvSpPr>
        <p:spPr/>
        <p:txBody>
          <a:bodyPr/>
          <a:lstStyle/>
          <a:p>
            <a:pPr eaLnBrk="1" hangingPunct="1">
              <a:defRPr/>
            </a:pPr>
            <a:r>
              <a:rPr lang="en-GB" dirty="0"/>
              <a:t>Barn owl – 1985-2000 increased exposure why?</a:t>
            </a:r>
          </a:p>
        </p:txBody>
      </p:sp>
      <p:sp>
        <p:nvSpPr>
          <p:cNvPr id="27651" name="Content Placeholder 5">
            <a:extLst>
              <a:ext uri="{FF2B5EF4-FFF2-40B4-BE49-F238E27FC236}">
                <a16:creationId xmlns:a16="http://schemas.microsoft.com/office/drawing/2014/main" id="{8BFDA045-E0BA-4B8D-8818-E227CFD952AE}"/>
              </a:ext>
            </a:extLst>
          </p:cNvPr>
          <p:cNvSpPr>
            <a:spLocks noGrp="1"/>
          </p:cNvSpPr>
          <p:nvPr>
            <p:ph idx="1"/>
          </p:nvPr>
        </p:nvSpPr>
        <p:spPr>
          <a:xfrm>
            <a:off x="385763" y="1150938"/>
            <a:ext cx="8334375" cy="5175250"/>
          </a:xfrm>
        </p:spPr>
        <p:txBody>
          <a:bodyPr/>
          <a:lstStyle/>
          <a:p>
            <a:pPr marL="514350" indent="-514350" eaLnBrk="1" hangingPunct="1">
              <a:buFont typeface="Arial" panose="020B0604020202020204" pitchFamily="34" charset="0"/>
              <a:buAutoNum type="arabicPeriod"/>
            </a:pPr>
            <a:r>
              <a:rPr lang="en-GB" altLang="en-US" sz="2000"/>
              <a:t>Increased analytical sensitivity</a:t>
            </a:r>
          </a:p>
          <a:p>
            <a:pPr marL="990600" lvl="1" indent="-514350" eaLnBrk="1" hangingPunct="1"/>
            <a:r>
              <a:rPr lang="en-GB" altLang="en-US" sz="1600"/>
              <a:t>Analytical methods certainly improved but PBMS scientists correct for this is the long-term data – so not this</a:t>
            </a:r>
          </a:p>
          <a:p>
            <a:pPr marL="514350" indent="-514350" eaLnBrk="1" hangingPunct="1">
              <a:buFont typeface="Arial" panose="020B0604020202020204" pitchFamily="34" charset="0"/>
              <a:buAutoNum type="arabicPeriod"/>
            </a:pPr>
            <a:r>
              <a:rPr lang="en-GB" altLang="en-US" sz="2000"/>
              <a:t>Changes in feeding habits</a:t>
            </a:r>
          </a:p>
          <a:p>
            <a:pPr marL="990600" lvl="1" indent="-514350" eaLnBrk="1" hangingPunct="1"/>
            <a:r>
              <a:rPr lang="en-GB" altLang="en-US" sz="1600"/>
              <a:t>Loss of rough grassland means less voles and more field mice in barn owl diets.  Mice more likely than voles to take rat baits.  But no sign of this change in diet studies – so not this</a:t>
            </a:r>
          </a:p>
          <a:p>
            <a:pPr marL="514350" indent="-514350" eaLnBrk="1" hangingPunct="1">
              <a:buFont typeface="Arial" panose="020B0604020202020204" pitchFamily="34" charset="0"/>
              <a:buAutoNum type="arabicPeriod"/>
            </a:pPr>
            <a:r>
              <a:rPr lang="en-GB" altLang="en-US" sz="2000"/>
              <a:t>More rodenticides used</a:t>
            </a:r>
          </a:p>
          <a:p>
            <a:pPr marL="990600" lvl="1" indent="-514350" eaLnBrk="1" hangingPunct="1"/>
            <a:r>
              <a:rPr lang="en-GB" altLang="en-US" sz="1600"/>
              <a:t>Would expect more contamination if more rodenticides were used.  But no evidence for large increases in use during the period in question – so not this</a:t>
            </a:r>
          </a:p>
          <a:p>
            <a:pPr marL="514350" indent="-514350" eaLnBrk="1" hangingPunct="1">
              <a:buFont typeface="Arial" panose="020B0604020202020204" pitchFamily="34" charset="0"/>
              <a:buAutoNum type="arabicPeriod"/>
            </a:pPr>
            <a:r>
              <a:rPr lang="en-GB" altLang="en-US" sz="2000"/>
              <a:t>Increased use of outdoor permanent baiting</a:t>
            </a:r>
          </a:p>
          <a:p>
            <a:pPr marL="990600" lvl="1" indent="-514350" eaLnBrk="1" hangingPunct="1"/>
            <a:r>
              <a:rPr lang="en-GB" altLang="en-US" sz="1600"/>
              <a:t>During the 1980’s new pest control service contracts based prophylactic permanent baiting became popular.  This exposes non-target small mammals – a possible cause of increasing residues in barn owls </a:t>
            </a:r>
          </a:p>
          <a:p>
            <a:pPr marL="514350" indent="-514350" eaLnBrk="1" hangingPunct="1">
              <a:buFont typeface="Arial" panose="020B0604020202020204" pitchFamily="34" charset="0"/>
              <a:buAutoNum type="arabicPeriod"/>
            </a:pPr>
            <a:endParaRPr lang="en-GB" altLang="en-US"/>
          </a:p>
          <a:p>
            <a:pPr marL="514350" indent="-514350" eaLnBrk="1" hangingPunct="1">
              <a:buFont typeface="Arial" panose="020B0604020202020204" pitchFamily="34" charset="0"/>
              <a:buAutoNum type="arabicPeriod"/>
            </a:pPr>
            <a:endParaRPr lang="en-GB" altLang="en-US"/>
          </a:p>
          <a:p>
            <a:pPr marL="990600" lvl="1" indent="-514350" eaLnBrk="1" hangingPunct="1">
              <a:buFontTx/>
              <a:buAutoNum type="arabicPeriod"/>
            </a:pPr>
            <a:endParaRPr lang="en-GB" altLang="en-US"/>
          </a:p>
        </p:txBody>
      </p:sp>
    </p:spTree>
    <p:extLst>
      <p:ext uri="{BB962C8B-B14F-4D97-AF65-F5344CB8AC3E}">
        <p14:creationId xmlns:p14="http://schemas.microsoft.com/office/powerpoint/2010/main" val="371733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445C-D664-40E5-AA1A-B80BDEC9C663}"/>
              </a:ext>
            </a:extLst>
          </p:cNvPr>
          <p:cNvSpPr>
            <a:spLocks noGrp="1"/>
          </p:cNvSpPr>
          <p:nvPr>
            <p:ph type="title"/>
          </p:nvPr>
        </p:nvSpPr>
        <p:spPr/>
        <p:txBody>
          <a:bodyPr/>
          <a:lstStyle/>
          <a:p>
            <a:pPr eaLnBrk="1" hangingPunct="1">
              <a:defRPr/>
            </a:pPr>
            <a:r>
              <a:rPr lang="en-GB" dirty="0"/>
              <a:t>Contamination in some other species</a:t>
            </a:r>
          </a:p>
        </p:txBody>
      </p:sp>
      <p:graphicFrame>
        <p:nvGraphicFramePr>
          <p:cNvPr id="6" name="Content Placeholder 5">
            <a:extLst>
              <a:ext uri="{FF2B5EF4-FFF2-40B4-BE49-F238E27FC236}">
                <a16:creationId xmlns:a16="http://schemas.microsoft.com/office/drawing/2014/main" id="{A0CD2146-7657-4C2D-9C40-8C246A27822D}"/>
              </a:ext>
            </a:extLst>
          </p:cNvPr>
          <p:cNvGraphicFramePr>
            <a:graphicFrameLocks noGrp="1"/>
          </p:cNvGraphicFramePr>
          <p:nvPr>
            <p:ph idx="1"/>
          </p:nvPr>
        </p:nvGraphicFramePr>
        <p:xfrm>
          <a:off x="176213" y="1160463"/>
          <a:ext cx="8755061" cy="4657730"/>
        </p:xfrm>
        <a:graphic>
          <a:graphicData uri="http://schemas.openxmlformats.org/drawingml/2006/table">
            <a:tbl>
              <a:tblPr firstRow="1" bandRow="1">
                <a:tableStyleId>{5C22544A-7EE6-4342-B048-85BDC9FD1C3A}</a:tableStyleId>
              </a:tblPr>
              <a:tblGrid>
                <a:gridCol w="1751012">
                  <a:extLst>
                    <a:ext uri="{9D8B030D-6E8A-4147-A177-3AD203B41FA5}">
                      <a16:colId xmlns:a16="http://schemas.microsoft.com/office/drawing/2014/main" val="20000"/>
                    </a:ext>
                  </a:extLst>
                </a:gridCol>
                <a:gridCol w="1462870">
                  <a:extLst>
                    <a:ext uri="{9D8B030D-6E8A-4147-A177-3AD203B41FA5}">
                      <a16:colId xmlns:a16="http://schemas.microsoft.com/office/drawing/2014/main" val="20001"/>
                    </a:ext>
                  </a:extLst>
                </a:gridCol>
                <a:gridCol w="2039155">
                  <a:extLst>
                    <a:ext uri="{9D8B030D-6E8A-4147-A177-3AD203B41FA5}">
                      <a16:colId xmlns:a16="http://schemas.microsoft.com/office/drawing/2014/main" val="20002"/>
                    </a:ext>
                  </a:extLst>
                </a:gridCol>
                <a:gridCol w="1751012">
                  <a:extLst>
                    <a:ext uri="{9D8B030D-6E8A-4147-A177-3AD203B41FA5}">
                      <a16:colId xmlns:a16="http://schemas.microsoft.com/office/drawing/2014/main" val="20003"/>
                    </a:ext>
                  </a:extLst>
                </a:gridCol>
                <a:gridCol w="1751012">
                  <a:extLst>
                    <a:ext uri="{9D8B030D-6E8A-4147-A177-3AD203B41FA5}">
                      <a16:colId xmlns:a16="http://schemas.microsoft.com/office/drawing/2014/main" val="20004"/>
                    </a:ext>
                  </a:extLst>
                </a:gridCol>
              </a:tblGrid>
              <a:tr h="579105">
                <a:tc>
                  <a:txBody>
                    <a:bodyPr/>
                    <a:lstStyle/>
                    <a:p>
                      <a:pPr algn="ctr"/>
                      <a:r>
                        <a:rPr lang="en-GB" sz="1600" dirty="0"/>
                        <a:t>Species</a:t>
                      </a:r>
                    </a:p>
                  </a:txBody>
                  <a:tcPr marL="91429" marR="91429" marT="45713" marB="45713"/>
                </a:tc>
                <a:tc>
                  <a:txBody>
                    <a:bodyPr/>
                    <a:lstStyle/>
                    <a:p>
                      <a:pPr algn="ctr"/>
                      <a:r>
                        <a:rPr lang="en-GB" sz="1600" dirty="0"/>
                        <a:t>Country</a:t>
                      </a:r>
                    </a:p>
                  </a:txBody>
                  <a:tcPr marL="91429" marR="91429" marT="45713" marB="45713"/>
                </a:tc>
                <a:tc>
                  <a:txBody>
                    <a:bodyPr/>
                    <a:lstStyle/>
                    <a:p>
                      <a:pPr algn="ctr"/>
                      <a:r>
                        <a:rPr lang="en-GB" sz="1600" dirty="0"/>
                        <a:t>Year(s)</a:t>
                      </a:r>
                    </a:p>
                  </a:txBody>
                  <a:tcPr marL="91429" marR="91429" marT="45713" marB="45713"/>
                </a:tc>
                <a:tc>
                  <a:txBody>
                    <a:bodyPr/>
                    <a:lstStyle/>
                    <a:p>
                      <a:pPr algn="ctr"/>
                      <a:r>
                        <a:rPr lang="en-GB" sz="1600" dirty="0"/>
                        <a:t>Number sampled</a:t>
                      </a:r>
                    </a:p>
                  </a:txBody>
                  <a:tcPr marL="91429" marR="91429" marT="45713" marB="45713"/>
                </a:tc>
                <a:tc>
                  <a:txBody>
                    <a:bodyPr/>
                    <a:lstStyle/>
                    <a:p>
                      <a:pPr algn="ctr"/>
                      <a:r>
                        <a:rPr lang="en-GB" sz="1600" dirty="0"/>
                        <a:t>%carrying one or more SGAR</a:t>
                      </a:r>
                    </a:p>
                  </a:txBody>
                  <a:tcPr marL="91429" marR="91429" marT="45713" marB="45713"/>
                </a:tc>
                <a:extLst>
                  <a:ext uri="{0D108BD9-81ED-4DB2-BD59-A6C34878D82A}">
                    <a16:rowId xmlns:a16="http://schemas.microsoft.com/office/drawing/2014/main" val="10000"/>
                  </a:ext>
                </a:extLst>
              </a:tr>
              <a:tr h="370784">
                <a:tc>
                  <a:txBody>
                    <a:bodyPr/>
                    <a:lstStyle/>
                    <a:p>
                      <a:r>
                        <a:rPr lang="en-GB" sz="1600" dirty="0"/>
                        <a:t>Barn owl</a:t>
                      </a:r>
                    </a:p>
                  </a:txBody>
                  <a:tcPr marL="91429" marR="91429" marT="45713" marB="45713"/>
                </a:tc>
                <a:tc>
                  <a:txBody>
                    <a:bodyPr/>
                    <a:lstStyle/>
                    <a:p>
                      <a:pPr algn="ctr"/>
                      <a:r>
                        <a:rPr lang="en-GB" sz="1600" dirty="0"/>
                        <a:t>UK</a:t>
                      </a:r>
                    </a:p>
                  </a:txBody>
                  <a:tcPr marL="91429" marR="91429" marT="45713" marB="45713"/>
                </a:tc>
                <a:tc>
                  <a:txBody>
                    <a:bodyPr/>
                    <a:lstStyle/>
                    <a:p>
                      <a:pPr algn="ctr"/>
                      <a:r>
                        <a:rPr lang="en-GB" sz="1600" dirty="0"/>
                        <a:t>2015</a:t>
                      </a:r>
                    </a:p>
                  </a:txBody>
                  <a:tcPr marL="91429" marR="91429" marT="45713" marB="45713"/>
                </a:tc>
                <a:tc>
                  <a:txBody>
                    <a:bodyPr/>
                    <a:lstStyle/>
                    <a:p>
                      <a:pPr algn="ctr"/>
                      <a:r>
                        <a:rPr lang="en-GB" sz="1600" dirty="0"/>
                        <a:t>100</a:t>
                      </a:r>
                    </a:p>
                  </a:txBody>
                  <a:tcPr marL="91429" marR="91429" marT="45713" marB="45713"/>
                </a:tc>
                <a:tc>
                  <a:txBody>
                    <a:bodyPr/>
                    <a:lstStyle/>
                    <a:p>
                      <a:pPr algn="ctr"/>
                      <a:r>
                        <a:rPr lang="en-GB" sz="1600" dirty="0"/>
                        <a:t>94</a:t>
                      </a:r>
                    </a:p>
                  </a:txBody>
                  <a:tcPr marL="91429" marR="91429" marT="45713" marB="45713"/>
                </a:tc>
                <a:extLst>
                  <a:ext uri="{0D108BD9-81ED-4DB2-BD59-A6C34878D82A}">
                    <a16:rowId xmlns:a16="http://schemas.microsoft.com/office/drawing/2014/main" val="10001"/>
                  </a:ext>
                </a:extLst>
              </a:tr>
              <a:tr h="370784">
                <a:tc>
                  <a:txBody>
                    <a:bodyPr/>
                    <a:lstStyle/>
                    <a:p>
                      <a:endParaRPr lang="en-GB" sz="1600" dirty="0"/>
                    </a:p>
                  </a:txBody>
                  <a:tcPr marL="91429" marR="91429" marT="45713" marB="45713"/>
                </a:tc>
                <a:tc>
                  <a:txBody>
                    <a:bodyPr/>
                    <a:lstStyle/>
                    <a:p>
                      <a:pPr algn="ctr"/>
                      <a:r>
                        <a:rPr lang="en-GB" sz="1600" dirty="0"/>
                        <a:t>UK</a:t>
                      </a:r>
                    </a:p>
                  </a:txBody>
                  <a:tcPr marL="91429" marR="91429" marT="45713" marB="45713"/>
                </a:tc>
                <a:tc>
                  <a:txBody>
                    <a:bodyPr/>
                    <a:lstStyle/>
                    <a:p>
                      <a:pPr algn="ctr"/>
                      <a:r>
                        <a:rPr lang="en-GB" sz="1600" dirty="0"/>
                        <a:t>2016</a:t>
                      </a:r>
                    </a:p>
                  </a:txBody>
                  <a:tcPr marL="91429" marR="91429" marT="45713" marB="45713"/>
                </a:tc>
                <a:tc>
                  <a:txBody>
                    <a:bodyPr/>
                    <a:lstStyle/>
                    <a:p>
                      <a:pPr algn="ctr"/>
                      <a:r>
                        <a:rPr lang="en-GB" sz="1600" dirty="0"/>
                        <a:t>100</a:t>
                      </a:r>
                    </a:p>
                  </a:txBody>
                  <a:tcPr marL="91429" marR="91429" marT="45713" marB="45713"/>
                </a:tc>
                <a:tc>
                  <a:txBody>
                    <a:bodyPr/>
                    <a:lstStyle/>
                    <a:p>
                      <a:pPr algn="ctr"/>
                      <a:r>
                        <a:rPr lang="en-GB" sz="1600" dirty="0"/>
                        <a:t>78</a:t>
                      </a:r>
                    </a:p>
                  </a:txBody>
                  <a:tcPr marL="91429" marR="91429" marT="45713" marB="45713"/>
                </a:tc>
                <a:extLst>
                  <a:ext uri="{0D108BD9-81ED-4DB2-BD59-A6C34878D82A}">
                    <a16:rowId xmlns:a16="http://schemas.microsoft.com/office/drawing/2014/main" val="10002"/>
                  </a:ext>
                </a:extLst>
              </a:tr>
              <a:tr h="370784">
                <a:tc>
                  <a:txBody>
                    <a:bodyPr/>
                    <a:lstStyle/>
                    <a:p>
                      <a:r>
                        <a:rPr lang="en-GB" sz="1600" dirty="0"/>
                        <a:t>Red kite</a:t>
                      </a:r>
                    </a:p>
                  </a:txBody>
                  <a:tcPr marL="91429" marR="91429" marT="45713" marB="45713"/>
                </a:tc>
                <a:tc>
                  <a:txBody>
                    <a:bodyPr/>
                    <a:lstStyle/>
                    <a:p>
                      <a:pPr algn="ctr"/>
                      <a:r>
                        <a:rPr lang="en-GB" sz="1600" dirty="0"/>
                        <a:t>UK</a:t>
                      </a:r>
                    </a:p>
                  </a:txBody>
                  <a:tcPr marL="91429" marR="91429" marT="45713" marB="45713"/>
                </a:tc>
                <a:tc>
                  <a:txBody>
                    <a:bodyPr/>
                    <a:lstStyle/>
                    <a:p>
                      <a:pPr algn="ctr"/>
                      <a:r>
                        <a:rPr lang="en-GB" sz="1600" dirty="0"/>
                        <a:t>2010-15</a:t>
                      </a:r>
                    </a:p>
                  </a:txBody>
                  <a:tcPr marL="91429" marR="91429" marT="45713" marB="45713"/>
                </a:tc>
                <a:tc>
                  <a:txBody>
                    <a:bodyPr/>
                    <a:lstStyle/>
                    <a:p>
                      <a:pPr algn="ctr"/>
                      <a:r>
                        <a:rPr lang="en-GB" sz="1600" dirty="0"/>
                        <a:t>24</a:t>
                      </a:r>
                    </a:p>
                  </a:txBody>
                  <a:tcPr marL="91429" marR="91429" marT="45713" marB="45713"/>
                </a:tc>
                <a:tc>
                  <a:txBody>
                    <a:bodyPr/>
                    <a:lstStyle/>
                    <a:p>
                      <a:pPr algn="ctr"/>
                      <a:r>
                        <a:rPr lang="en-GB" sz="1600" dirty="0"/>
                        <a:t>100</a:t>
                      </a:r>
                    </a:p>
                  </a:txBody>
                  <a:tcPr marL="91429" marR="91429" marT="45713" marB="45713"/>
                </a:tc>
                <a:extLst>
                  <a:ext uri="{0D108BD9-81ED-4DB2-BD59-A6C34878D82A}">
                    <a16:rowId xmlns:a16="http://schemas.microsoft.com/office/drawing/2014/main" val="10003"/>
                  </a:ext>
                </a:extLst>
              </a:tr>
              <a:tr h="370784">
                <a:tc>
                  <a:txBody>
                    <a:bodyPr/>
                    <a:lstStyle/>
                    <a:p>
                      <a:endParaRPr lang="en-GB" sz="1600" dirty="0"/>
                    </a:p>
                  </a:txBody>
                  <a:tcPr marL="91429" marR="91429" marT="45713" marB="45713"/>
                </a:tc>
                <a:tc>
                  <a:txBody>
                    <a:bodyPr/>
                    <a:lstStyle/>
                    <a:p>
                      <a:pPr algn="ctr"/>
                      <a:r>
                        <a:rPr lang="en-GB" sz="1600" dirty="0"/>
                        <a:t>Scotland</a:t>
                      </a:r>
                    </a:p>
                  </a:txBody>
                  <a:tcPr marL="91429" marR="91429" marT="45713" marB="45713"/>
                </a:tc>
                <a:tc>
                  <a:txBody>
                    <a:bodyPr/>
                    <a:lstStyle/>
                    <a:p>
                      <a:pPr algn="ctr"/>
                      <a:r>
                        <a:rPr lang="en-GB" sz="1600" dirty="0"/>
                        <a:t>2000-10</a:t>
                      </a:r>
                    </a:p>
                  </a:txBody>
                  <a:tcPr marL="91429" marR="91429" marT="45713" marB="45713"/>
                </a:tc>
                <a:tc>
                  <a:txBody>
                    <a:bodyPr/>
                    <a:lstStyle/>
                    <a:p>
                      <a:pPr algn="ctr"/>
                      <a:r>
                        <a:rPr lang="en-GB" sz="1600" dirty="0"/>
                        <a:t>114</a:t>
                      </a:r>
                    </a:p>
                  </a:txBody>
                  <a:tcPr marL="91429" marR="91429" marT="45713" marB="45713"/>
                </a:tc>
                <a:tc>
                  <a:txBody>
                    <a:bodyPr/>
                    <a:lstStyle/>
                    <a:p>
                      <a:pPr algn="ctr"/>
                      <a:r>
                        <a:rPr lang="en-GB" sz="1600" dirty="0"/>
                        <a:t>69</a:t>
                      </a:r>
                    </a:p>
                  </a:txBody>
                  <a:tcPr marL="91429" marR="91429" marT="45713" marB="45713"/>
                </a:tc>
                <a:extLst>
                  <a:ext uri="{0D108BD9-81ED-4DB2-BD59-A6C34878D82A}">
                    <a16:rowId xmlns:a16="http://schemas.microsoft.com/office/drawing/2014/main" val="10004"/>
                  </a:ext>
                </a:extLst>
              </a:tr>
              <a:tr h="370784">
                <a:tc>
                  <a:txBody>
                    <a:bodyPr/>
                    <a:lstStyle/>
                    <a:p>
                      <a:r>
                        <a:rPr lang="en-GB" sz="1600" dirty="0"/>
                        <a:t>Sparrowhawk</a:t>
                      </a:r>
                    </a:p>
                  </a:txBody>
                  <a:tcPr marL="91429" marR="91429" marT="45713" marB="45713"/>
                </a:tc>
                <a:tc>
                  <a:txBody>
                    <a:bodyPr/>
                    <a:lstStyle/>
                    <a:p>
                      <a:pPr algn="ctr"/>
                      <a:r>
                        <a:rPr lang="en-GB" sz="1600" dirty="0"/>
                        <a:t>UK</a:t>
                      </a:r>
                    </a:p>
                  </a:txBody>
                  <a:tcPr marL="91429" marR="91429" marT="45713" marB="45713"/>
                </a:tc>
                <a:tc>
                  <a:txBody>
                    <a:bodyPr/>
                    <a:lstStyle/>
                    <a:p>
                      <a:pPr algn="ctr"/>
                      <a:r>
                        <a:rPr lang="en-GB" sz="1600" dirty="0"/>
                        <a:t>2010-13</a:t>
                      </a:r>
                    </a:p>
                  </a:txBody>
                  <a:tcPr marL="91429" marR="91429" marT="45713" marB="45713"/>
                </a:tc>
                <a:tc>
                  <a:txBody>
                    <a:bodyPr/>
                    <a:lstStyle/>
                    <a:p>
                      <a:pPr algn="ctr"/>
                      <a:r>
                        <a:rPr lang="en-GB" sz="1600" dirty="0"/>
                        <a:t>94</a:t>
                      </a:r>
                    </a:p>
                  </a:txBody>
                  <a:tcPr marL="91429" marR="91429" marT="45713" marB="45713"/>
                </a:tc>
                <a:tc>
                  <a:txBody>
                    <a:bodyPr/>
                    <a:lstStyle/>
                    <a:p>
                      <a:pPr algn="ctr"/>
                      <a:r>
                        <a:rPr lang="en-GB" sz="1600" dirty="0"/>
                        <a:t>89</a:t>
                      </a:r>
                    </a:p>
                  </a:txBody>
                  <a:tcPr marL="91429" marR="91429" marT="45713" marB="45713"/>
                </a:tc>
                <a:extLst>
                  <a:ext uri="{0D108BD9-81ED-4DB2-BD59-A6C34878D82A}">
                    <a16:rowId xmlns:a16="http://schemas.microsoft.com/office/drawing/2014/main" val="10005"/>
                  </a:ext>
                </a:extLst>
              </a:tr>
              <a:tr h="370784">
                <a:tc>
                  <a:txBody>
                    <a:bodyPr/>
                    <a:lstStyle/>
                    <a:p>
                      <a:r>
                        <a:rPr lang="en-GB" sz="1600" dirty="0"/>
                        <a:t>Kestrel</a:t>
                      </a:r>
                    </a:p>
                  </a:txBody>
                  <a:tcPr marL="91429" marR="91429" marT="45713" marB="45713"/>
                </a:tc>
                <a:tc>
                  <a:txBody>
                    <a:bodyPr/>
                    <a:lstStyle/>
                    <a:p>
                      <a:pPr algn="ctr"/>
                      <a:r>
                        <a:rPr lang="en-GB" sz="1600" dirty="0"/>
                        <a:t>UK</a:t>
                      </a:r>
                    </a:p>
                  </a:txBody>
                  <a:tcPr marL="91429" marR="91429" marT="45713" marB="45713"/>
                </a:tc>
                <a:tc>
                  <a:txBody>
                    <a:bodyPr/>
                    <a:lstStyle/>
                    <a:p>
                      <a:pPr algn="ctr"/>
                      <a:r>
                        <a:rPr lang="en-GB" sz="1600" dirty="0"/>
                        <a:t>2010</a:t>
                      </a:r>
                    </a:p>
                  </a:txBody>
                  <a:tcPr marL="91429" marR="91429" marT="45713" marB="45713"/>
                </a:tc>
                <a:tc>
                  <a:txBody>
                    <a:bodyPr/>
                    <a:lstStyle/>
                    <a:p>
                      <a:pPr algn="ctr"/>
                      <a:r>
                        <a:rPr lang="en-GB" sz="1600" dirty="0"/>
                        <a:t>10</a:t>
                      </a:r>
                    </a:p>
                  </a:txBody>
                  <a:tcPr marL="91429" marR="91429" marT="45713" marB="45713"/>
                </a:tc>
                <a:tc>
                  <a:txBody>
                    <a:bodyPr/>
                    <a:lstStyle/>
                    <a:p>
                      <a:pPr algn="ctr"/>
                      <a:r>
                        <a:rPr lang="en-GB" sz="1600" dirty="0"/>
                        <a:t>80</a:t>
                      </a:r>
                    </a:p>
                  </a:txBody>
                  <a:tcPr marL="91429" marR="91429" marT="45713" marB="45713"/>
                </a:tc>
                <a:extLst>
                  <a:ext uri="{0D108BD9-81ED-4DB2-BD59-A6C34878D82A}">
                    <a16:rowId xmlns:a16="http://schemas.microsoft.com/office/drawing/2014/main" val="10006"/>
                  </a:ext>
                </a:extLst>
              </a:tr>
              <a:tr h="370784">
                <a:tc>
                  <a:txBody>
                    <a:bodyPr/>
                    <a:lstStyle/>
                    <a:p>
                      <a:r>
                        <a:rPr lang="en-GB" sz="1600" dirty="0"/>
                        <a:t>Polecat</a:t>
                      </a:r>
                    </a:p>
                  </a:txBody>
                  <a:tcPr marL="91429" marR="91429" marT="45713" marB="45713"/>
                </a:tc>
                <a:tc>
                  <a:txBody>
                    <a:bodyPr/>
                    <a:lstStyle/>
                    <a:p>
                      <a:pPr algn="ctr"/>
                      <a:r>
                        <a:rPr lang="en-GB" sz="1600" dirty="0"/>
                        <a:t>UK</a:t>
                      </a:r>
                    </a:p>
                  </a:txBody>
                  <a:tcPr marL="91429" marR="91429" marT="45713" marB="45713"/>
                </a:tc>
                <a:tc>
                  <a:txBody>
                    <a:bodyPr/>
                    <a:lstStyle/>
                    <a:p>
                      <a:pPr algn="ctr"/>
                      <a:r>
                        <a:rPr lang="en-GB" sz="1600" dirty="0"/>
                        <a:t>1993-99</a:t>
                      </a:r>
                    </a:p>
                  </a:txBody>
                  <a:tcPr marL="91429" marR="91429" marT="45713" marB="45713"/>
                </a:tc>
                <a:tc>
                  <a:txBody>
                    <a:bodyPr/>
                    <a:lstStyle/>
                    <a:p>
                      <a:pPr algn="ctr"/>
                      <a:r>
                        <a:rPr lang="en-GB" sz="1600" dirty="0"/>
                        <a:t>100</a:t>
                      </a:r>
                    </a:p>
                  </a:txBody>
                  <a:tcPr marL="91429" marR="91429" marT="45713" marB="45713"/>
                </a:tc>
                <a:tc>
                  <a:txBody>
                    <a:bodyPr/>
                    <a:lstStyle/>
                    <a:p>
                      <a:pPr algn="ctr"/>
                      <a:r>
                        <a:rPr lang="en-GB" sz="1600" dirty="0"/>
                        <a:t>31</a:t>
                      </a:r>
                    </a:p>
                  </a:txBody>
                  <a:tcPr marL="91429" marR="91429" marT="45713" marB="45713"/>
                </a:tc>
                <a:extLst>
                  <a:ext uri="{0D108BD9-81ED-4DB2-BD59-A6C34878D82A}">
                    <a16:rowId xmlns:a16="http://schemas.microsoft.com/office/drawing/2014/main" val="10007"/>
                  </a:ext>
                </a:extLst>
              </a:tr>
              <a:tr h="370784">
                <a:tc>
                  <a:txBody>
                    <a:bodyPr/>
                    <a:lstStyle/>
                    <a:p>
                      <a:endParaRPr lang="en-GB" sz="1600" dirty="0"/>
                    </a:p>
                  </a:txBody>
                  <a:tcPr marL="91429" marR="91429" marT="45713" marB="45713"/>
                </a:tc>
                <a:tc>
                  <a:txBody>
                    <a:bodyPr/>
                    <a:lstStyle/>
                    <a:p>
                      <a:pPr algn="ctr"/>
                      <a:r>
                        <a:rPr lang="en-GB" sz="1600" dirty="0"/>
                        <a:t>UK</a:t>
                      </a:r>
                    </a:p>
                  </a:txBody>
                  <a:tcPr marL="91429" marR="91429" marT="45713" marB="45713"/>
                </a:tc>
                <a:tc>
                  <a:txBody>
                    <a:bodyPr/>
                    <a:lstStyle/>
                    <a:p>
                      <a:pPr algn="ctr"/>
                      <a:r>
                        <a:rPr lang="en-GB" sz="1600" dirty="0"/>
                        <a:t>2013-2016</a:t>
                      </a:r>
                    </a:p>
                  </a:txBody>
                  <a:tcPr marL="91429" marR="91429" marT="45713" marB="45713"/>
                </a:tc>
                <a:tc>
                  <a:txBody>
                    <a:bodyPr/>
                    <a:lstStyle/>
                    <a:p>
                      <a:pPr algn="ctr"/>
                      <a:r>
                        <a:rPr lang="en-GB" sz="1600" dirty="0"/>
                        <a:t>68</a:t>
                      </a:r>
                    </a:p>
                  </a:txBody>
                  <a:tcPr marL="91429" marR="91429" marT="45713" marB="45713"/>
                </a:tc>
                <a:tc>
                  <a:txBody>
                    <a:bodyPr/>
                    <a:lstStyle/>
                    <a:p>
                      <a:pPr algn="ctr"/>
                      <a:r>
                        <a:rPr lang="en-GB" sz="1600" dirty="0"/>
                        <a:t>79</a:t>
                      </a:r>
                    </a:p>
                  </a:txBody>
                  <a:tcPr marL="91429" marR="91429" marT="45713" marB="45713"/>
                </a:tc>
                <a:extLst>
                  <a:ext uri="{0D108BD9-81ED-4DB2-BD59-A6C34878D82A}">
                    <a16:rowId xmlns:a16="http://schemas.microsoft.com/office/drawing/2014/main" val="10008"/>
                  </a:ext>
                </a:extLst>
              </a:tr>
              <a:tr h="370784">
                <a:tc>
                  <a:txBody>
                    <a:bodyPr/>
                    <a:lstStyle/>
                    <a:p>
                      <a:r>
                        <a:rPr lang="en-GB" sz="1600" dirty="0"/>
                        <a:t>Tawny owl</a:t>
                      </a:r>
                    </a:p>
                  </a:txBody>
                  <a:tcPr marL="91429" marR="91429" marT="45713" marB="45713"/>
                </a:tc>
                <a:tc>
                  <a:txBody>
                    <a:bodyPr/>
                    <a:lstStyle/>
                    <a:p>
                      <a:pPr algn="ctr"/>
                      <a:r>
                        <a:rPr lang="en-GB" sz="1600" dirty="0"/>
                        <a:t>UK</a:t>
                      </a:r>
                    </a:p>
                  </a:txBody>
                  <a:tcPr marL="91429" marR="91429" marT="45713" marB="45713"/>
                </a:tc>
                <a:tc>
                  <a:txBody>
                    <a:bodyPr/>
                    <a:lstStyle/>
                    <a:p>
                      <a:pPr algn="ctr"/>
                      <a:r>
                        <a:rPr lang="en-GB" sz="1600" dirty="0"/>
                        <a:t>1993-99, 2013-16</a:t>
                      </a:r>
                    </a:p>
                  </a:txBody>
                  <a:tcPr marL="91429" marR="91429" marT="45713" marB="45713"/>
                </a:tc>
                <a:tc>
                  <a:txBody>
                    <a:bodyPr/>
                    <a:lstStyle/>
                    <a:p>
                      <a:pPr algn="ctr"/>
                      <a:r>
                        <a:rPr lang="en-GB" sz="1600" dirty="0"/>
                        <a:t>172</a:t>
                      </a:r>
                    </a:p>
                  </a:txBody>
                  <a:tcPr marL="91429" marR="91429" marT="45713" marB="45713"/>
                </a:tc>
                <a:tc>
                  <a:txBody>
                    <a:bodyPr/>
                    <a:lstStyle/>
                    <a:p>
                      <a:pPr algn="ctr"/>
                      <a:r>
                        <a:rPr lang="en-GB" sz="1600" dirty="0"/>
                        <a:t>19</a:t>
                      </a:r>
                    </a:p>
                  </a:txBody>
                  <a:tcPr marL="91429" marR="91429" marT="45713" marB="45713"/>
                </a:tc>
                <a:extLst>
                  <a:ext uri="{0D108BD9-81ED-4DB2-BD59-A6C34878D82A}">
                    <a16:rowId xmlns:a16="http://schemas.microsoft.com/office/drawing/2014/main" val="10009"/>
                  </a:ext>
                </a:extLst>
              </a:tr>
              <a:tr h="370784">
                <a:tc>
                  <a:txBody>
                    <a:bodyPr/>
                    <a:lstStyle/>
                    <a:p>
                      <a:r>
                        <a:rPr lang="en-GB" sz="1600" dirty="0"/>
                        <a:t>Buzzard</a:t>
                      </a:r>
                    </a:p>
                  </a:txBody>
                  <a:tcPr marL="91429" marR="91429" marT="45713" marB="45713"/>
                </a:tc>
                <a:tc>
                  <a:txBody>
                    <a:bodyPr/>
                    <a:lstStyle/>
                    <a:p>
                      <a:pPr algn="ctr"/>
                      <a:r>
                        <a:rPr lang="en-GB" sz="1600" dirty="0"/>
                        <a:t>Scotland</a:t>
                      </a:r>
                    </a:p>
                  </a:txBody>
                  <a:tcPr marL="91429" marR="91429" marT="45713" marB="45713"/>
                </a:tc>
                <a:tc>
                  <a:txBody>
                    <a:bodyPr/>
                    <a:lstStyle/>
                    <a:p>
                      <a:pPr algn="ctr"/>
                      <a:r>
                        <a:rPr lang="en-GB" sz="1600" dirty="0"/>
                        <a:t>2000-10</a:t>
                      </a:r>
                    </a:p>
                  </a:txBody>
                  <a:tcPr marL="91429" marR="91429" marT="45713" marB="45713"/>
                </a:tc>
                <a:tc>
                  <a:txBody>
                    <a:bodyPr/>
                    <a:lstStyle/>
                    <a:p>
                      <a:pPr algn="ctr"/>
                      <a:r>
                        <a:rPr lang="en-GB" sz="1600" dirty="0"/>
                        <a:t>479</a:t>
                      </a:r>
                    </a:p>
                  </a:txBody>
                  <a:tcPr marL="91429" marR="91429" marT="45713" marB="45713"/>
                </a:tc>
                <a:tc>
                  <a:txBody>
                    <a:bodyPr/>
                    <a:lstStyle/>
                    <a:p>
                      <a:pPr algn="ctr"/>
                      <a:r>
                        <a:rPr lang="en-GB" sz="1600" dirty="0"/>
                        <a:t>43</a:t>
                      </a:r>
                    </a:p>
                  </a:txBody>
                  <a:tcPr marL="91429" marR="91429" marT="45713" marB="45713"/>
                </a:tc>
                <a:extLst>
                  <a:ext uri="{0D108BD9-81ED-4DB2-BD59-A6C34878D82A}">
                    <a16:rowId xmlns:a16="http://schemas.microsoft.com/office/drawing/2014/main" val="10010"/>
                  </a:ext>
                </a:extLst>
              </a:tr>
              <a:tr h="370784">
                <a:tc>
                  <a:txBody>
                    <a:bodyPr/>
                    <a:lstStyle/>
                    <a:p>
                      <a:r>
                        <a:rPr lang="en-GB" sz="1600" dirty="0"/>
                        <a:t>Peregrine</a:t>
                      </a:r>
                    </a:p>
                  </a:txBody>
                  <a:tcPr marL="91429" marR="91429" marT="45713" marB="45713"/>
                </a:tc>
                <a:tc>
                  <a:txBody>
                    <a:bodyPr/>
                    <a:lstStyle/>
                    <a:p>
                      <a:pPr algn="ctr"/>
                      <a:r>
                        <a:rPr lang="en-GB" sz="1600" dirty="0"/>
                        <a:t>Scotland</a:t>
                      </a:r>
                    </a:p>
                  </a:txBody>
                  <a:tcPr marL="91429" marR="91429" marT="45713" marB="45713"/>
                </a:tc>
                <a:tc>
                  <a:txBody>
                    <a:bodyPr/>
                    <a:lstStyle/>
                    <a:p>
                      <a:pPr algn="ctr"/>
                      <a:r>
                        <a:rPr lang="en-GB" sz="1600" dirty="0"/>
                        <a:t>2000-10</a:t>
                      </a:r>
                    </a:p>
                  </a:txBody>
                  <a:tcPr marL="91429" marR="91429" marT="45713" marB="45713"/>
                </a:tc>
                <a:tc>
                  <a:txBody>
                    <a:bodyPr/>
                    <a:lstStyle/>
                    <a:p>
                      <a:pPr algn="ctr"/>
                      <a:r>
                        <a:rPr lang="en-GB" sz="1600" dirty="0"/>
                        <a:t>24</a:t>
                      </a:r>
                    </a:p>
                  </a:txBody>
                  <a:tcPr marL="91429" marR="91429" marT="45713" marB="45713"/>
                </a:tc>
                <a:tc>
                  <a:txBody>
                    <a:bodyPr/>
                    <a:lstStyle/>
                    <a:p>
                      <a:pPr algn="ctr"/>
                      <a:r>
                        <a:rPr lang="en-GB" sz="1600" dirty="0"/>
                        <a:t>29</a:t>
                      </a:r>
                    </a:p>
                  </a:txBody>
                  <a:tcPr marL="91429" marR="91429" marT="45713" marB="45713"/>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39521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5070-4F97-4C85-97BE-A9250B1072B0}"/>
              </a:ext>
            </a:extLst>
          </p:cNvPr>
          <p:cNvSpPr>
            <a:spLocks noGrp="1"/>
          </p:cNvSpPr>
          <p:nvPr>
            <p:ph type="title"/>
          </p:nvPr>
        </p:nvSpPr>
        <p:spPr/>
        <p:txBody>
          <a:bodyPr/>
          <a:lstStyle/>
          <a:p>
            <a:pPr eaLnBrk="1" hangingPunct="1">
              <a:defRPr/>
            </a:pPr>
            <a:r>
              <a:rPr lang="en-GB" dirty="0"/>
              <a:t>Contamination and changes in breeding numbers</a:t>
            </a:r>
          </a:p>
        </p:txBody>
      </p:sp>
      <p:graphicFrame>
        <p:nvGraphicFramePr>
          <p:cNvPr id="6" name="Content Placeholder 5">
            <a:extLst>
              <a:ext uri="{FF2B5EF4-FFF2-40B4-BE49-F238E27FC236}">
                <a16:creationId xmlns:a16="http://schemas.microsoft.com/office/drawing/2014/main" id="{BA6FB952-EF63-4B54-93E6-D29ED829817D}"/>
              </a:ext>
            </a:extLst>
          </p:cNvPr>
          <p:cNvGraphicFramePr>
            <a:graphicFrameLocks noGrp="1"/>
          </p:cNvGraphicFramePr>
          <p:nvPr>
            <p:ph sz="half" idx="1"/>
          </p:nvPr>
        </p:nvGraphicFramePr>
        <p:xfrm>
          <a:off x="385763" y="1196975"/>
          <a:ext cx="8518525" cy="4278312"/>
        </p:xfrm>
        <a:graphic>
          <a:graphicData uri="http://schemas.openxmlformats.org/drawingml/2006/table">
            <a:tbl>
              <a:tblPr firstRow="1" bandRow="1">
                <a:tableStyleId>{5C22544A-7EE6-4342-B048-85BDC9FD1C3A}</a:tableStyleId>
              </a:tblPr>
              <a:tblGrid>
                <a:gridCol w="1552736">
                  <a:extLst>
                    <a:ext uri="{9D8B030D-6E8A-4147-A177-3AD203B41FA5}">
                      <a16:colId xmlns:a16="http://schemas.microsoft.com/office/drawing/2014/main" val="20000"/>
                    </a:ext>
                  </a:extLst>
                </a:gridCol>
                <a:gridCol w="1948808">
                  <a:extLst>
                    <a:ext uri="{9D8B030D-6E8A-4147-A177-3AD203B41FA5}">
                      <a16:colId xmlns:a16="http://schemas.microsoft.com/office/drawing/2014/main" val="20001"/>
                    </a:ext>
                  </a:extLst>
                </a:gridCol>
                <a:gridCol w="1124777">
                  <a:extLst>
                    <a:ext uri="{9D8B030D-6E8A-4147-A177-3AD203B41FA5}">
                      <a16:colId xmlns:a16="http://schemas.microsoft.com/office/drawing/2014/main" val="20002"/>
                    </a:ext>
                  </a:extLst>
                </a:gridCol>
                <a:gridCol w="1662007">
                  <a:extLst>
                    <a:ext uri="{9D8B030D-6E8A-4147-A177-3AD203B41FA5}">
                      <a16:colId xmlns:a16="http://schemas.microsoft.com/office/drawing/2014/main" val="20003"/>
                    </a:ext>
                  </a:extLst>
                </a:gridCol>
                <a:gridCol w="2230197">
                  <a:extLst>
                    <a:ext uri="{9D8B030D-6E8A-4147-A177-3AD203B41FA5}">
                      <a16:colId xmlns:a16="http://schemas.microsoft.com/office/drawing/2014/main" val="20004"/>
                    </a:ext>
                  </a:extLst>
                </a:gridCol>
              </a:tblGrid>
              <a:tr h="1310864">
                <a:tc>
                  <a:txBody>
                    <a:bodyPr/>
                    <a:lstStyle/>
                    <a:p>
                      <a:pPr algn="ctr"/>
                      <a:r>
                        <a:rPr lang="en-GB" sz="1600" dirty="0"/>
                        <a:t>Species</a:t>
                      </a:r>
                    </a:p>
                  </a:txBody>
                  <a:tcPr marL="46422" marR="46422" marT="45732" marB="45732"/>
                </a:tc>
                <a:tc>
                  <a:txBody>
                    <a:bodyPr/>
                    <a:lstStyle/>
                    <a:p>
                      <a:pPr algn="ctr"/>
                      <a:r>
                        <a:rPr lang="en-GB" sz="1600" dirty="0"/>
                        <a:t>Year(s)</a:t>
                      </a:r>
                    </a:p>
                  </a:txBody>
                  <a:tcPr marL="46422" marR="46422" marT="45732" marB="45732"/>
                </a:tc>
                <a:tc>
                  <a:txBody>
                    <a:bodyPr/>
                    <a:lstStyle/>
                    <a:p>
                      <a:pPr algn="ctr"/>
                      <a:r>
                        <a:rPr lang="en-GB" sz="1600" dirty="0"/>
                        <a:t>Number</a:t>
                      </a:r>
                    </a:p>
                    <a:p>
                      <a:pPr algn="ctr"/>
                      <a:r>
                        <a:rPr lang="en-GB" sz="1600" dirty="0"/>
                        <a:t>sampled</a:t>
                      </a:r>
                    </a:p>
                  </a:txBody>
                  <a:tcPr marL="46422" marR="46422" marT="45732" marB="45732"/>
                </a:tc>
                <a:tc>
                  <a:txBody>
                    <a:bodyPr/>
                    <a:lstStyle/>
                    <a:p>
                      <a:pPr algn="ctr"/>
                      <a:r>
                        <a:rPr lang="en-GB" sz="1600" dirty="0"/>
                        <a:t>%carrying one or more SGAR</a:t>
                      </a:r>
                    </a:p>
                  </a:txBody>
                  <a:tcPr marL="46422" marR="46422" marT="45732" marB="45732"/>
                </a:tc>
                <a:tc>
                  <a:txBody>
                    <a:bodyPr/>
                    <a:lstStyle/>
                    <a:p>
                      <a:pPr algn="ctr"/>
                      <a:r>
                        <a:rPr lang="en-GB" sz="1600" dirty="0"/>
                        <a:t>% change in breeding numbers from BBS*</a:t>
                      </a:r>
                    </a:p>
                    <a:p>
                      <a:pPr algn="ctr"/>
                      <a:r>
                        <a:rPr lang="en-GB" sz="1600" dirty="0"/>
                        <a:t>1995-2016</a:t>
                      </a:r>
                    </a:p>
                    <a:p>
                      <a:pPr algn="ctr"/>
                      <a:endParaRPr lang="en-GB" sz="1600" dirty="0"/>
                    </a:p>
                  </a:txBody>
                  <a:tcPr marL="46422" marR="46422" marT="45732" marB="45732"/>
                </a:tc>
                <a:extLst>
                  <a:ext uri="{0D108BD9-81ED-4DB2-BD59-A6C34878D82A}">
                    <a16:rowId xmlns:a16="http://schemas.microsoft.com/office/drawing/2014/main" val="10000"/>
                  </a:ext>
                </a:extLst>
              </a:tr>
              <a:tr h="370931">
                <a:tc>
                  <a:txBody>
                    <a:bodyPr/>
                    <a:lstStyle/>
                    <a:p>
                      <a:r>
                        <a:rPr lang="en-GB" sz="1600" dirty="0"/>
                        <a:t>Barn owl</a:t>
                      </a:r>
                    </a:p>
                  </a:txBody>
                  <a:tcPr marL="46422" marR="46422" marT="45732" marB="45732"/>
                </a:tc>
                <a:tc>
                  <a:txBody>
                    <a:bodyPr/>
                    <a:lstStyle/>
                    <a:p>
                      <a:pPr algn="ctr"/>
                      <a:r>
                        <a:rPr lang="en-GB" sz="1600" dirty="0"/>
                        <a:t>2016</a:t>
                      </a:r>
                    </a:p>
                  </a:txBody>
                  <a:tcPr marL="46422" marR="46422" marT="45732" marB="45732"/>
                </a:tc>
                <a:tc>
                  <a:txBody>
                    <a:bodyPr/>
                    <a:lstStyle/>
                    <a:p>
                      <a:pPr algn="ctr"/>
                      <a:r>
                        <a:rPr lang="en-GB" sz="1600" dirty="0"/>
                        <a:t>100</a:t>
                      </a:r>
                    </a:p>
                  </a:txBody>
                  <a:tcPr marL="46422" marR="46422" marT="45732" marB="45732"/>
                </a:tc>
                <a:tc>
                  <a:txBody>
                    <a:bodyPr/>
                    <a:lstStyle/>
                    <a:p>
                      <a:pPr algn="ctr"/>
                      <a:r>
                        <a:rPr lang="en-GB" sz="1600" dirty="0"/>
                        <a:t>78</a:t>
                      </a:r>
                    </a:p>
                  </a:txBody>
                  <a:tcPr marL="46422" marR="46422" marT="45732" marB="45732"/>
                </a:tc>
                <a:tc>
                  <a:txBody>
                    <a:bodyPr/>
                    <a:lstStyle/>
                    <a:p>
                      <a:pPr algn="ctr"/>
                      <a:r>
                        <a:rPr lang="en-GB" sz="1600" dirty="0"/>
                        <a:t>+238</a:t>
                      </a:r>
                    </a:p>
                  </a:txBody>
                  <a:tcPr marL="46422" marR="46422" marT="45732" marB="45732"/>
                </a:tc>
                <a:extLst>
                  <a:ext uri="{0D108BD9-81ED-4DB2-BD59-A6C34878D82A}">
                    <a16:rowId xmlns:a16="http://schemas.microsoft.com/office/drawing/2014/main" val="10001"/>
                  </a:ext>
                </a:extLst>
              </a:tr>
              <a:tr h="370931">
                <a:tc>
                  <a:txBody>
                    <a:bodyPr/>
                    <a:lstStyle/>
                    <a:p>
                      <a:r>
                        <a:rPr lang="en-GB" sz="1600" dirty="0"/>
                        <a:t>Red kite</a:t>
                      </a:r>
                    </a:p>
                  </a:txBody>
                  <a:tcPr marL="46422" marR="46422" marT="45732" marB="45732"/>
                </a:tc>
                <a:tc>
                  <a:txBody>
                    <a:bodyPr/>
                    <a:lstStyle/>
                    <a:p>
                      <a:pPr algn="ctr"/>
                      <a:r>
                        <a:rPr lang="en-GB" sz="1600" dirty="0"/>
                        <a:t>2010-15</a:t>
                      </a:r>
                    </a:p>
                  </a:txBody>
                  <a:tcPr marL="46422" marR="46422" marT="45732" marB="45732"/>
                </a:tc>
                <a:tc>
                  <a:txBody>
                    <a:bodyPr/>
                    <a:lstStyle/>
                    <a:p>
                      <a:pPr algn="ctr"/>
                      <a:r>
                        <a:rPr lang="en-GB" sz="1600" dirty="0"/>
                        <a:t>24</a:t>
                      </a:r>
                    </a:p>
                  </a:txBody>
                  <a:tcPr marL="46422" marR="46422" marT="45732" marB="45732"/>
                </a:tc>
                <a:tc>
                  <a:txBody>
                    <a:bodyPr/>
                    <a:lstStyle/>
                    <a:p>
                      <a:pPr algn="ctr"/>
                      <a:r>
                        <a:rPr lang="en-GB" sz="1600" dirty="0"/>
                        <a:t>100</a:t>
                      </a:r>
                    </a:p>
                  </a:txBody>
                  <a:tcPr marL="46422" marR="46422" marT="45732" marB="45732"/>
                </a:tc>
                <a:tc>
                  <a:txBody>
                    <a:bodyPr/>
                    <a:lstStyle/>
                    <a:p>
                      <a:pPr algn="ctr"/>
                      <a:r>
                        <a:rPr lang="en-GB" sz="1600" dirty="0"/>
                        <a:t>+1,457</a:t>
                      </a:r>
                    </a:p>
                  </a:txBody>
                  <a:tcPr marL="46422" marR="46422" marT="45732" marB="45732"/>
                </a:tc>
                <a:extLst>
                  <a:ext uri="{0D108BD9-81ED-4DB2-BD59-A6C34878D82A}">
                    <a16:rowId xmlns:a16="http://schemas.microsoft.com/office/drawing/2014/main" val="10002"/>
                  </a:ext>
                </a:extLst>
              </a:tr>
              <a:tr h="370931">
                <a:tc>
                  <a:txBody>
                    <a:bodyPr/>
                    <a:lstStyle/>
                    <a:p>
                      <a:r>
                        <a:rPr lang="en-GB" sz="1600" dirty="0"/>
                        <a:t>Sparrowhawk</a:t>
                      </a:r>
                    </a:p>
                  </a:txBody>
                  <a:tcPr marL="46422" marR="46422" marT="45732" marB="45732"/>
                </a:tc>
                <a:tc>
                  <a:txBody>
                    <a:bodyPr/>
                    <a:lstStyle/>
                    <a:p>
                      <a:pPr algn="ctr"/>
                      <a:r>
                        <a:rPr lang="en-GB" sz="1600" dirty="0"/>
                        <a:t>2010-13</a:t>
                      </a:r>
                    </a:p>
                  </a:txBody>
                  <a:tcPr marL="46422" marR="46422" marT="45732" marB="45732"/>
                </a:tc>
                <a:tc>
                  <a:txBody>
                    <a:bodyPr/>
                    <a:lstStyle/>
                    <a:p>
                      <a:pPr algn="ctr"/>
                      <a:r>
                        <a:rPr lang="en-GB" sz="1600" dirty="0"/>
                        <a:t>94</a:t>
                      </a:r>
                    </a:p>
                  </a:txBody>
                  <a:tcPr marL="46422" marR="46422" marT="45732" marB="45732"/>
                </a:tc>
                <a:tc>
                  <a:txBody>
                    <a:bodyPr/>
                    <a:lstStyle/>
                    <a:p>
                      <a:pPr algn="ctr"/>
                      <a:r>
                        <a:rPr lang="en-GB" sz="1600" dirty="0"/>
                        <a:t>89</a:t>
                      </a:r>
                    </a:p>
                  </a:txBody>
                  <a:tcPr marL="46422" marR="46422" marT="45732" marB="45732"/>
                </a:tc>
                <a:tc>
                  <a:txBody>
                    <a:bodyPr/>
                    <a:lstStyle/>
                    <a:p>
                      <a:pPr algn="ctr"/>
                      <a:r>
                        <a:rPr lang="en-GB" sz="1600" dirty="0"/>
                        <a:t>-18</a:t>
                      </a:r>
                    </a:p>
                  </a:txBody>
                  <a:tcPr marL="46422" marR="46422" marT="45732" marB="45732"/>
                </a:tc>
                <a:extLst>
                  <a:ext uri="{0D108BD9-81ED-4DB2-BD59-A6C34878D82A}">
                    <a16:rowId xmlns:a16="http://schemas.microsoft.com/office/drawing/2014/main" val="10003"/>
                  </a:ext>
                </a:extLst>
              </a:tr>
              <a:tr h="370931">
                <a:tc>
                  <a:txBody>
                    <a:bodyPr/>
                    <a:lstStyle/>
                    <a:p>
                      <a:r>
                        <a:rPr lang="en-GB" sz="1600" dirty="0"/>
                        <a:t>Kestrel</a:t>
                      </a:r>
                    </a:p>
                  </a:txBody>
                  <a:tcPr marL="46422" marR="46422" marT="45732" marB="45732"/>
                </a:tc>
                <a:tc>
                  <a:txBody>
                    <a:bodyPr/>
                    <a:lstStyle/>
                    <a:p>
                      <a:pPr algn="ctr"/>
                      <a:r>
                        <a:rPr lang="en-GB" sz="1600" dirty="0"/>
                        <a:t>2010</a:t>
                      </a:r>
                    </a:p>
                  </a:txBody>
                  <a:tcPr marL="46422" marR="46422" marT="45732" marB="45732"/>
                </a:tc>
                <a:tc>
                  <a:txBody>
                    <a:bodyPr/>
                    <a:lstStyle/>
                    <a:p>
                      <a:pPr algn="ctr"/>
                      <a:r>
                        <a:rPr lang="en-GB" sz="1600" dirty="0"/>
                        <a:t>10</a:t>
                      </a:r>
                    </a:p>
                  </a:txBody>
                  <a:tcPr marL="46422" marR="46422" marT="45732" marB="45732"/>
                </a:tc>
                <a:tc>
                  <a:txBody>
                    <a:bodyPr/>
                    <a:lstStyle/>
                    <a:p>
                      <a:pPr algn="ctr"/>
                      <a:r>
                        <a:rPr lang="en-GB" sz="1600" dirty="0"/>
                        <a:t>80</a:t>
                      </a:r>
                    </a:p>
                  </a:txBody>
                  <a:tcPr marL="46422" marR="46422" marT="45732" marB="45732"/>
                </a:tc>
                <a:tc>
                  <a:txBody>
                    <a:bodyPr/>
                    <a:lstStyle/>
                    <a:p>
                      <a:pPr algn="ctr"/>
                      <a:r>
                        <a:rPr lang="en-GB" sz="1600" dirty="0"/>
                        <a:t>-35</a:t>
                      </a:r>
                    </a:p>
                  </a:txBody>
                  <a:tcPr marL="46422" marR="46422" marT="45732" marB="45732"/>
                </a:tc>
                <a:extLst>
                  <a:ext uri="{0D108BD9-81ED-4DB2-BD59-A6C34878D82A}">
                    <a16:rowId xmlns:a16="http://schemas.microsoft.com/office/drawing/2014/main" val="10004"/>
                  </a:ext>
                </a:extLst>
              </a:tr>
              <a:tr h="370931">
                <a:tc>
                  <a:txBody>
                    <a:bodyPr/>
                    <a:lstStyle/>
                    <a:p>
                      <a:r>
                        <a:rPr lang="en-GB" sz="1600" dirty="0"/>
                        <a:t>Tawny owl</a:t>
                      </a:r>
                    </a:p>
                  </a:txBody>
                  <a:tcPr marL="46422" marR="46422" marT="45732" marB="45732"/>
                </a:tc>
                <a:tc>
                  <a:txBody>
                    <a:bodyPr/>
                    <a:lstStyle/>
                    <a:p>
                      <a:pPr algn="ctr"/>
                      <a:r>
                        <a:rPr lang="en-GB" sz="1600" dirty="0"/>
                        <a:t>1993-99, 2013-16</a:t>
                      </a:r>
                    </a:p>
                  </a:txBody>
                  <a:tcPr marL="46422" marR="46422" marT="45732" marB="45732"/>
                </a:tc>
                <a:tc>
                  <a:txBody>
                    <a:bodyPr/>
                    <a:lstStyle/>
                    <a:p>
                      <a:pPr algn="ctr"/>
                      <a:r>
                        <a:rPr lang="en-GB" sz="1600" dirty="0"/>
                        <a:t>172</a:t>
                      </a:r>
                    </a:p>
                  </a:txBody>
                  <a:tcPr marL="46422" marR="46422" marT="45732" marB="45732"/>
                </a:tc>
                <a:tc>
                  <a:txBody>
                    <a:bodyPr/>
                    <a:lstStyle/>
                    <a:p>
                      <a:pPr algn="ctr"/>
                      <a:r>
                        <a:rPr lang="en-GB" sz="1600" dirty="0"/>
                        <a:t>19</a:t>
                      </a:r>
                    </a:p>
                  </a:txBody>
                  <a:tcPr marL="46422" marR="46422" marT="45732" marB="45732"/>
                </a:tc>
                <a:tc>
                  <a:txBody>
                    <a:bodyPr/>
                    <a:lstStyle/>
                    <a:p>
                      <a:pPr algn="ctr"/>
                      <a:r>
                        <a:rPr lang="en-GB" sz="1600" dirty="0"/>
                        <a:t>-21</a:t>
                      </a:r>
                    </a:p>
                  </a:txBody>
                  <a:tcPr marL="46422" marR="46422" marT="45732" marB="45732"/>
                </a:tc>
                <a:extLst>
                  <a:ext uri="{0D108BD9-81ED-4DB2-BD59-A6C34878D82A}">
                    <a16:rowId xmlns:a16="http://schemas.microsoft.com/office/drawing/2014/main" val="10005"/>
                  </a:ext>
                </a:extLst>
              </a:tr>
              <a:tr h="370931">
                <a:tc>
                  <a:txBody>
                    <a:bodyPr/>
                    <a:lstStyle/>
                    <a:p>
                      <a:r>
                        <a:rPr lang="en-GB" sz="1600" dirty="0"/>
                        <a:t>Buzzard</a:t>
                      </a:r>
                    </a:p>
                  </a:txBody>
                  <a:tcPr marL="46422" marR="46422" marT="45732" marB="45732"/>
                </a:tc>
                <a:tc>
                  <a:txBody>
                    <a:bodyPr/>
                    <a:lstStyle/>
                    <a:p>
                      <a:pPr algn="ctr"/>
                      <a:r>
                        <a:rPr lang="en-GB" sz="1600" dirty="0"/>
                        <a:t>2000-10</a:t>
                      </a:r>
                    </a:p>
                  </a:txBody>
                  <a:tcPr marL="46422" marR="46422" marT="45732" marB="45732"/>
                </a:tc>
                <a:tc>
                  <a:txBody>
                    <a:bodyPr/>
                    <a:lstStyle/>
                    <a:p>
                      <a:pPr algn="ctr"/>
                      <a:r>
                        <a:rPr lang="en-GB" sz="1600" dirty="0"/>
                        <a:t>479</a:t>
                      </a:r>
                    </a:p>
                  </a:txBody>
                  <a:tcPr marL="46422" marR="46422" marT="45732" marB="45732"/>
                </a:tc>
                <a:tc>
                  <a:txBody>
                    <a:bodyPr/>
                    <a:lstStyle/>
                    <a:p>
                      <a:pPr algn="ctr"/>
                      <a:r>
                        <a:rPr lang="en-GB" sz="1600" dirty="0"/>
                        <a:t>43</a:t>
                      </a:r>
                    </a:p>
                  </a:txBody>
                  <a:tcPr marL="46422" marR="46422" marT="45732" marB="45732"/>
                </a:tc>
                <a:tc>
                  <a:txBody>
                    <a:bodyPr/>
                    <a:lstStyle/>
                    <a:p>
                      <a:pPr algn="ctr"/>
                      <a:r>
                        <a:rPr lang="en-GB" sz="1600" dirty="0"/>
                        <a:t>+93</a:t>
                      </a:r>
                    </a:p>
                  </a:txBody>
                  <a:tcPr marL="46422" marR="46422" marT="45732" marB="45732"/>
                </a:tc>
                <a:extLst>
                  <a:ext uri="{0D108BD9-81ED-4DB2-BD59-A6C34878D82A}">
                    <a16:rowId xmlns:a16="http://schemas.microsoft.com/office/drawing/2014/main" val="10006"/>
                  </a:ext>
                </a:extLst>
              </a:tr>
              <a:tr h="370931">
                <a:tc>
                  <a:txBody>
                    <a:bodyPr/>
                    <a:lstStyle/>
                    <a:p>
                      <a:r>
                        <a:rPr lang="en-GB" sz="1600" dirty="0"/>
                        <a:t>Peregrine</a:t>
                      </a:r>
                    </a:p>
                  </a:txBody>
                  <a:tcPr marL="46422" marR="46422" marT="45732" marB="45732"/>
                </a:tc>
                <a:tc>
                  <a:txBody>
                    <a:bodyPr/>
                    <a:lstStyle/>
                    <a:p>
                      <a:pPr algn="ctr"/>
                      <a:r>
                        <a:rPr lang="en-GB" sz="1600" dirty="0"/>
                        <a:t>2000-10</a:t>
                      </a:r>
                    </a:p>
                  </a:txBody>
                  <a:tcPr marL="46422" marR="46422" marT="45732" marB="45732"/>
                </a:tc>
                <a:tc>
                  <a:txBody>
                    <a:bodyPr/>
                    <a:lstStyle/>
                    <a:p>
                      <a:pPr algn="ctr"/>
                      <a:r>
                        <a:rPr lang="en-GB" sz="1600" dirty="0"/>
                        <a:t>24</a:t>
                      </a:r>
                    </a:p>
                  </a:txBody>
                  <a:tcPr marL="46422" marR="46422" marT="45732" marB="45732"/>
                </a:tc>
                <a:tc>
                  <a:txBody>
                    <a:bodyPr/>
                    <a:lstStyle/>
                    <a:p>
                      <a:pPr algn="ctr"/>
                      <a:r>
                        <a:rPr lang="en-GB" sz="1600" dirty="0"/>
                        <a:t>29</a:t>
                      </a:r>
                    </a:p>
                  </a:txBody>
                  <a:tcPr marL="46422" marR="46422" marT="45732" marB="45732"/>
                </a:tc>
                <a:tc>
                  <a:txBody>
                    <a:bodyPr/>
                    <a:lstStyle/>
                    <a:p>
                      <a:pPr algn="ctr"/>
                      <a:r>
                        <a:rPr lang="en-GB" sz="1600" dirty="0"/>
                        <a:t>-25</a:t>
                      </a:r>
                    </a:p>
                  </a:txBody>
                  <a:tcPr marL="46422" marR="46422" marT="45732" marB="45732"/>
                </a:tc>
                <a:extLst>
                  <a:ext uri="{0D108BD9-81ED-4DB2-BD59-A6C34878D82A}">
                    <a16:rowId xmlns:a16="http://schemas.microsoft.com/office/drawing/2014/main" val="10007"/>
                  </a:ext>
                </a:extLst>
              </a:tr>
              <a:tr h="370931">
                <a:tc gridSpan="5">
                  <a:txBody>
                    <a:bodyPr/>
                    <a:lstStyle/>
                    <a:p>
                      <a:r>
                        <a:rPr lang="en-GB" sz="1400" dirty="0">
                          <a:solidFill>
                            <a:schemeClr val="tx1"/>
                          </a:solidFill>
                        </a:rPr>
                        <a:t>* Data</a:t>
                      </a:r>
                      <a:r>
                        <a:rPr lang="en-GB" sz="1400" baseline="0" dirty="0">
                          <a:solidFill>
                            <a:schemeClr val="tx1"/>
                          </a:solidFill>
                        </a:rPr>
                        <a:t> from British Trust for Ornithology Breeding Bird Survey 2017</a:t>
                      </a:r>
                      <a:endParaRPr lang="en-GB" sz="1400" dirty="0">
                        <a:solidFill>
                          <a:schemeClr val="tx1"/>
                        </a:solidFill>
                      </a:endParaRPr>
                    </a:p>
                  </a:txBody>
                  <a:tcPr marL="46422" marR="46422" marT="45732" marB="45732">
                    <a:noFill/>
                  </a:tcPr>
                </a:tc>
                <a:tc hMerge="1">
                  <a:txBody>
                    <a:bodyPr/>
                    <a:lstStyle/>
                    <a:p>
                      <a:pPr algn="ctr"/>
                      <a:endParaRPr lang="en-GB" sz="1600" dirty="0"/>
                    </a:p>
                  </a:txBody>
                  <a:tcPr marL="46420" marR="46420" marT="45724" marB="45724"/>
                </a:tc>
                <a:tc hMerge="1">
                  <a:txBody>
                    <a:bodyPr/>
                    <a:lstStyle/>
                    <a:p>
                      <a:pPr algn="ctr"/>
                      <a:endParaRPr lang="en-GB" sz="1600" dirty="0"/>
                    </a:p>
                  </a:txBody>
                  <a:tcPr marL="46420" marR="46420" marT="45724" marB="45724"/>
                </a:tc>
                <a:tc hMerge="1">
                  <a:txBody>
                    <a:bodyPr/>
                    <a:lstStyle/>
                    <a:p>
                      <a:pPr algn="ctr"/>
                      <a:endParaRPr lang="en-GB" sz="1600" dirty="0"/>
                    </a:p>
                  </a:txBody>
                  <a:tcPr marL="46420" marR="46420" marT="45724" marB="45724"/>
                </a:tc>
                <a:tc hMerge="1">
                  <a:txBody>
                    <a:bodyPr/>
                    <a:lstStyle/>
                    <a:p>
                      <a:pPr algn="ctr"/>
                      <a:endParaRPr lang="en-GB" sz="1600" dirty="0"/>
                    </a:p>
                  </a:txBody>
                  <a:tcPr marL="46420" marR="46420" marT="45724" marB="45724"/>
                </a:tc>
                <a:extLst>
                  <a:ext uri="{0D108BD9-81ED-4DB2-BD59-A6C34878D82A}">
                    <a16:rowId xmlns:a16="http://schemas.microsoft.com/office/drawing/2014/main" val="10008"/>
                  </a:ext>
                </a:extLst>
              </a:tr>
            </a:tbl>
          </a:graphicData>
        </a:graphic>
      </p:graphicFrame>
      <p:sp>
        <p:nvSpPr>
          <p:cNvPr id="29757" name="Text Placeholder 4">
            <a:extLst>
              <a:ext uri="{FF2B5EF4-FFF2-40B4-BE49-F238E27FC236}">
                <a16:creationId xmlns:a16="http://schemas.microsoft.com/office/drawing/2014/main" id="{16D82593-0F4A-4768-8401-A069CA07068C}"/>
              </a:ext>
            </a:extLst>
          </p:cNvPr>
          <p:cNvSpPr>
            <a:spLocks noGrp="1"/>
          </p:cNvSpPr>
          <p:nvPr>
            <p:ph type="body" sz="half" idx="2"/>
          </p:nvPr>
        </p:nvSpPr>
        <p:spPr>
          <a:xfrm>
            <a:off x="203200" y="5626100"/>
            <a:ext cx="7232650" cy="1427163"/>
          </a:xfrm>
        </p:spPr>
        <p:txBody>
          <a:bodyPr/>
          <a:lstStyle/>
          <a:p>
            <a:pPr eaLnBrk="1" hangingPunct="1"/>
            <a:r>
              <a:rPr lang="en-GB" altLang="en-US" sz="1600"/>
              <a:t>No clear correlation between exposure and changes in breeding numbers</a:t>
            </a:r>
          </a:p>
          <a:p>
            <a:pPr eaLnBrk="1" hangingPunct="1"/>
            <a:r>
              <a:rPr lang="en-GB" altLang="en-US" sz="1600"/>
              <a:t>Some contaminated species have shown significant population increases throughout a period of widespread and SGAR exposure</a:t>
            </a:r>
          </a:p>
        </p:txBody>
      </p:sp>
    </p:spTree>
    <p:extLst>
      <p:ext uri="{BB962C8B-B14F-4D97-AF65-F5344CB8AC3E}">
        <p14:creationId xmlns:p14="http://schemas.microsoft.com/office/powerpoint/2010/main" val="2342183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42F579B-DF39-4898-AA1A-8ED3A3C05184}"/>
              </a:ext>
            </a:extLst>
          </p:cNvPr>
          <p:cNvSpPr>
            <a:spLocks noGrp="1" noChangeArrowheads="1"/>
          </p:cNvSpPr>
          <p:nvPr>
            <p:ph type="title"/>
          </p:nvPr>
        </p:nvSpPr>
        <p:spPr/>
        <p:txBody>
          <a:bodyPr/>
          <a:lstStyle/>
          <a:p>
            <a:pPr eaLnBrk="1" hangingPunct="1">
              <a:defRPr/>
            </a:pPr>
            <a:r>
              <a:rPr lang="en-GB" altLang="en-US" sz="2800" dirty="0"/>
              <a:t>Concern 2: Low Level Residues - Summary</a:t>
            </a:r>
            <a:endParaRPr lang="en-US" altLang="en-US" sz="2800" dirty="0"/>
          </a:p>
        </p:txBody>
      </p:sp>
      <p:sp>
        <p:nvSpPr>
          <p:cNvPr id="30723" name="Rectangle 3">
            <a:extLst>
              <a:ext uri="{FF2B5EF4-FFF2-40B4-BE49-F238E27FC236}">
                <a16:creationId xmlns:a16="http://schemas.microsoft.com/office/drawing/2014/main" id="{87615849-B357-4E4F-B845-29242E711F9B}"/>
              </a:ext>
            </a:extLst>
          </p:cNvPr>
          <p:cNvSpPr>
            <a:spLocks noGrp="1" noChangeArrowheads="1"/>
          </p:cNvSpPr>
          <p:nvPr>
            <p:ph idx="1"/>
          </p:nvPr>
        </p:nvSpPr>
        <p:spPr>
          <a:xfrm>
            <a:off x="385763" y="1225550"/>
            <a:ext cx="8334375" cy="5000625"/>
          </a:xfrm>
        </p:spPr>
        <p:txBody>
          <a:bodyPr/>
          <a:lstStyle/>
          <a:p>
            <a:pPr eaLnBrk="1" hangingPunct="1">
              <a:lnSpc>
                <a:spcPct val="75000"/>
              </a:lnSpc>
            </a:pPr>
            <a:r>
              <a:rPr lang="en-GB" altLang="en-US" sz="2400" b="0"/>
              <a:t>Current use practice results in residues of anticoagulants in a variety of non-target species, many of high conservation value</a:t>
            </a:r>
          </a:p>
          <a:p>
            <a:pPr eaLnBrk="1" hangingPunct="1">
              <a:lnSpc>
                <a:spcPct val="75000"/>
              </a:lnSpc>
            </a:pPr>
            <a:r>
              <a:rPr lang="en-GB" altLang="en-US" sz="2400" b="0"/>
              <a:t>Residues occur in a high proportion of individuals within populations</a:t>
            </a:r>
          </a:p>
          <a:p>
            <a:pPr eaLnBrk="1" hangingPunct="1">
              <a:lnSpc>
                <a:spcPct val="75000"/>
              </a:lnSpc>
            </a:pPr>
            <a:r>
              <a:rPr lang="en-GB" altLang="en-US" sz="2400" b="0"/>
              <a:t>Dietary studies suggest that contamination occurs BOTH from taking non-target small mammals (field mice and voles) AND from taking target rats and mice</a:t>
            </a:r>
          </a:p>
          <a:p>
            <a:pPr eaLnBrk="1" hangingPunct="1">
              <a:lnSpc>
                <a:spcPct val="75000"/>
              </a:lnSpc>
            </a:pPr>
            <a:r>
              <a:rPr lang="en-GB" altLang="en-US" sz="2400" b="0"/>
              <a:t>Likely source of this contamination is from use of rodenticides outdoors, particularly in areas where wildlife is abundant </a:t>
            </a:r>
          </a:p>
          <a:p>
            <a:pPr eaLnBrk="1" hangingPunct="1">
              <a:lnSpc>
                <a:spcPct val="75000"/>
              </a:lnSpc>
            </a:pPr>
            <a:r>
              <a:rPr lang="en-GB" altLang="en-US" sz="2400" b="0"/>
              <a:t>No evidence of any adverse effects of these residues, i.e. populations of many of the most contaminated species are increasing rapidly</a:t>
            </a:r>
          </a:p>
          <a:p>
            <a:pPr eaLnBrk="1" hangingPunct="1">
              <a:lnSpc>
                <a:spcPct val="75000"/>
              </a:lnSpc>
            </a:pPr>
            <a:r>
              <a:rPr lang="en-GB" altLang="en-US" sz="2400" b="0"/>
              <a:t>But sub-lethal effects cannot be ruled out</a:t>
            </a:r>
          </a:p>
          <a:p>
            <a:pPr eaLnBrk="1" hangingPunct="1">
              <a:lnSpc>
                <a:spcPct val="75000"/>
              </a:lnSpc>
              <a:buFont typeface="Wingdings 2" panose="05020102010507070707" pitchFamily="18" charset="2"/>
              <a:buNone/>
            </a:pPr>
            <a:endParaRPr lang="en-US" altLang="en-US" sz="2400" b="0"/>
          </a:p>
        </p:txBody>
      </p:sp>
    </p:spTree>
    <p:extLst>
      <p:ext uri="{BB962C8B-B14F-4D97-AF65-F5344CB8AC3E}">
        <p14:creationId xmlns:p14="http://schemas.microsoft.com/office/powerpoint/2010/main" val="764493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5BC6FD34-1CBA-493B-A079-0D01645B7623}"/>
              </a:ext>
            </a:extLst>
          </p:cNvPr>
          <p:cNvSpPr>
            <a:spLocks noGrp="1" noChangeArrowheads="1"/>
          </p:cNvSpPr>
          <p:nvPr>
            <p:ph type="title"/>
          </p:nvPr>
        </p:nvSpPr>
        <p:spPr/>
        <p:txBody>
          <a:bodyPr/>
          <a:lstStyle/>
          <a:p>
            <a:pPr eaLnBrk="1" hangingPunct="1">
              <a:defRPr/>
            </a:pPr>
            <a:r>
              <a:rPr lang="en-GB" altLang="en-US" dirty="0"/>
              <a:t>General Conclusions</a:t>
            </a:r>
            <a:endParaRPr lang="en-US" altLang="en-US" dirty="0"/>
          </a:p>
        </p:txBody>
      </p:sp>
      <p:sp>
        <p:nvSpPr>
          <p:cNvPr id="31747" name="Rectangle 3">
            <a:extLst>
              <a:ext uri="{FF2B5EF4-FFF2-40B4-BE49-F238E27FC236}">
                <a16:creationId xmlns:a16="http://schemas.microsoft.com/office/drawing/2014/main" id="{B7FF6494-6A42-4837-A72D-CF9B5B5AA93E}"/>
              </a:ext>
            </a:extLst>
          </p:cNvPr>
          <p:cNvSpPr>
            <a:spLocks noGrp="1" noChangeArrowheads="1"/>
          </p:cNvSpPr>
          <p:nvPr>
            <p:ph idx="1"/>
          </p:nvPr>
        </p:nvSpPr>
        <p:spPr>
          <a:xfrm>
            <a:off x="385763" y="1225550"/>
            <a:ext cx="8334375" cy="5387975"/>
          </a:xfrm>
        </p:spPr>
        <p:txBody>
          <a:bodyPr/>
          <a:lstStyle/>
          <a:p>
            <a:pPr eaLnBrk="1" hangingPunct="1">
              <a:lnSpc>
                <a:spcPct val="90000"/>
              </a:lnSpc>
            </a:pPr>
            <a:r>
              <a:rPr lang="en-GB" altLang="en-US" sz="2000" b="0"/>
              <a:t>No evidence that either wildlife fatalities or low-level contamination is having significant adverse affect on wildlife populations</a:t>
            </a:r>
          </a:p>
          <a:p>
            <a:pPr eaLnBrk="1" hangingPunct="1">
              <a:lnSpc>
                <a:spcPct val="90000"/>
              </a:lnSpc>
            </a:pPr>
            <a:r>
              <a:rPr lang="en-GB" altLang="en-US" sz="2000" b="0"/>
              <a:t>Populations of many key species are expanding due to conservation efforts and removal of persecution (e.g. red kite, buzzard, polecat)</a:t>
            </a:r>
          </a:p>
          <a:p>
            <a:pPr eaLnBrk="1" hangingPunct="1">
              <a:lnSpc>
                <a:spcPct val="90000"/>
              </a:lnSpc>
            </a:pPr>
            <a:r>
              <a:rPr lang="en-GB" altLang="en-US" sz="2000"/>
              <a:t>But,</a:t>
            </a:r>
          </a:p>
          <a:p>
            <a:pPr lvl="1" eaLnBrk="1" hangingPunct="1">
              <a:lnSpc>
                <a:spcPct val="90000"/>
              </a:lnSpc>
            </a:pPr>
            <a:r>
              <a:rPr lang="en-GB" altLang="en-US" sz="2000"/>
              <a:t>Wildlife fatalities and widespread low-level residues are of concern to everyone</a:t>
            </a:r>
          </a:p>
          <a:p>
            <a:pPr lvl="1" eaLnBrk="1" hangingPunct="1">
              <a:lnSpc>
                <a:spcPct val="90000"/>
              </a:lnSpc>
            </a:pPr>
            <a:r>
              <a:rPr lang="en-GB" altLang="en-US" sz="2000"/>
              <a:t>Those who use rodenticides in the countryside must use them responsibly so as to minimise all wildlife exposure</a:t>
            </a:r>
          </a:p>
          <a:p>
            <a:pPr lvl="1" eaLnBrk="1" hangingPunct="1">
              <a:lnSpc>
                <a:spcPct val="90000"/>
              </a:lnSpc>
            </a:pPr>
            <a:r>
              <a:rPr lang="en-GB" altLang="en-US" sz="2000"/>
              <a:t>The success if the UK Rodenticide Stewardship Regime will be judged on demonstrated reductions in wildlife exposure</a:t>
            </a:r>
          </a:p>
          <a:p>
            <a:pPr lvl="1" eaLnBrk="1" hangingPunct="1">
              <a:lnSpc>
                <a:spcPct val="90000"/>
              </a:lnSpc>
            </a:pPr>
            <a:r>
              <a:rPr lang="en-GB" altLang="en-US" sz="2000"/>
              <a:t>Without this success more restrictions on the use of rodenticides are inevitable</a:t>
            </a:r>
          </a:p>
          <a:p>
            <a:pPr eaLnBrk="1" hangingPunct="1">
              <a:lnSpc>
                <a:spcPct val="90000"/>
              </a:lnSpc>
            </a:pPr>
            <a:endParaRPr lang="en-GB" altLang="en-US" sz="2400"/>
          </a:p>
          <a:p>
            <a:pPr eaLnBrk="1" hangingPunct="1">
              <a:lnSpc>
                <a:spcPct val="90000"/>
              </a:lnSpc>
            </a:pPr>
            <a:endParaRPr lang="en-US" altLang="en-US" sz="2000"/>
          </a:p>
        </p:txBody>
      </p:sp>
    </p:spTree>
    <p:extLst>
      <p:ext uri="{BB962C8B-B14F-4D97-AF65-F5344CB8AC3E}">
        <p14:creationId xmlns:p14="http://schemas.microsoft.com/office/powerpoint/2010/main" val="4247050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C6A0DA7-347C-4AD6-8F6E-57B9CA53CB68}"/>
              </a:ext>
            </a:extLst>
          </p:cNvPr>
          <p:cNvSpPr>
            <a:spLocks noGrp="1" noChangeArrowheads="1"/>
          </p:cNvSpPr>
          <p:nvPr>
            <p:ph type="title"/>
          </p:nvPr>
        </p:nvSpPr>
        <p:spPr>
          <a:xfrm>
            <a:off x="304800" y="0"/>
            <a:ext cx="7772400" cy="1016000"/>
          </a:xfrm>
        </p:spPr>
        <p:txBody>
          <a:bodyPr/>
          <a:lstStyle/>
          <a:p>
            <a:pPr eaLnBrk="1" hangingPunct="1">
              <a:defRPr/>
            </a:pPr>
            <a:r>
              <a:rPr lang="en-GB" altLang="en-US" sz="3600"/>
              <a:t>Rodenticide use in UK rural areas</a:t>
            </a:r>
            <a:r>
              <a:rPr lang="en-GB" altLang="en-US" b="0">
                <a:solidFill>
                  <a:srgbClr val="FFFF00"/>
                </a:solidFill>
                <a:effectLst>
                  <a:outerShdw blurRad="38100" dist="38100" dir="2700000" algn="tl">
                    <a:srgbClr val="FFFFFF"/>
                  </a:outerShdw>
                </a:effectLst>
              </a:rPr>
              <a:t> </a:t>
            </a:r>
            <a:endParaRPr lang="en-GB" altLang="en-US" sz="3800" b="0" i="1">
              <a:solidFill>
                <a:srgbClr val="FAFD00"/>
              </a:solidFill>
              <a:effectLst>
                <a:outerShdw blurRad="38100" dist="38100" dir="2700000" algn="tl">
                  <a:srgbClr val="FFFFFF"/>
                </a:outerShdw>
              </a:effectLst>
            </a:endParaRPr>
          </a:p>
        </p:txBody>
      </p:sp>
      <p:sp>
        <p:nvSpPr>
          <p:cNvPr id="6147" name="Rectangle 3">
            <a:extLst>
              <a:ext uri="{FF2B5EF4-FFF2-40B4-BE49-F238E27FC236}">
                <a16:creationId xmlns:a16="http://schemas.microsoft.com/office/drawing/2014/main" id="{4B60606B-7EBF-4A68-8A52-5A470D35EF2C}"/>
              </a:ext>
            </a:extLst>
          </p:cNvPr>
          <p:cNvSpPr>
            <a:spLocks noGrp="1" noChangeArrowheads="1"/>
          </p:cNvSpPr>
          <p:nvPr>
            <p:ph type="body" sz="half" idx="1"/>
          </p:nvPr>
        </p:nvSpPr>
        <p:spPr>
          <a:xfrm>
            <a:off x="96838" y="1631950"/>
            <a:ext cx="4956175" cy="4921250"/>
          </a:xfrm>
        </p:spPr>
        <p:txBody>
          <a:bodyPr/>
          <a:lstStyle/>
          <a:p>
            <a:pPr marL="342900" indent="-342900" eaLnBrk="1" hangingPunct="1">
              <a:spcBef>
                <a:spcPct val="30000"/>
              </a:spcBef>
              <a:spcAft>
                <a:spcPct val="30000"/>
              </a:spcAft>
              <a:buClr>
                <a:srgbClr val="FAFD00"/>
              </a:buClr>
            </a:pPr>
            <a:r>
              <a:rPr lang="en-GB" altLang="en-US" sz="2400" b="0">
                <a:solidFill>
                  <a:srgbClr val="FFFFFF"/>
                </a:solidFill>
              </a:rPr>
              <a:t>Rodenticide</a:t>
            </a:r>
            <a:r>
              <a:rPr lang="en-US" altLang="en-US" sz="2400" b="0">
                <a:solidFill>
                  <a:srgbClr val="FFFFFF"/>
                </a:solidFill>
                <a:cs typeface="Arial" panose="020B0604020202020204" pitchFamily="34" charset="0"/>
              </a:rPr>
              <a:t> used on 80-</a:t>
            </a:r>
            <a:r>
              <a:rPr lang="en-GB" altLang="en-US" sz="2400" b="0">
                <a:solidFill>
                  <a:srgbClr val="FFFFFF"/>
                </a:solidFill>
              </a:rPr>
              <a:t>90% of farms growing grass, arable or fodder crops</a:t>
            </a:r>
          </a:p>
          <a:p>
            <a:pPr marL="342900" indent="-342900" eaLnBrk="1" hangingPunct="1">
              <a:spcBef>
                <a:spcPct val="30000"/>
              </a:spcBef>
              <a:spcAft>
                <a:spcPct val="30000"/>
              </a:spcAft>
              <a:buClr>
                <a:srgbClr val="FAFD00"/>
              </a:buClr>
            </a:pPr>
            <a:r>
              <a:rPr lang="en-GB" altLang="en-US" sz="2400" b="0">
                <a:solidFill>
                  <a:srgbClr val="FFFFFF"/>
                </a:solidFill>
              </a:rPr>
              <a:t>Large use of SGARs by farmers, gamekeepers and professional pest controllers</a:t>
            </a:r>
          </a:p>
          <a:p>
            <a:pPr marL="342900" indent="-342900" eaLnBrk="1" hangingPunct="1">
              <a:spcBef>
                <a:spcPct val="30000"/>
              </a:spcBef>
              <a:spcAft>
                <a:spcPct val="30000"/>
              </a:spcAft>
              <a:buClr>
                <a:srgbClr val="FAFD00"/>
              </a:buClr>
            </a:pPr>
            <a:r>
              <a:rPr lang="en-GB" altLang="en-US" sz="2400" b="0">
                <a:solidFill>
                  <a:srgbClr val="FFFFFF"/>
                </a:solidFill>
              </a:rPr>
              <a:t>Difenacoum and bromadiolone most widely used</a:t>
            </a:r>
          </a:p>
          <a:p>
            <a:pPr marL="342900" indent="-342900" eaLnBrk="1" hangingPunct="1">
              <a:spcBef>
                <a:spcPct val="30000"/>
              </a:spcBef>
              <a:spcAft>
                <a:spcPct val="30000"/>
              </a:spcAft>
              <a:buClr>
                <a:srgbClr val="FAFD00"/>
              </a:buClr>
            </a:pPr>
            <a:r>
              <a:rPr lang="en-GB" altLang="en-US" sz="2400" b="0">
                <a:solidFill>
                  <a:srgbClr val="FFFFFF"/>
                </a:solidFill>
              </a:rPr>
              <a:t>No recent figures on quantities used</a:t>
            </a:r>
          </a:p>
        </p:txBody>
      </p:sp>
      <p:graphicFrame>
        <p:nvGraphicFramePr>
          <p:cNvPr id="6149" name="Object 5">
            <a:extLst>
              <a:ext uri="{FF2B5EF4-FFF2-40B4-BE49-F238E27FC236}">
                <a16:creationId xmlns:a16="http://schemas.microsoft.com/office/drawing/2014/main" id="{C85162F3-9A9B-4D64-8A87-13CD71A15A23}"/>
              </a:ext>
            </a:extLst>
          </p:cNvPr>
          <p:cNvGraphicFramePr>
            <a:graphicFrameLocks noGrp="1" noChangeAspect="1"/>
          </p:cNvGraphicFramePr>
          <p:nvPr>
            <p:ph sz="half" idx="2"/>
            <p:extLst>
              <p:ext uri="{D42A27DB-BD31-4B8C-83A1-F6EECF244321}">
                <p14:modId xmlns:p14="http://schemas.microsoft.com/office/powerpoint/2010/main" val="4101119593"/>
              </p:ext>
            </p:extLst>
          </p:nvPr>
        </p:nvGraphicFramePr>
        <p:xfrm>
          <a:off x="4947202" y="2303463"/>
          <a:ext cx="4090988" cy="2846387"/>
        </p:xfrm>
        <a:graphic>
          <a:graphicData uri="http://schemas.openxmlformats.org/presentationml/2006/ole">
            <mc:AlternateContent xmlns:mc="http://schemas.openxmlformats.org/markup-compatibility/2006">
              <mc:Choice xmlns:v="urn:schemas-microsoft-com:vml" Requires="v">
                <p:oleObj spid="_x0000_s1033" name="Prism Project" r:id="rId4" imgW="4322160" imgH="3008880" progId="Prism4.Document">
                  <p:embed/>
                </p:oleObj>
              </mc:Choice>
              <mc:Fallback>
                <p:oleObj name="Prism Project" r:id="rId4" imgW="4322160" imgH="3008880" progId="Prism4.Document">
                  <p:embed/>
                  <p:pic>
                    <p:nvPicPr>
                      <p:cNvPr id="6149" name="Object 5">
                        <a:extLst>
                          <a:ext uri="{FF2B5EF4-FFF2-40B4-BE49-F238E27FC236}">
                            <a16:creationId xmlns:a16="http://schemas.microsoft.com/office/drawing/2014/main" id="{C85162F3-9A9B-4D64-8A87-13CD71A15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202" y="2303463"/>
                        <a:ext cx="4090988" cy="28463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4">
            <a:extLst>
              <a:ext uri="{FF2B5EF4-FFF2-40B4-BE49-F238E27FC236}">
                <a16:creationId xmlns:a16="http://schemas.microsoft.com/office/drawing/2014/main" id="{B2D29F2E-EDCC-4F35-B84A-38BDB976D019}"/>
              </a:ext>
            </a:extLst>
          </p:cNvPr>
          <p:cNvSpPr>
            <a:spLocks noChangeArrowheads="1"/>
          </p:cNvSpPr>
          <p:nvPr/>
        </p:nvSpPr>
        <p:spPr bwMode="auto">
          <a:xfrm>
            <a:off x="152400" y="5334000"/>
            <a:ext cx="464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562100" indent="-228600" eaLnBrk="0" hangingPunct="0">
              <a:spcBef>
                <a:spcPct val="20000"/>
              </a:spcBef>
              <a:buChar char="–"/>
              <a:defRPr sz="2000">
                <a:solidFill>
                  <a:schemeClr val="tx1"/>
                </a:solidFill>
                <a:latin typeface="Arial" panose="020B0604020202020204" pitchFamily="34" charset="0"/>
              </a:defRPr>
            </a:lvl4pPr>
            <a:lvl5pPr marL="1981200" indent="-228600" eaLnBrk="0" hangingPunct="0">
              <a:spcBef>
                <a:spcPct val="20000"/>
              </a:spcBef>
              <a:buChar char="»"/>
              <a:defRPr sz="2000">
                <a:solidFill>
                  <a:schemeClr val="tx1"/>
                </a:solidFill>
                <a:latin typeface="Arial" panose="020B0604020202020204" pitchFamily="34" charset="0"/>
              </a:defRPr>
            </a:lvl5pPr>
            <a:lvl6pPr marL="24384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8956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3528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100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30000"/>
              </a:spcAft>
              <a:buClr>
                <a:srgbClr val="FAFD00"/>
              </a:buClr>
              <a:buSzPct val="85000"/>
              <a:buFont typeface="Wingdings 2" panose="05020102010507070707" pitchFamily="18" charset="2"/>
              <a:buChar char="¢"/>
              <a:tabLst/>
              <a:defRPr/>
            </a:pP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150" name="Text Box 6">
            <a:extLst>
              <a:ext uri="{FF2B5EF4-FFF2-40B4-BE49-F238E27FC236}">
                <a16:creationId xmlns:a16="http://schemas.microsoft.com/office/drawing/2014/main" id="{F3E373A5-02EC-426B-A3EF-34DBB647089C}"/>
              </a:ext>
            </a:extLst>
          </p:cNvPr>
          <p:cNvSpPr txBox="1">
            <a:spLocks noChangeArrowheads="1"/>
          </p:cNvSpPr>
          <p:nvPr/>
        </p:nvSpPr>
        <p:spPr bwMode="auto">
          <a:xfrm>
            <a:off x="4945063" y="5443538"/>
            <a:ext cx="46609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Historical data from Pesticide Usage Survey Report 175, Central Science Laboratory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(now Animal and  Plant Health Agency)</a:t>
            </a:r>
          </a:p>
        </p:txBody>
      </p:sp>
      <p:sp>
        <p:nvSpPr>
          <p:cNvPr id="6151" name="TextBox 1">
            <a:extLst>
              <a:ext uri="{FF2B5EF4-FFF2-40B4-BE49-F238E27FC236}">
                <a16:creationId xmlns:a16="http://schemas.microsoft.com/office/drawing/2014/main" id="{89579469-7AF9-4C92-91B1-967AAEC66AAB}"/>
              </a:ext>
            </a:extLst>
          </p:cNvPr>
          <p:cNvSpPr txBox="1">
            <a:spLocks noChangeArrowheads="1"/>
          </p:cNvSpPr>
          <p:nvPr/>
        </p:nvSpPr>
        <p:spPr bwMode="auto">
          <a:xfrm>
            <a:off x="5307013" y="1273175"/>
            <a:ext cx="35448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Data from before introduction of difethialone and when brodifacoum and flocoumaen were restricted to use indoors</a:t>
            </a:r>
            <a:endPar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37144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EB009A-D923-4F74-9012-1251841FC5C5}"/>
              </a:ext>
            </a:extLst>
          </p:cNvPr>
          <p:cNvSpPr>
            <a:spLocks noGrp="1"/>
          </p:cNvSpPr>
          <p:nvPr>
            <p:ph type="title"/>
          </p:nvPr>
        </p:nvSpPr>
        <p:spPr/>
        <p:txBody>
          <a:bodyPr/>
          <a:lstStyle/>
          <a:p>
            <a:pPr eaLnBrk="1" hangingPunct="1">
              <a:defRPr/>
            </a:pPr>
            <a:r>
              <a:rPr lang="en-GB" dirty="0"/>
              <a:t>Use Scenarios (1)</a:t>
            </a:r>
          </a:p>
        </p:txBody>
      </p:sp>
      <p:sp>
        <p:nvSpPr>
          <p:cNvPr id="7171" name="Content Placeholder 5">
            <a:extLst>
              <a:ext uri="{FF2B5EF4-FFF2-40B4-BE49-F238E27FC236}">
                <a16:creationId xmlns:a16="http://schemas.microsoft.com/office/drawing/2014/main" id="{D2BB233E-ED43-49B9-A09F-59BE2CCC9A3A}"/>
              </a:ext>
            </a:extLst>
          </p:cNvPr>
          <p:cNvSpPr>
            <a:spLocks noGrp="1"/>
          </p:cNvSpPr>
          <p:nvPr>
            <p:ph idx="1"/>
          </p:nvPr>
        </p:nvSpPr>
        <p:spPr>
          <a:xfrm>
            <a:off x="385763" y="1150938"/>
            <a:ext cx="8334375" cy="5545137"/>
          </a:xfrm>
        </p:spPr>
        <p:txBody>
          <a:bodyPr/>
          <a:lstStyle/>
          <a:p>
            <a:pPr eaLnBrk="1" hangingPunct="1"/>
            <a:r>
              <a:rPr lang="en-GB" altLang="en-US" sz="3200"/>
              <a:t>‘Indoors’ – all FGARs and SGARs</a:t>
            </a:r>
          </a:p>
          <a:p>
            <a:pPr lvl="1" eaLnBrk="1" hangingPunct="1"/>
            <a:r>
              <a:rPr lang="en-GB" altLang="en-US" sz="2400"/>
              <a:t>Situations where the bait is placed within a building or other enclosed structure and where the target is living or feeding predominantly within that building or structure; and behind closed doors. If rodents living outside a building can move freely to where the bait is laid within the building, then baits restricted to ‘indoors’ should NOT be used (Definition adapted from HSE)</a:t>
            </a:r>
          </a:p>
          <a:p>
            <a:pPr lvl="1" eaLnBrk="1" hangingPunct="1"/>
            <a:r>
              <a:rPr lang="en-GB" altLang="en-US" sz="2400"/>
              <a:t>Low risk of exposure to non-targets</a:t>
            </a:r>
            <a:endParaRPr lang="en-GB" altLang="en-US" sz="2000"/>
          </a:p>
        </p:txBody>
      </p:sp>
    </p:spTree>
    <p:extLst>
      <p:ext uri="{BB962C8B-B14F-4D97-AF65-F5344CB8AC3E}">
        <p14:creationId xmlns:p14="http://schemas.microsoft.com/office/powerpoint/2010/main" val="1586637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32C2-55FC-4A0E-804C-6B2D65B1204F}"/>
              </a:ext>
            </a:extLst>
          </p:cNvPr>
          <p:cNvSpPr>
            <a:spLocks noGrp="1"/>
          </p:cNvSpPr>
          <p:nvPr>
            <p:ph type="title"/>
          </p:nvPr>
        </p:nvSpPr>
        <p:spPr/>
        <p:txBody>
          <a:bodyPr/>
          <a:lstStyle/>
          <a:p>
            <a:pPr>
              <a:defRPr/>
            </a:pPr>
            <a:r>
              <a:rPr lang="en-GB" dirty="0"/>
              <a:t>Use Scenarios (2)</a:t>
            </a:r>
          </a:p>
        </p:txBody>
      </p:sp>
      <p:sp>
        <p:nvSpPr>
          <p:cNvPr id="8195" name="Content Placeholder 2">
            <a:extLst>
              <a:ext uri="{FF2B5EF4-FFF2-40B4-BE49-F238E27FC236}">
                <a16:creationId xmlns:a16="http://schemas.microsoft.com/office/drawing/2014/main" id="{2B4A76ED-0DAF-4FC2-B949-7BFCFA01B6F4}"/>
              </a:ext>
            </a:extLst>
          </p:cNvPr>
          <p:cNvSpPr>
            <a:spLocks noGrp="1"/>
          </p:cNvSpPr>
          <p:nvPr>
            <p:ph idx="1"/>
          </p:nvPr>
        </p:nvSpPr>
        <p:spPr/>
        <p:txBody>
          <a:bodyPr/>
          <a:lstStyle/>
          <a:p>
            <a:r>
              <a:rPr lang="en-GB" altLang="en-US" sz="2600"/>
              <a:t>‘In and around buildings’- all FGARs and SGARs</a:t>
            </a:r>
          </a:p>
          <a:p>
            <a:pPr lvl="1"/>
            <a:r>
              <a:rPr lang="en-GB" altLang="en-US" sz="2600"/>
              <a:t>“In and around buildings’ shall be understood as the building itself, and the area around the building that needs to be treated in order to deal with the infestation of the building” (Definition from the European Commission)</a:t>
            </a:r>
          </a:p>
          <a:p>
            <a:pPr lvl="1"/>
            <a:r>
              <a:rPr lang="en-GB" altLang="en-US" sz="2600"/>
              <a:t>Moderate risk of exposure to non-targets in semi-urban and rural environments</a:t>
            </a:r>
          </a:p>
          <a:p>
            <a:endParaRPr lang="en-GB" altLang="en-US"/>
          </a:p>
        </p:txBody>
      </p:sp>
    </p:spTree>
    <p:extLst>
      <p:ext uri="{BB962C8B-B14F-4D97-AF65-F5344CB8AC3E}">
        <p14:creationId xmlns:p14="http://schemas.microsoft.com/office/powerpoint/2010/main" val="938930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447F2-AECD-4381-8597-4FDD7D9C33CD}"/>
              </a:ext>
            </a:extLst>
          </p:cNvPr>
          <p:cNvSpPr>
            <a:spLocks noGrp="1"/>
          </p:cNvSpPr>
          <p:nvPr>
            <p:ph type="title"/>
          </p:nvPr>
        </p:nvSpPr>
        <p:spPr/>
        <p:txBody>
          <a:bodyPr/>
          <a:lstStyle/>
          <a:p>
            <a:pPr eaLnBrk="1" hangingPunct="1">
              <a:defRPr/>
            </a:pPr>
            <a:r>
              <a:rPr lang="en-GB" dirty="0"/>
              <a:t>Use Scenarios (3)</a:t>
            </a:r>
          </a:p>
        </p:txBody>
      </p:sp>
      <p:sp>
        <p:nvSpPr>
          <p:cNvPr id="9219" name="Content Placeholder 5">
            <a:extLst>
              <a:ext uri="{FF2B5EF4-FFF2-40B4-BE49-F238E27FC236}">
                <a16:creationId xmlns:a16="http://schemas.microsoft.com/office/drawing/2014/main" id="{049C8452-DA29-41BA-9B02-22EA2C6993EB}"/>
              </a:ext>
            </a:extLst>
          </p:cNvPr>
          <p:cNvSpPr>
            <a:spLocks noGrp="1"/>
          </p:cNvSpPr>
          <p:nvPr>
            <p:ph idx="1"/>
          </p:nvPr>
        </p:nvSpPr>
        <p:spPr>
          <a:xfrm>
            <a:off x="385763" y="1150938"/>
            <a:ext cx="8334375" cy="5545137"/>
          </a:xfrm>
        </p:spPr>
        <p:txBody>
          <a:bodyPr/>
          <a:lstStyle/>
          <a:p>
            <a:pPr eaLnBrk="1" hangingPunct="1"/>
            <a:r>
              <a:rPr lang="en-GB" altLang="en-US"/>
              <a:t>‘Open areas’ – all FGARs and the SGARs difenacoum/bromadiolone</a:t>
            </a:r>
          </a:p>
          <a:p>
            <a:pPr lvl="1" eaLnBrk="1" hangingPunct="1"/>
            <a:r>
              <a:rPr lang="en-GB" altLang="en-US" sz="1600"/>
              <a:t>a new term without a concise definition. European Commission documents describe uses “around farmland, parks and golf courses” as typical of this. Also when “rodenticides are used to reduce impacts on game rearing or outside (i.e. in field) food stores (potato/sugar beet clamps)”. An open area is therefore one that fits neither of the two preceding definitions and is an urban, suburban or rural space that is not directly associated with a building.</a:t>
            </a:r>
          </a:p>
          <a:p>
            <a:pPr lvl="1" eaLnBrk="1" hangingPunct="1"/>
            <a:r>
              <a:rPr lang="en-GB" altLang="en-US" sz="1600"/>
              <a:t>High risk of exposure to non-target wildlife</a:t>
            </a:r>
            <a:endParaRPr lang="en-GB" altLang="en-US" sz="1800"/>
          </a:p>
          <a:p>
            <a:pPr eaLnBrk="1" hangingPunct="1"/>
            <a:r>
              <a:rPr lang="en-GB" altLang="en-US"/>
              <a:t>‘Outdoors’ – all products</a:t>
            </a:r>
          </a:p>
          <a:p>
            <a:pPr lvl="1" eaLnBrk="1" hangingPunct="1"/>
            <a:r>
              <a:rPr lang="en-GB" altLang="en-US" sz="1800"/>
              <a:t>was used in the UK as a regulatory term for places where baits could be applied that were not restricted to “indoors” (see above definition) but is no longer used on rodenticide labels</a:t>
            </a:r>
          </a:p>
        </p:txBody>
      </p:sp>
    </p:spTree>
    <p:extLst>
      <p:ext uri="{BB962C8B-B14F-4D97-AF65-F5344CB8AC3E}">
        <p14:creationId xmlns:p14="http://schemas.microsoft.com/office/powerpoint/2010/main" val="3511130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5" name="Rectangle 9">
            <a:extLst>
              <a:ext uri="{FF2B5EF4-FFF2-40B4-BE49-F238E27FC236}">
                <a16:creationId xmlns:a16="http://schemas.microsoft.com/office/drawing/2014/main" id="{3FF3014E-387D-4C8D-9AE9-A91469D4B7D0}"/>
              </a:ext>
            </a:extLst>
          </p:cNvPr>
          <p:cNvSpPr>
            <a:spLocks noGrp="1" noChangeArrowheads="1"/>
          </p:cNvSpPr>
          <p:nvPr>
            <p:ph type="title"/>
          </p:nvPr>
        </p:nvSpPr>
        <p:spPr/>
        <p:txBody>
          <a:bodyPr/>
          <a:lstStyle/>
          <a:p>
            <a:pPr eaLnBrk="1" hangingPunct="1">
              <a:defRPr/>
            </a:pPr>
            <a:r>
              <a:rPr lang="en-GB" altLang="en-US" dirty="0"/>
              <a:t>Exposure of Animals – Two main routes of exposure</a:t>
            </a:r>
            <a:endParaRPr lang="en-US" altLang="en-US" dirty="0"/>
          </a:p>
        </p:txBody>
      </p:sp>
      <p:pic>
        <p:nvPicPr>
          <p:cNvPr id="10245" name="Picture 14">
            <a:extLst>
              <a:ext uri="{FF2B5EF4-FFF2-40B4-BE49-F238E27FC236}">
                <a16:creationId xmlns:a16="http://schemas.microsoft.com/office/drawing/2014/main" id="{E8A83F83-06AC-46B6-ACEB-87369C5A634B}"/>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659606" y="1411287"/>
            <a:ext cx="3543300" cy="2238375"/>
          </a:xfrm>
          <a:noFill/>
        </p:spPr>
      </p:pic>
      <p:pic>
        <p:nvPicPr>
          <p:cNvPr id="10246" name="Picture 15" descr="Barn owl with prey">
            <a:extLst>
              <a:ext uri="{FF2B5EF4-FFF2-40B4-BE49-F238E27FC236}">
                <a16:creationId xmlns:a16="http://schemas.microsoft.com/office/drawing/2014/main" id="{3C669D0F-7E70-4C6F-AD25-2BF7A6B20DA8}"/>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111250" y="3767138"/>
            <a:ext cx="2522538" cy="2878137"/>
          </a:xfrm>
          <a:noFill/>
          <a:extLst>
            <a:ext uri="{909E8E84-426E-40DD-AFC4-6F175D3DCCD1}">
              <a14:hiddenFill xmlns:a14="http://schemas.microsoft.com/office/drawing/2010/main">
                <a:solidFill>
                  <a:srgbClr val="FFFFFF"/>
                </a:solidFill>
              </a14:hiddenFill>
            </a:ext>
          </a:extLst>
        </p:spPr>
      </p:pic>
      <p:sp>
        <p:nvSpPr>
          <p:cNvPr id="10243" name="Rectangle 12">
            <a:extLst>
              <a:ext uri="{FF2B5EF4-FFF2-40B4-BE49-F238E27FC236}">
                <a16:creationId xmlns:a16="http://schemas.microsoft.com/office/drawing/2014/main" id="{EA5D8619-2265-4411-976E-EFF760000120}"/>
              </a:ext>
            </a:extLst>
          </p:cNvPr>
          <p:cNvSpPr>
            <a:spLocks noGrp="1" noChangeArrowheads="1"/>
          </p:cNvSpPr>
          <p:nvPr>
            <p:ph type="body" sz="half" idx="3"/>
          </p:nvPr>
        </p:nvSpPr>
        <p:spPr>
          <a:xfrm>
            <a:off x="4610100" y="1196975"/>
            <a:ext cx="4090988" cy="1952625"/>
          </a:xfrm>
        </p:spPr>
        <p:txBody>
          <a:bodyPr/>
          <a:lstStyle/>
          <a:p>
            <a:pPr eaLnBrk="1" hangingPunct="1"/>
            <a:r>
              <a:rPr lang="en-GB" altLang="en-US" sz="2400"/>
              <a:t>Primary poisoning</a:t>
            </a:r>
          </a:p>
          <a:p>
            <a:pPr lvl="1" eaLnBrk="1" hangingPunct="1"/>
            <a:r>
              <a:rPr lang="en-GB" altLang="en-US" sz="2400"/>
              <a:t>Non-target animal consumes bait directly</a:t>
            </a:r>
            <a:endParaRPr lang="en-US" altLang="en-US" sz="2400"/>
          </a:p>
        </p:txBody>
      </p:sp>
      <p:sp>
        <p:nvSpPr>
          <p:cNvPr id="10244" name="Rectangle 13">
            <a:extLst>
              <a:ext uri="{FF2B5EF4-FFF2-40B4-BE49-F238E27FC236}">
                <a16:creationId xmlns:a16="http://schemas.microsoft.com/office/drawing/2014/main" id="{3660E7E7-95CF-4639-AFFF-8A9C4B2910C6}"/>
              </a:ext>
            </a:extLst>
          </p:cNvPr>
          <p:cNvSpPr>
            <a:spLocks noChangeArrowheads="1"/>
          </p:cNvSpPr>
          <p:nvPr/>
        </p:nvSpPr>
        <p:spPr bwMode="auto">
          <a:xfrm>
            <a:off x="4641850" y="3389313"/>
            <a:ext cx="4090988"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76250" indent="-476250"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952500" indent="-285750" eaLnBrk="0" hangingPunct="0">
              <a:spcAft>
                <a:spcPct val="50000"/>
              </a:spcAft>
              <a:buChar char="–"/>
              <a:defRPr sz="2800" b="1">
                <a:solidFill>
                  <a:schemeClr val="tx1"/>
                </a:solidFill>
                <a:latin typeface="Arial" panose="020B0604020202020204" pitchFamily="34" charset="0"/>
              </a:defRPr>
            </a:lvl2pPr>
            <a:lvl3pPr marL="1371600" indent="-228600" eaLnBrk="0" hangingPunct="0">
              <a:spcBef>
                <a:spcPct val="20000"/>
              </a:spcBef>
              <a:buChar char="•"/>
              <a:defRPr sz="2400">
                <a:solidFill>
                  <a:schemeClr val="tx1"/>
                </a:solidFill>
                <a:latin typeface="Arial" panose="020B0604020202020204" pitchFamily="34" charset="0"/>
              </a:defRPr>
            </a:lvl3pPr>
            <a:lvl4pPr marL="1790700" indent="-228600" eaLnBrk="0" hangingPunct="0">
              <a:spcBef>
                <a:spcPct val="20000"/>
              </a:spcBef>
              <a:buChar char="–"/>
              <a:defRPr sz="2000">
                <a:solidFill>
                  <a:schemeClr val="tx1"/>
                </a:solidFill>
                <a:latin typeface="Arial" panose="020B0604020202020204" pitchFamily="34" charset="0"/>
              </a:defRPr>
            </a:lvl4pPr>
            <a:lvl5pPr marL="2209800" indent="-228600" eaLnBrk="0" hangingPunct="0">
              <a:spcBef>
                <a:spcPct val="20000"/>
              </a:spcBef>
              <a:buChar char="»"/>
              <a:defRPr sz="2000">
                <a:solidFill>
                  <a:schemeClr val="tx1"/>
                </a:solidFill>
                <a:latin typeface="Arial" panose="020B0604020202020204" pitchFamily="34" charset="0"/>
              </a:defRPr>
            </a:lvl5pPr>
            <a:lvl6pPr marL="26670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anose="05020102010507070707" pitchFamily="18" charset="2"/>
              <a:buChar char="¢"/>
              <a:tabLst/>
              <a:defRPr/>
            </a:pPr>
            <a:r>
              <a:rPr kumimoji="0" lang="en-GB"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Secondary poisoning</a:t>
            </a:r>
          </a:p>
          <a:p>
            <a:pPr marL="952500" marR="0" lvl="1" indent="-285750" algn="l" defTabSz="914400" rtl="0" eaLnBrk="1" fontAlgn="base" latinLnBrk="0" hangingPunct="1">
              <a:lnSpc>
                <a:spcPct val="100000"/>
              </a:lnSpc>
              <a:spcBef>
                <a:spcPct val="0"/>
              </a:spcBef>
              <a:spcAft>
                <a:spcPct val="50000"/>
              </a:spcAft>
              <a:buClrTx/>
              <a:buSzTx/>
              <a:buFontTx/>
              <a:buChar char="–"/>
              <a:tabLst/>
              <a:defRPr/>
            </a:pPr>
            <a:r>
              <a:rPr kumimoji="0" lang="en-GB"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Non-target consumes another animal (either target or non-target) which has itself consumed bait</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1028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769016-99FE-4316-B2D8-16452883D380}"/>
              </a:ext>
            </a:extLst>
          </p:cNvPr>
          <p:cNvSpPr>
            <a:spLocks noGrp="1"/>
          </p:cNvSpPr>
          <p:nvPr>
            <p:ph type="title"/>
          </p:nvPr>
        </p:nvSpPr>
        <p:spPr/>
        <p:txBody>
          <a:bodyPr/>
          <a:lstStyle/>
          <a:p>
            <a:pPr>
              <a:defRPr/>
            </a:pPr>
            <a:r>
              <a:rPr lang="en-GB" dirty="0"/>
              <a:t>Tertiary poisoning?</a:t>
            </a:r>
          </a:p>
        </p:txBody>
      </p:sp>
      <p:sp>
        <p:nvSpPr>
          <p:cNvPr id="11267" name="Content Placeholder 6">
            <a:extLst>
              <a:ext uri="{FF2B5EF4-FFF2-40B4-BE49-F238E27FC236}">
                <a16:creationId xmlns:a16="http://schemas.microsoft.com/office/drawing/2014/main" id="{E6EB6B14-53D6-47B2-A818-ECBE9D198CFD}"/>
              </a:ext>
            </a:extLst>
          </p:cNvPr>
          <p:cNvSpPr>
            <a:spLocks noGrp="1"/>
          </p:cNvSpPr>
          <p:nvPr>
            <p:ph idx="1"/>
          </p:nvPr>
        </p:nvSpPr>
        <p:spPr>
          <a:xfrm>
            <a:off x="385763" y="1409700"/>
            <a:ext cx="8334375" cy="5221288"/>
          </a:xfrm>
        </p:spPr>
        <p:txBody>
          <a:bodyPr/>
          <a:lstStyle/>
          <a:p>
            <a:r>
              <a:rPr lang="en-GB" altLang="en-US" sz="2400"/>
              <a:t>Some birds of prey that are specialist feeders on other birds (sparrowhawk and peregrine) are also contaminated</a:t>
            </a:r>
          </a:p>
          <a:p>
            <a:r>
              <a:rPr lang="en-GB" altLang="en-US" sz="2400"/>
              <a:t>Contamination may be from consuming rodents occasionally</a:t>
            </a:r>
          </a:p>
          <a:p>
            <a:r>
              <a:rPr lang="en-GB" altLang="en-US" sz="2400"/>
              <a:t>But main prey is other birds</a:t>
            </a:r>
          </a:p>
          <a:p>
            <a:r>
              <a:rPr lang="en-GB" altLang="en-US" sz="2400"/>
              <a:t>Songbirds, such as thrushes, blackbirds, feed on insects and molluscs that enter bait boxes and consume bait</a:t>
            </a:r>
          </a:p>
          <a:p>
            <a:r>
              <a:rPr lang="en-GB" altLang="en-US" sz="2400"/>
              <a:t>Some predatory birds may be exposed to rodenticides via this tertiary route</a:t>
            </a:r>
          </a:p>
          <a:p>
            <a:endParaRPr lang="en-GB" altLang="en-US"/>
          </a:p>
          <a:p>
            <a:endParaRPr lang="en-GB" altLang="en-US"/>
          </a:p>
        </p:txBody>
      </p:sp>
    </p:spTree>
    <p:extLst>
      <p:ext uri="{BB962C8B-B14F-4D97-AF65-F5344CB8AC3E}">
        <p14:creationId xmlns:p14="http://schemas.microsoft.com/office/powerpoint/2010/main" val="104754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36372780-B0C9-45F6-9B5A-3D3362C4E396}"/>
              </a:ext>
            </a:extLst>
          </p:cNvPr>
          <p:cNvSpPr>
            <a:spLocks noGrp="1" noChangeArrowheads="1"/>
          </p:cNvSpPr>
          <p:nvPr>
            <p:ph type="title"/>
          </p:nvPr>
        </p:nvSpPr>
        <p:spPr/>
        <p:txBody>
          <a:bodyPr/>
          <a:lstStyle/>
          <a:p>
            <a:pPr eaLnBrk="1" hangingPunct="1">
              <a:defRPr/>
            </a:pPr>
            <a:r>
              <a:rPr lang="en-GB" altLang="en-US" dirty="0"/>
              <a:t>Two main concerns about rodenticides used in the countryside</a:t>
            </a:r>
            <a:endParaRPr lang="en-US" altLang="en-US" dirty="0"/>
          </a:p>
        </p:txBody>
      </p:sp>
      <p:sp>
        <p:nvSpPr>
          <p:cNvPr id="11267" name="Rectangle 3">
            <a:extLst>
              <a:ext uri="{FF2B5EF4-FFF2-40B4-BE49-F238E27FC236}">
                <a16:creationId xmlns:a16="http://schemas.microsoft.com/office/drawing/2014/main" id="{2B86DA3E-5D97-4EE1-BEBC-8576B6559BF3}"/>
              </a:ext>
            </a:extLst>
          </p:cNvPr>
          <p:cNvSpPr>
            <a:spLocks noGrp="1" noChangeArrowheads="1"/>
          </p:cNvSpPr>
          <p:nvPr>
            <p:ph idx="1"/>
          </p:nvPr>
        </p:nvSpPr>
        <p:spPr/>
        <p:txBody>
          <a:bodyPr/>
          <a:lstStyle/>
          <a:p>
            <a:pPr marL="533400" indent="-533400" eaLnBrk="1" hangingPunct="1">
              <a:lnSpc>
                <a:spcPct val="90000"/>
              </a:lnSpc>
              <a:buFont typeface="Wingdings 2" panose="05020102010507070707" pitchFamily="18" charset="2"/>
              <a:buAutoNum type="arabicPeriod"/>
              <a:defRPr/>
            </a:pPr>
            <a:r>
              <a:rPr lang="en-GB" altLang="en-US" sz="2000" dirty="0"/>
              <a:t>Incidents of </a:t>
            </a:r>
            <a:r>
              <a:rPr lang="en-GB" altLang="en-US" sz="2000" dirty="0">
                <a:solidFill>
                  <a:srgbClr val="FFFF00"/>
                </a:solidFill>
              </a:rPr>
              <a:t>lethal exposure </a:t>
            </a:r>
            <a:r>
              <a:rPr lang="en-GB" altLang="en-US" sz="2000" dirty="0"/>
              <a:t>of wildlife to vertebrate pest control pesticides – either criminal or accidental</a:t>
            </a:r>
          </a:p>
          <a:p>
            <a:pPr lvl="1" eaLnBrk="1" hangingPunct="1">
              <a:lnSpc>
                <a:spcPct val="90000"/>
              </a:lnSpc>
              <a:buFont typeface="Arial" panose="020B0604020202020204" pitchFamily="34" charset="0"/>
              <a:buChar char="•"/>
              <a:defRPr/>
            </a:pPr>
            <a:r>
              <a:rPr lang="en-GB" altLang="en-US" sz="2000" dirty="0"/>
              <a:t>Monitored by Wildlife Incident Investigation Scheme (WIIS)</a:t>
            </a:r>
          </a:p>
          <a:p>
            <a:pPr lvl="1" eaLnBrk="1" hangingPunct="1">
              <a:lnSpc>
                <a:spcPct val="90000"/>
              </a:lnSpc>
              <a:buFont typeface="Arial" panose="020B0604020202020204" pitchFamily="34" charset="0"/>
              <a:buChar char="•"/>
              <a:defRPr/>
            </a:pPr>
            <a:r>
              <a:rPr lang="en-GB" altLang="en-US" sz="2000" dirty="0"/>
              <a:t>Addressed by PAW (Partnership Against Wildlife Crime)</a:t>
            </a:r>
          </a:p>
          <a:p>
            <a:pPr marL="1200150" lvl="1" indent="-533400" eaLnBrk="1" hangingPunct="1">
              <a:lnSpc>
                <a:spcPct val="90000"/>
              </a:lnSpc>
              <a:buFont typeface="Wingdings 2" pitchFamily="18" charset="2"/>
              <a:buAutoNum type="arabicPeriod"/>
              <a:defRPr/>
            </a:pPr>
            <a:endParaRPr lang="en-US" altLang="en-US" sz="2000" dirty="0"/>
          </a:p>
        </p:txBody>
      </p:sp>
    </p:spTree>
    <p:extLst>
      <p:ext uri="{BB962C8B-B14F-4D97-AF65-F5344CB8AC3E}">
        <p14:creationId xmlns:p14="http://schemas.microsoft.com/office/powerpoint/2010/main" val="429441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Default Design">
  <a:themeElements>
    <a:clrScheme name="">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TotalTime>
  <Words>8329</Words>
  <Application>Microsoft Macintosh PowerPoint</Application>
  <PresentationFormat>On-screen Show (4:3)</PresentationFormat>
  <Paragraphs>471</Paragraphs>
  <Slides>28</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6" baseType="lpstr">
      <vt:lpstr>Arial</vt:lpstr>
      <vt:lpstr>Calibri</vt:lpstr>
      <vt:lpstr>Times New Roman</vt:lpstr>
      <vt:lpstr>Wingdings</vt:lpstr>
      <vt:lpstr>Wingdings 2</vt:lpstr>
      <vt:lpstr>1_Default Design</vt:lpstr>
      <vt:lpstr>Prism Project</vt:lpstr>
      <vt:lpstr>Excel.Chart.8</vt:lpstr>
      <vt:lpstr>Exposure of wildlife to rodenticides</vt:lpstr>
      <vt:lpstr>First and second-generation rodenticides</vt:lpstr>
      <vt:lpstr>Rodenticide use in UK rural areas </vt:lpstr>
      <vt:lpstr>Use Scenarios (1)</vt:lpstr>
      <vt:lpstr>Use Scenarios (2)</vt:lpstr>
      <vt:lpstr>Use Scenarios (3)</vt:lpstr>
      <vt:lpstr>Exposure of Animals – Two main routes of exposure</vt:lpstr>
      <vt:lpstr>Tertiary poisoning?</vt:lpstr>
      <vt:lpstr>Two main concerns about rodenticides used in the countryside</vt:lpstr>
      <vt:lpstr>Two main concerns about rodenticides used in the countryside</vt:lpstr>
      <vt:lpstr>Concern 1. Lethal exposure of wildlife, pets and farm stock</vt:lpstr>
      <vt:lpstr>Review of WIIS data 1993-2013</vt:lpstr>
      <vt:lpstr>WIIS Incidents - Types of use</vt:lpstr>
      <vt:lpstr>WIIS Incidents - compounds involved</vt:lpstr>
      <vt:lpstr>WIIS incidents are increasing year on year</vt:lpstr>
      <vt:lpstr>WIIS Incidents – Top 10 Species Involved</vt:lpstr>
      <vt:lpstr>Concern 1: Lethal Poisoning Incidents - Summary</vt:lpstr>
      <vt:lpstr>Concern 2. Widespread exposure of wildlife </vt:lpstr>
      <vt:lpstr>Widespread exposure of wildlife – Carcass Analysis</vt:lpstr>
      <vt:lpstr>Wildlife Exposure - the anticoagulant fingerprint </vt:lpstr>
      <vt:lpstr>Wildlife Exposure - the anticoagulant fingerprint </vt:lpstr>
      <vt:lpstr>Sentinel species for wildlife exposure to SGARs – the Barn Owl</vt:lpstr>
      <vt:lpstr>Long-term data set - Barn Owls</vt:lpstr>
      <vt:lpstr>Barn owl – 1985-2000 increased exposure why?</vt:lpstr>
      <vt:lpstr>Contamination in some other species</vt:lpstr>
      <vt:lpstr>Contamination and changes in breeding numbers</vt:lpstr>
      <vt:lpstr>Concern 2: Low Level Residues - Summary</vt:lpstr>
      <vt:lpstr>General Conclusions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Davies</dc:creator>
  <cp:lastModifiedBy>Robert Hayford</cp:lastModifiedBy>
  <cp:revision>5</cp:revision>
  <dcterms:created xsi:type="dcterms:W3CDTF">2018-07-31T16:19:33Z</dcterms:created>
  <dcterms:modified xsi:type="dcterms:W3CDTF">2018-08-01T11:29:03Z</dcterms:modified>
</cp:coreProperties>
</file>