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02" r:id="rId2"/>
  </p:sldMasterIdLst>
  <p:notesMasterIdLst>
    <p:notesMasterId r:id="rId41"/>
  </p:notesMasterIdLst>
  <p:handoutMasterIdLst>
    <p:handoutMasterId r:id="rId42"/>
  </p:handoutMasterIdLst>
  <p:sldIdLst>
    <p:sldId id="278" r:id="rId3"/>
    <p:sldId id="377" r:id="rId4"/>
    <p:sldId id="316" r:id="rId5"/>
    <p:sldId id="365" r:id="rId6"/>
    <p:sldId id="319" r:id="rId7"/>
    <p:sldId id="321" r:id="rId8"/>
    <p:sldId id="325" r:id="rId9"/>
    <p:sldId id="364" r:id="rId10"/>
    <p:sldId id="326" r:id="rId11"/>
    <p:sldId id="366" r:id="rId12"/>
    <p:sldId id="341" r:id="rId13"/>
    <p:sldId id="382" r:id="rId14"/>
    <p:sldId id="354" r:id="rId15"/>
    <p:sldId id="383" r:id="rId16"/>
    <p:sldId id="384" r:id="rId17"/>
    <p:sldId id="355" r:id="rId18"/>
    <p:sldId id="353" r:id="rId19"/>
    <p:sldId id="352" r:id="rId20"/>
    <p:sldId id="356" r:id="rId21"/>
    <p:sldId id="338" r:id="rId22"/>
    <p:sldId id="367" r:id="rId23"/>
    <p:sldId id="344" r:id="rId24"/>
    <p:sldId id="370" r:id="rId25"/>
    <p:sldId id="372" r:id="rId26"/>
    <p:sldId id="373" r:id="rId27"/>
    <p:sldId id="385" r:id="rId28"/>
    <p:sldId id="345" r:id="rId29"/>
    <p:sldId id="376" r:id="rId30"/>
    <p:sldId id="371" r:id="rId31"/>
    <p:sldId id="375" r:id="rId32"/>
    <p:sldId id="380" r:id="rId33"/>
    <p:sldId id="379" r:id="rId34"/>
    <p:sldId id="378" r:id="rId35"/>
    <p:sldId id="381" r:id="rId36"/>
    <p:sldId id="348" r:id="rId37"/>
    <p:sldId id="359" r:id="rId38"/>
    <p:sldId id="386" r:id="rId39"/>
    <p:sldId id="361" r:id="rId40"/>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58C8F"/>
    <a:srgbClr val="2D4E19"/>
    <a:srgbClr val="214017"/>
    <a:srgbClr val="224118"/>
    <a:srgbClr val="99C71F"/>
    <a:srgbClr val="99C71E"/>
    <a:srgbClr val="D49FB9"/>
    <a:srgbClr val="FF0000"/>
    <a:srgbClr val="2141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8" autoAdjust="0"/>
    <p:restoredTop sz="80816" autoAdjust="0"/>
  </p:normalViewPr>
  <p:slideViewPr>
    <p:cSldViewPr snapToGrid="0">
      <p:cViewPr varScale="1">
        <p:scale>
          <a:sx n="102" d="100"/>
          <a:sy n="102" d="100"/>
        </p:scale>
        <p:origin x="22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1052"/>
    </p:cViewPr>
  </p:sorterViewPr>
  <p:notesViewPr>
    <p:cSldViewPr snapToGrid="0">
      <p:cViewPr>
        <p:scale>
          <a:sx n="100" d="100"/>
          <a:sy n="100" d="100"/>
        </p:scale>
        <p:origin x="-1548" y="2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eaLnBrk="1" hangingPunct="1">
              <a:defRPr sz="1300"/>
            </a:lvl1pPr>
          </a:lstStyle>
          <a:p>
            <a:pPr>
              <a:defRPr/>
            </a:pPr>
            <a:endParaRPr lang="en-GB" altLang="en-US" dirty="0"/>
          </a:p>
        </p:txBody>
      </p:sp>
      <p:sp>
        <p:nvSpPr>
          <p:cNvPr id="7171" name="Rectangle 3"/>
          <p:cNvSpPr>
            <a:spLocks noGrp="1" noChangeArrowheads="1"/>
          </p:cNvSpPr>
          <p:nvPr>
            <p:ph type="dt" sz="quarter" idx="1"/>
          </p:nvPr>
        </p:nvSpPr>
        <p:spPr bwMode="auto">
          <a:xfrm>
            <a:off x="385181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eaLnBrk="1" hangingPunct="1">
              <a:defRPr sz="1300"/>
            </a:lvl1pPr>
          </a:lstStyle>
          <a:p>
            <a:pPr>
              <a:defRPr/>
            </a:pPr>
            <a:endParaRPr lang="en-GB" altLang="en-US" dirty="0"/>
          </a:p>
        </p:txBody>
      </p:sp>
      <p:sp>
        <p:nvSpPr>
          <p:cNvPr id="7172" name="Rectangle 4"/>
          <p:cNvSpPr>
            <a:spLocks noGrp="1" noChangeArrowheads="1"/>
          </p:cNvSpPr>
          <p:nvPr>
            <p:ph type="ftr" sz="quarter" idx="2"/>
          </p:nvPr>
        </p:nvSpPr>
        <p:spPr bwMode="auto">
          <a:xfrm>
            <a:off x="0" y="943084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eaLnBrk="1" hangingPunct="1">
              <a:defRPr sz="1300"/>
            </a:lvl1pPr>
          </a:lstStyle>
          <a:p>
            <a:pPr>
              <a:defRPr/>
            </a:pPr>
            <a:endParaRPr lang="en-GB" altLang="en-US" dirty="0"/>
          </a:p>
        </p:txBody>
      </p:sp>
      <p:sp>
        <p:nvSpPr>
          <p:cNvPr id="7173" name="Rectangle 5"/>
          <p:cNvSpPr>
            <a:spLocks noGrp="1" noChangeArrowheads="1"/>
          </p:cNvSpPr>
          <p:nvPr>
            <p:ph type="sldNum" sz="quarter" idx="3"/>
          </p:nvPr>
        </p:nvSpPr>
        <p:spPr bwMode="auto">
          <a:xfrm>
            <a:off x="3851814" y="943084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eaLnBrk="1" hangingPunct="1">
              <a:defRPr sz="1300"/>
            </a:lvl1pPr>
          </a:lstStyle>
          <a:p>
            <a:fld id="{92919FC6-0C3A-4F48-B45E-4C845A4DE732}" type="slidenum">
              <a:rPr lang="en-GB" altLang="en-US"/>
              <a:pPr/>
              <a:t>‹#›</a:t>
            </a:fld>
            <a:endParaRPr lang="en-GB" altLang="en-US" dirty="0"/>
          </a:p>
        </p:txBody>
      </p:sp>
    </p:spTree>
    <p:extLst>
      <p:ext uri="{BB962C8B-B14F-4D97-AF65-F5344CB8AC3E}">
        <p14:creationId xmlns:p14="http://schemas.microsoft.com/office/powerpoint/2010/main" val="299828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lvl1pPr eaLnBrk="1" hangingPunct="1">
              <a:defRPr sz="1200"/>
            </a:lvl1pPr>
          </a:lstStyle>
          <a:p>
            <a:pPr>
              <a:defRPr/>
            </a:pPr>
            <a:endParaRPr lang="en-US" altLang="en-US" dirty="0"/>
          </a:p>
        </p:txBody>
      </p:sp>
      <p:sp>
        <p:nvSpPr>
          <p:cNvPr id="63491"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lvl1pPr algn="r" eaLnBrk="1" hangingPunct="1">
              <a:defRPr sz="120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3494"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b" anchorCtr="0" compatLnSpc="1">
            <a:prstTxWarp prst="textNoShape">
              <a:avLst/>
            </a:prstTxWarp>
          </a:bodyPr>
          <a:lstStyle>
            <a:lvl1pPr eaLnBrk="1" hangingPunct="1">
              <a:defRPr sz="1200"/>
            </a:lvl1pPr>
          </a:lstStyle>
          <a:p>
            <a:pPr>
              <a:defRPr/>
            </a:pPr>
            <a:endParaRPr lang="en-US" altLang="en-US" dirty="0"/>
          </a:p>
        </p:txBody>
      </p:sp>
      <p:sp>
        <p:nvSpPr>
          <p:cNvPr id="63495"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b" anchorCtr="0" compatLnSpc="1">
            <a:prstTxWarp prst="textNoShape">
              <a:avLst/>
            </a:prstTxWarp>
          </a:bodyPr>
          <a:lstStyle>
            <a:lvl1pPr algn="r" eaLnBrk="1" hangingPunct="1">
              <a:defRPr sz="1200"/>
            </a:lvl1pPr>
          </a:lstStyle>
          <a:p>
            <a:fld id="{EBAF6C23-FE90-4E8D-9B88-D9063698E0D3}" type="slidenum">
              <a:rPr lang="en-US" altLang="en-US"/>
              <a:pPr/>
              <a:t>‹#›</a:t>
            </a:fld>
            <a:endParaRPr lang="en-US" altLang="en-US" dirty="0"/>
          </a:p>
        </p:txBody>
      </p:sp>
    </p:spTree>
    <p:extLst>
      <p:ext uri="{BB962C8B-B14F-4D97-AF65-F5344CB8AC3E}">
        <p14:creationId xmlns:p14="http://schemas.microsoft.com/office/powerpoint/2010/main" val="1896527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guide.rrac.info/resistance-maps/germany/" TargetMode="External"/><Relationship Id="rId13" Type="http://schemas.openxmlformats.org/officeDocument/2006/relationships/hyperlink" Target="http://guide.rrac.info/resistance-maps/yemen-rat/" TargetMode="External"/><Relationship Id="rId18" Type="http://schemas.openxmlformats.org/officeDocument/2006/relationships/hyperlink" Target="http://guide.rrac.info/resistance-maps/san-marino-rat/" TargetMode="External"/><Relationship Id="rId3" Type="http://schemas.openxmlformats.org/officeDocument/2006/relationships/hyperlink" Target="http://guide.rrac.info/resistance-maps/united-kingdom/" TargetMode="External"/><Relationship Id="rId21" Type="http://schemas.openxmlformats.org/officeDocument/2006/relationships/hyperlink" Target="http://guide.rrac.info/resistance-maps/iraq-rat/" TargetMode="External"/><Relationship Id="rId7" Type="http://schemas.openxmlformats.org/officeDocument/2006/relationships/hyperlink" Target="http://guide.rrac.info/resistance-maps/denmark/" TargetMode="External"/><Relationship Id="rId12" Type="http://schemas.openxmlformats.org/officeDocument/2006/relationships/hyperlink" Target="http://guide.rrac.info/resistance-maps/san-marino-rat1/" TargetMode="External"/><Relationship Id="rId17" Type="http://schemas.openxmlformats.org/officeDocument/2006/relationships/hyperlink" Target="http://guide.rrac.info/resistance-maps/pakistan-rat/" TargetMode="External"/><Relationship Id="rId2" Type="http://schemas.openxmlformats.org/officeDocument/2006/relationships/slide" Target="../slides/slide23.xml"/><Relationship Id="rId16" Type="http://schemas.openxmlformats.org/officeDocument/2006/relationships/hyperlink" Target="http://guide.rrac.info/resistance-maps/tunesia-rat/" TargetMode="External"/><Relationship Id="rId20" Type="http://schemas.openxmlformats.org/officeDocument/2006/relationships/hyperlink" Target="http://guide.rrac.info/resistance-maps/mozambique-rat/" TargetMode="External"/><Relationship Id="rId1" Type="http://schemas.openxmlformats.org/officeDocument/2006/relationships/notesMaster" Target="../notesMasters/notesMaster1.xml"/><Relationship Id="rId6" Type="http://schemas.openxmlformats.org/officeDocument/2006/relationships/hyperlink" Target="http://guide.rrac.info/resistance-maps/netherlands/" TargetMode="External"/><Relationship Id="rId11" Type="http://schemas.openxmlformats.org/officeDocument/2006/relationships/hyperlink" Target="http://guide.rrac.info/resistance-maps/italy-rat/" TargetMode="External"/><Relationship Id="rId5" Type="http://schemas.openxmlformats.org/officeDocument/2006/relationships/hyperlink" Target="http://guide.rrac.info/resistance-maps/belgium/" TargetMode="External"/><Relationship Id="rId15" Type="http://schemas.openxmlformats.org/officeDocument/2006/relationships/hyperlink" Target="http://guide.rrac.info/resistance-maps/thailand-rat/" TargetMode="External"/><Relationship Id="rId23" Type="http://schemas.openxmlformats.org/officeDocument/2006/relationships/hyperlink" Target="http://guide.rrac.info/resistance-maps/united-states-of-america-rat/" TargetMode="External"/><Relationship Id="rId10" Type="http://schemas.openxmlformats.org/officeDocument/2006/relationships/hyperlink" Target="http://guide.rrac.info/resistance-maps/azores-rat/" TargetMode="External"/><Relationship Id="rId19" Type="http://schemas.openxmlformats.org/officeDocument/2006/relationships/hyperlink" Target="http://guide.rrac.info/resistance-maps/lebanon-rat/" TargetMode="External"/><Relationship Id="rId4" Type="http://schemas.openxmlformats.org/officeDocument/2006/relationships/hyperlink" Target="http://guide.rrac.info/resistance-maps/france/" TargetMode="External"/><Relationship Id="rId9" Type="http://schemas.openxmlformats.org/officeDocument/2006/relationships/hyperlink" Target="http://guide.rrac.info/resistance-maps/hungary/" TargetMode="External"/><Relationship Id="rId14" Type="http://schemas.openxmlformats.org/officeDocument/2006/relationships/hyperlink" Target="http://guide.rrac.info/resistance-maps/tanzania-rat/" TargetMode="External"/><Relationship Id="rId22" Type="http://schemas.openxmlformats.org/officeDocument/2006/relationships/hyperlink" Target="http://guide.rrac.info/resistance-maps/israel/"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guide.rrac.info/resistance-maps/tanzania-rat/" TargetMode="External"/><Relationship Id="rId13" Type="http://schemas.openxmlformats.org/officeDocument/2006/relationships/hyperlink" Target="http://guide.rrac.info/resistance-maps/lebanon-rat/" TargetMode="External"/><Relationship Id="rId3" Type="http://schemas.openxmlformats.org/officeDocument/2006/relationships/hyperlink" Target="http://guide.rrac.info/resistance-maps/united-kingdom/" TargetMode="External"/><Relationship Id="rId7" Type="http://schemas.openxmlformats.org/officeDocument/2006/relationships/hyperlink" Target="http://guide.rrac.info/resistance-maps/yemen-rat/" TargetMode="External"/><Relationship Id="rId12" Type="http://schemas.openxmlformats.org/officeDocument/2006/relationships/hyperlink" Target="http://guide.rrac.info/resistance-maps/san-marino-rat/" TargetMode="External"/><Relationship Id="rId17" Type="http://schemas.openxmlformats.org/officeDocument/2006/relationships/hyperlink" Target="http://guide.rrac.info/resistance-maps/united-states-of-america-rat/" TargetMode="External"/><Relationship Id="rId2" Type="http://schemas.openxmlformats.org/officeDocument/2006/relationships/slide" Target="../slides/slide24.xml"/><Relationship Id="rId16" Type="http://schemas.openxmlformats.org/officeDocument/2006/relationships/hyperlink" Target="http://guide.rrac.info/resistance-maps/israel/" TargetMode="External"/><Relationship Id="rId1" Type="http://schemas.openxmlformats.org/officeDocument/2006/relationships/notesMaster" Target="../notesMasters/notesMaster1.xml"/><Relationship Id="rId6" Type="http://schemas.openxmlformats.org/officeDocument/2006/relationships/hyperlink" Target="http://guide.rrac.info/resistance-maps/san-marino-rat1/" TargetMode="External"/><Relationship Id="rId11" Type="http://schemas.openxmlformats.org/officeDocument/2006/relationships/hyperlink" Target="http://guide.rrac.info/resistance-maps/pakistan-rat/" TargetMode="External"/><Relationship Id="rId5" Type="http://schemas.openxmlformats.org/officeDocument/2006/relationships/hyperlink" Target="http://guide.rrac.info/resistance-maps/italy-rat/" TargetMode="External"/><Relationship Id="rId15" Type="http://schemas.openxmlformats.org/officeDocument/2006/relationships/hyperlink" Target="http://guide.rrac.info/resistance-maps/iraq-rat/" TargetMode="External"/><Relationship Id="rId10" Type="http://schemas.openxmlformats.org/officeDocument/2006/relationships/hyperlink" Target="http://guide.rrac.info/resistance-maps/tunesia-rat/" TargetMode="External"/><Relationship Id="rId4" Type="http://schemas.openxmlformats.org/officeDocument/2006/relationships/hyperlink" Target="http://guide.rrac.info/resistance-maps/azores-rat/" TargetMode="External"/><Relationship Id="rId9" Type="http://schemas.openxmlformats.org/officeDocument/2006/relationships/hyperlink" Target="http://guide.rrac.info/resistance-maps/thailand-rat/" TargetMode="External"/><Relationship Id="rId14" Type="http://schemas.openxmlformats.org/officeDocument/2006/relationships/hyperlink" Target="http://guide.rrac.info/resistance-maps/mozambique-rat/"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guide.rrac.info/resistance-maps/united-kingd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guide.rrac.info/resistance-maps/united-states-of-america-ra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guide.rrac.info/resistance-maps/spain-mouse/" TargetMode="External"/><Relationship Id="rId3" Type="http://schemas.openxmlformats.org/officeDocument/2006/relationships/hyperlink" Target="http://guide.rrac.info/resistance-maps/united-kingdom/" TargetMode="External"/><Relationship Id="rId7" Type="http://schemas.openxmlformats.org/officeDocument/2006/relationships/hyperlink" Target="http://guide.rrac.info/resistance-maps/switzerland-mous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guide.rrac.info/resistance-maps/germany-mouse/" TargetMode="External"/><Relationship Id="rId5" Type="http://schemas.openxmlformats.org/officeDocument/2006/relationships/hyperlink" Target="http://guide.rrac.info/resistance-maps/france-mouse/" TargetMode="External"/><Relationship Id="rId10" Type="http://schemas.openxmlformats.org/officeDocument/2006/relationships/hyperlink" Target="http://guide.rrac.info/resistance-maps/united-states-of-america-rat/" TargetMode="External"/><Relationship Id="rId4" Type="http://schemas.openxmlformats.org/officeDocument/2006/relationships/hyperlink" Target="http://guide.rrac.info/resistance-maps/azores-mouse/" TargetMode="External"/><Relationship Id="rId9" Type="http://schemas.openxmlformats.org/officeDocument/2006/relationships/hyperlink" Target="http://guide.rrac.info/resistance-maps/serbia-mou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eaLnBrk="1" hangingPunct="1">
              <a:buFont typeface="Arial" panose="020B0604020202020204" pitchFamily="34" charset="0"/>
              <a:buChar char="•"/>
            </a:pPr>
            <a:endParaRPr lang="en-US" altLang="en-US" dirty="0"/>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0C75A9-E72B-4FD7-90EC-C4C8E2719A43}"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6041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2"/>
                </a:solidFill>
              </a:rPr>
              <a:t>Resistance to first generation anticoagulants</a:t>
            </a:r>
            <a:r>
              <a:rPr lang="en-US" sz="1200" baseline="0" dirty="0">
                <a:solidFill>
                  <a:schemeClr val="tx2"/>
                </a:solidFill>
              </a:rPr>
              <a:t> (</a:t>
            </a:r>
            <a:r>
              <a:rPr lang="en-GB" sz="1200" dirty="0"/>
              <a:t>Warfarin &amp; </a:t>
            </a:r>
            <a:r>
              <a:rPr lang="en-GB" sz="1200" dirty="0" err="1"/>
              <a:t>Coumatetralyl</a:t>
            </a:r>
            <a:r>
              <a:rPr lang="en-GB" sz="1200" dirty="0"/>
              <a:t> etc.)</a:t>
            </a:r>
            <a:r>
              <a:rPr lang="en-GB" sz="1200" baseline="0" dirty="0"/>
              <a:t> was first found in Scotland in late 1950s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t>and then spread seemingly rapidly throughout the UK &amp; many other countries worldwide in 1960s-70s.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t>This could have been in partly due to our transportation routes, ferrying resistant rats across the globe. However, </a:t>
            </a:r>
            <a:r>
              <a:rPr lang="en-GB" sz="1200" baseline="0" dirty="0">
                <a:solidFill>
                  <a:schemeClr val="tx2"/>
                </a:solidFill>
              </a:rPr>
              <a:t>t</a:t>
            </a:r>
            <a:r>
              <a:rPr lang="en-GB" altLang="en-US" sz="1200" dirty="0">
                <a:solidFill>
                  <a:schemeClr val="tx2"/>
                </a:solidFill>
              </a:rPr>
              <a:t>he fast emergence of resistance in</a:t>
            </a:r>
            <a:r>
              <a:rPr lang="en-GB" altLang="en-US" sz="1200" baseline="0" dirty="0">
                <a:solidFill>
                  <a:schemeClr val="tx2"/>
                </a:solidFill>
              </a:rPr>
              <a:t> rodents indicates that resistant mutations were present in populations well before anticoagulants were introduced and the large use of these compounds has selected these mutations and increased their prevalence.</a:t>
            </a:r>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10</a:t>
            </a:fld>
            <a:endParaRPr lang="en-US" altLang="en-US" dirty="0"/>
          </a:p>
        </p:txBody>
      </p:sp>
    </p:spTree>
    <p:extLst>
      <p:ext uri="{BB962C8B-B14F-4D97-AF65-F5344CB8AC3E}">
        <p14:creationId xmlns:p14="http://schemas.microsoft.com/office/powerpoint/2010/main" val="286655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resistance first emerged there were actually only a couple of ways to identify it. These</a:t>
            </a:r>
            <a:r>
              <a:rPr lang="en-GB" baseline="0" dirty="0"/>
              <a:t> were feeding tests with caged animals and field trials. </a:t>
            </a:r>
          </a:p>
          <a:p>
            <a:r>
              <a:rPr lang="en-GB" dirty="0"/>
              <a:t>There are now 4 different ways of identifying</a:t>
            </a:r>
            <a:r>
              <a:rPr lang="en-GB" baseline="0" dirty="0"/>
              <a:t> resistance. But each technique alone can’t tell you the whole story, so in an ideal world all 4 techniques would be used to determine a population’s resistance status.</a:t>
            </a:r>
          </a:p>
          <a:p>
            <a:endParaRPr lang="en-GB" baseline="0" dirty="0"/>
          </a:p>
          <a:p>
            <a:r>
              <a:rPr lang="en-GB" baseline="0" dirty="0"/>
              <a:t>With Feeding tests &amp; Field trials: you feed b</a:t>
            </a:r>
            <a:r>
              <a:rPr lang="en-US" altLang="en-US" sz="1200" baseline="0" dirty="0" err="1">
                <a:solidFill>
                  <a:schemeClr val="tx2"/>
                </a:solidFill>
              </a:rPr>
              <a:t>ait</a:t>
            </a:r>
            <a:r>
              <a:rPr lang="en-US" altLang="en-US" sz="1200" baseline="0" dirty="0">
                <a:solidFill>
                  <a:schemeClr val="tx2"/>
                </a:solidFill>
              </a:rPr>
              <a:t> to caged or wild rodents and If the rodents eat large amounts of bait but survive then there is likely to be a resistance problem </a:t>
            </a:r>
          </a:p>
          <a:p>
            <a:r>
              <a:rPr lang="en-US" altLang="en-US" sz="1200" i="1" baseline="0" dirty="0">
                <a:solidFill>
                  <a:schemeClr val="tx2"/>
                </a:solidFill>
              </a:rPr>
              <a:t>However, these tests alone can’t tell you which type of resistance is present</a:t>
            </a:r>
            <a:endParaRPr lang="en-US" sz="1200" i="1" baseline="0" dirty="0">
              <a:solidFill>
                <a:schemeClr val="tx2"/>
              </a:solidFill>
            </a:endParaRPr>
          </a:p>
          <a:p>
            <a:endParaRPr lang="en-US" sz="1200" baseline="0" dirty="0">
              <a:solidFill>
                <a:schemeClr val="tx2"/>
              </a:solidFill>
            </a:endParaRPr>
          </a:p>
          <a:p>
            <a:r>
              <a:rPr lang="en-US" altLang="en-US" sz="1200" dirty="0">
                <a:solidFill>
                  <a:schemeClr val="tx2"/>
                </a:solidFill>
              </a:rPr>
              <a:t>A more</a:t>
            </a:r>
            <a:r>
              <a:rPr lang="en-US" altLang="en-US" sz="1200" baseline="0" dirty="0">
                <a:solidFill>
                  <a:schemeClr val="tx2"/>
                </a:solidFill>
              </a:rPr>
              <a:t> modern technique is the </a:t>
            </a:r>
            <a:r>
              <a:rPr lang="en-US" altLang="en-US" sz="1200" dirty="0">
                <a:solidFill>
                  <a:schemeClr val="tx2"/>
                </a:solidFill>
              </a:rPr>
              <a:t>Blood-clotting response test: this is where you dose</a:t>
            </a:r>
            <a:r>
              <a:rPr lang="en-US" altLang="en-US" sz="1200" baseline="0" dirty="0">
                <a:solidFill>
                  <a:schemeClr val="tx2"/>
                </a:solidFill>
              </a:rPr>
              <a:t> the animal with an anticoagulant and measure how long it takes for its blood to clot when stimulated.</a:t>
            </a:r>
            <a:r>
              <a:rPr lang="en-US" altLang="en-US" sz="1200" dirty="0">
                <a:solidFill>
                  <a:schemeClr val="tx2"/>
                </a:solidFill>
              </a:rPr>
              <a:t> A resistant animal’s blood will clot quite quickly similar to a normal animal. </a:t>
            </a:r>
            <a:r>
              <a:rPr lang="en-US" altLang="en-US" sz="1200" baseline="0" dirty="0">
                <a:solidFill>
                  <a:schemeClr val="tx2"/>
                </a:solidFill>
              </a:rPr>
              <a:t>So if you measure this clotting time you can tell which individuals carry resistance and what level of resistance they have. So the longer it takes for that animals blood to clot the less resistant they are</a:t>
            </a:r>
          </a:p>
          <a:p>
            <a:r>
              <a:rPr lang="en-US" altLang="en-US" sz="1200" i="1" baseline="0" dirty="0">
                <a:solidFill>
                  <a:schemeClr val="tx2"/>
                </a:solidFill>
              </a:rPr>
              <a:t>However, only a feeding test can determine if the resistance severity results in survival after bait consumption.</a:t>
            </a:r>
          </a:p>
          <a:p>
            <a:endParaRPr lang="en-US" altLang="en-US" sz="1200" baseline="0" dirty="0">
              <a:solidFill>
                <a:schemeClr val="tx2"/>
              </a:solidFill>
            </a:endParaRPr>
          </a:p>
          <a:p>
            <a:r>
              <a:rPr lang="en-US" altLang="en-US" sz="1200" baseline="0" dirty="0">
                <a:solidFill>
                  <a:schemeClr val="tx2"/>
                </a:solidFill>
              </a:rPr>
              <a:t>DNA: The most recent method is DNA sequencing. This can identify if the animal has a resistant mutation and what mutation is it. </a:t>
            </a:r>
          </a:p>
          <a:p>
            <a:r>
              <a:rPr lang="en-US" altLang="en-US" sz="1200" i="1" baseline="0" dirty="0">
                <a:solidFill>
                  <a:schemeClr val="tx2"/>
                </a:solidFill>
              </a:rPr>
              <a:t>However, DNA tests alone can’t tell us the severity of the resistance to different compounds</a:t>
            </a:r>
          </a:p>
          <a:p>
            <a:endParaRPr lang="en-US" sz="1200" baseline="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11</a:t>
            </a:fld>
            <a:endParaRPr lang="en-US" altLang="en-US" dirty="0"/>
          </a:p>
        </p:txBody>
      </p:sp>
    </p:spTree>
    <p:extLst>
      <p:ext uri="{BB962C8B-B14F-4D97-AF65-F5344CB8AC3E}">
        <p14:creationId xmlns:p14="http://schemas.microsoft.com/office/powerpoint/2010/main" val="253258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tx2"/>
                </a:solidFill>
              </a:rPr>
              <a:t>Dose the animal</a:t>
            </a:r>
            <a:r>
              <a:rPr lang="en-US" altLang="en-US" sz="1200" baseline="0" dirty="0">
                <a:solidFill>
                  <a:schemeClr val="tx2"/>
                </a:solidFill>
              </a:rPr>
              <a:t> with an anticoagulant, take its blood and measure the coagulation time.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tx2"/>
                </a:solidFill>
              </a:rPr>
              <a:t>A resistant animal’s blood will clot quite quickly, similar to a normal animal. </a:t>
            </a:r>
            <a:r>
              <a:rPr lang="en-US" altLang="en-US" sz="1200" baseline="0" dirty="0">
                <a:solidFill>
                  <a:schemeClr val="tx2"/>
                </a:solidFill>
              </a:rPr>
              <a:t>So if you measure this clotting time you can tell which individuals carry resistance and what level of resistance they have. The longer the coagulation time the less resistant the animal</a:t>
            </a: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12</a:t>
            </a:fld>
            <a:endParaRPr lang="en-US" altLang="en-US" dirty="0"/>
          </a:p>
        </p:txBody>
      </p:sp>
    </p:spTree>
    <p:extLst>
      <p:ext uri="{BB962C8B-B14F-4D97-AF65-F5344CB8AC3E}">
        <p14:creationId xmlns:p14="http://schemas.microsoft.com/office/powerpoint/2010/main" val="25873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chemeClr val="tx2"/>
                </a:solidFill>
              </a:rPr>
              <a:t>From blood clotting tests you can actually calculate what’s called a resistant factor.</a:t>
            </a:r>
          </a:p>
          <a:p>
            <a:r>
              <a:rPr lang="en-GB" sz="2000" dirty="0"/>
              <a:t>The ‘resistance factor’ determines the amount of anticoagulant required to kill the target animal based on a</a:t>
            </a:r>
            <a:r>
              <a:rPr lang="en-GB" sz="2000" baseline="0" dirty="0"/>
              <a:t> normal lethal dose</a:t>
            </a:r>
            <a:endParaRPr lang="en-GB" sz="2000" dirty="0"/>
          </a:p>
          <a:p>
            <a:r>
              <a:rPr lang="en-GB" sz="2000" dirty="0"/>
              <a:t>So if</a:t>
            </a:r>
            <a:r>
              <a:rPr lang="en-GB" sz="2000" baseline="0" dirty="0"/>
              <a:t> an animal had a resistant factor of 2 it would have to consume twice the amount of a normal lethal dose to result in death</a:t>
            </a:r>
            <a:endParaRPr lang="en-US" sz="20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13</a:t>
            </a:fld>
            <a:endParaRPr lang="en-US" altLang="en-US" dirty="0"/>
          </a:p>
        </p:txBody>
      </p:sp>
    </p:spTree>
    <p:extLst>
      <p:ext uri="{BB962C8B-B14F-4D97-AF65-F5344CB8AC3E}">
        <p14:creationId xmlns:p14="http://schemas.microsoft.com/office/powerpoint/2010/main" val="280838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tx2"/>
                </a:solidFill>
              </a:rPr>
              <a:t>Resistance factors are calculated from the number of “responders” in a group of animals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tx2"/>
                </a:solidFill>
              </a:rPr>
              <a:t>The responders are those animals that</a:t>
            </a:r>
            <a:r>
              <a:rPr lang="en-US" altLang="en-US" sz="1200" baseline="0" dirty="0">
                <a:solidFill>
                  <a:schemeClr val="tx2"/>
                </a:solidFill>
              </a:rPr>
              <a:t> have long coagulation times i.e. they responded to the anticoagulant.</a:t>
            </a: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14</a:t>
            </a:fld>
            <a:endParaRPr lang="en-US" altLang="en-US" dirty="0"/>
          </a:p>
        </p:txBody>
      </p:sp>
    </p:spTree>
    <p:extLst>
      <p:ext uri="{BB962C8B-B14F-4D97-AF65-F5344CB8AC3E}">
        <p14:creationId xmlns:p14="http://schemas.microsoft.com/office/powerpoint/2010/main" val="245245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tx2"/>
                </a:solidFill>
              </a:rPr>
              <a:t>You must repeat BCR</a:t>
            </a:r>
            <a:r>
              <a:rPr lang="en-US" altLang="en-US" sz="1200" baseline="0" dirty="0">
                <a:solidFill>
                  <a:schemeClr val="tx2"/>
                </a:solidFill>
              </a:rPr>
              <a:t> tests at different doses and record the number of responders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err="1">
                <a:solidFill>
                  <a:schemeClr val="tx2"/>
                </a:solidFill>
              </a:rPr>
              <a:t>Probit</a:t>
            </a:r>
            <a:r>
              <a:rPr lang="en-US" altLang="en-US" sz="1200" dirty="0">
                <a:solidFill>
                  <a:schemeClr val="tx2"/>
                </a:solidFill>
              </a:rPr>
              <a:t> analysis can then tell you the effective dose </a:t>
            </a:r>
            <a:r>
              <a:rPr lang="en-US" altLang="en-US" sz="1200" dirty="0" err="1">
                <a:solidFill>
                  <a:schemeClr val="tx2"/>
                </a:solidFill>
              </a:rPr>
              <a:t>i.e</a:t>
            </a:r>
            <a:r>
              <a:rPr lang="en-US" altLang="en-US" sz="1200" baseline="0" dirty="0">
                <a:solidFill>
                  <a:schemeClr val="tx2"/>
                </a:solidFill>
              </a:rPr>
              <a:t> the dose at which animals respond at a particular dose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solidFill>
                  <a:schemeClr val="tx2"/>
                </a:solidFill>
              </a:rPr>
              <a:t>So an ED50 would be the dose at which 50% of animals were responders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solidFill>
                  <a:schemeClr val="tx2"/>
                </a:solidFill>
              </a:rPr>
              <a:t>The difference between the ED of resistant and susceptible animals determines the resistance factor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FF9900"/>
                </a:solidFill>
              </a:rPr>
              <a:t>Example…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FF9900"/>
                </a:solidFill>
              </a:rPr>
              <a:t>So it would take 3.6 times the amount of anticoagulant to kill 50% of male L120Q rats compared to 50% male susceptible rats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15</a:t>
            </a:fld>
            <a:endParaRPr lang="en-US" altLang="en-US" dirty="0"/>
          </a:p>
        </p:txBody>
      </p:sp>
    </p:spTree>
    <p:extLst>
      <p:ext uri="{BB962C8B-B14F-4D97-AF65-F5344CB8AC3E}">
        <p14:creationId xmlns:p14="http://schemas.microsoft.com/office/powerpoint/2010/main" val="369304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chemeClr val="tx2"/>
                </a:solidFill>
              </a:rPr>
              <a:t>How resistance effects control efficacy can be split into two categories:</a:t>
            </a:r>
          </a:p>
          <a:p>
            <a:r>
              <a:rPr lang="en-US" sz="2800" b="1" dirty="0"/>
              <a:t>Technical resistance</a:t>
            </a:r>
            <a:r>
              <a:rPr lang="en-US" sz="2800" b="1" baseline="0" dirty="0"/>
              <a:t> - </a:t>
            </a:r>
            <a:r>
              <a:rPr lang="en-GB" sz="2000" dirty="0">
                <a:solidFill>
                  <a:schemeClr val="tx2"/>
                </a:solidFill>
              </a:rPr>
              <a:t>where resistance tests identify resistance but where resistance level is</a:t>
            </a:r>
            <a:r>
              <a:rPr lang="en-GB" sz="2000" baseline="0" dirty="0">
                <a:solidFill>
                  <a:schemeClr val="tx2"/>
                </a:solidFill>
              </a:rPr>
              <a:t> </a:t>
            </a:r>
            <a:r>
              <a:rPr lang="en-GB" sz="2000" dirty="0">
                <a:solidFill>
                  <a:schemeClr val="tx2"/>
                </a:solidFill>
              </a:rPr>
              <a:t>low and there is</a:t>
            </a:r>
            <a:r>
              <a:rPr lang="en-GB" sz="2000" baseline="0" dirty="0">
                <a:solidFill>
                  <a:schemeClr val="tx2"/>
                </a:solidFill>
              </a:rPr>
              <a:t> no </a:t>
            </a:r>
            <a:r>
              <a:rPr lang="en-GB" sz="2000" dirty="0">
                <a:solidFill>
                  <a:schemeClr val="tx2"/>
                </a:solidFill>
              </a:rPr>
              <a:t>observable practical effect on control</a:t>
            </a:r>
          </a:p>
          <a:p>
            <a:r>
              <a:rPr lang="en-GB" sz="2000" i="1" dirty="0">
                <a:solidFill>
                  <a:schemeClr val="tx2"/>
                </a:solidFill>
              </a:rPr>
              <a:t>factors less than 5 are </a:t>
            </a:r>
            <a:r>
              <a:rPr lang="en-GB" sz="2000" i="1" u="sng" dirty="0">
                <a:solidFill>
                  <a:schemeClr val="tx2"/>
                </a:solidFill>
              </a:rPr>
              <a:t>unlikely</a:t>
            </a:r>
            <a:r>
              <a:rPr lang="en-GB" sz="2000" i="1" dirty="0">
                <a:solidFill>
                  <a:schemeClr val="tx2"/>
                </a:solidFill>
              </a:rPr>
              <a:t> to have a significant negative effect on practical efficacy</a:t>
            </a:r>
          </a:p>
          <a:p>
            <a:endParaRPr lang="en-GB" sz="2000" i="1" dirty="0">
              <a:solidFill>
                <a:schemeClr val="tx2"/>
              </a:solidFill>
            </a:endParaRPr>
          </a:p>
          <a:p>
            <a:r>
              <a:rPr lang="en-US" sz="2800" b="1" dirty="0"/>
              <a:t>Practical resistance</a:t>
            </a:r>
            <a:r>
              <a:rPr lang="en-US" sz="2800" b="1" baseline="0" dirty="0"/>
              <a:t> - </a:t>
            </a:r>
            <a:r>
              <a:rPr lang="en-GB" sz="2000" dirty="0">
                <a:solidFill>
                  <a:schemeClr val="tx2"/>
                </a:solidFill>
              </a:rPr>
              <a:t>where resistance is identified and resistance</a:t>
            </a:r>
            <a:r>
              <a:rPr lang="en-GB" sz="2000" baseline="0" dirty="0">
                <a:solidFill>
                  <a:schemeClr val="tx2"/>
                </a:solidFill>
              </a:rPr>
              <a:t> is </a:t>
            </a:r>
            <a:r>
              <a:rPr lang="en-GB" sz="2000" dirty="0">
                <a:solidFill>
                  <a:schemeClr val="tx2"/>
                </a:solidFill>
              </a:rPr>
              <a:t>sufficiently high so that an acceptable level of control is unlikely to be achieved</a:t>
            </a:r>
          </a:p>
          <a:p>
            <a:r>
              <a:rPr lang="en-GB" sz="2800" i="1" dirty="0">
                <a:solidFill>
                  <a:schemeClr val="tx2"/>
                </a:solidFill>
              </a:rPr>
              <a:t>factors greater than 10 are </a:t>
            </a:r>
            <a:r>
              <a:rPr lang="en-GB" sz="2800" i="1" u="sng" dirty="0">
                <a:solidFill>
                  <a:schemeClr val="tx2"/>
                </a:solidFill>
              </a:rPr>
              <a:t>likely</a:t>
            </a:r>
            <a:r>
              <a:rPr lang="en-GB" sz="2800" i="1" dirty="0">
                <a:solidFill>
                  <a:schemeClr val="tx2"/>
                </a:solidFill>
              </a:rPr>
              <a:t> to have a significant detrimental effect on efficacy</a:t>
            </a:r>
          </a:p>
          <a:p>
            <a:endParaRPr lang="en-GB" sz="2800" i="1" u="sng" kern="1200" dirty="0">
              <a:solidFill>
                <a:schemeClr val="tx2"/>
              </a:solidFill>
              <a:latin typeface="Times New Roman" pitchFamily="18" charset="0"/>
              <a:ea typeface="+mn-ea"/>
              <a:cs typeface="+mn-cs"/>
            </a:endParaRPr>
          </a:p>
          <a:p>
            <a:r>
              <a:rPr lang="en-GB" sz="2000" kern="1200" dirty="0">
                <a:solidFill>
                  <a:srgbClr val="00B0F0"/>
                </a:solidFill>
                <a:latin typeface="Times New Roman" pitchFamily="18" charset="0"/>
                <a:ea typeface="+mn-ea"/>
                <a:cs typeface="+mn-cs"/>
              </a:rPr>
              <a:t>So in one study</a:t>
            </a:r>
            <a:r>
              <a:rPr lang="en-GB" sz="2000" kern="1200" baseline="0" dirty="0">
                <a:solidFill>
                  <a:srgbClr val="00B0F0"/>
                </a:solidFill>
                <a:latin typeface="Times New Roman" pitchFamily="18" charset="0"/>
                <a:ea typeface="+mn-ea"/>
                <a:cs typeface="+mn-cs"/>
              </a:rPr>
              <a:t> it was found that </a:t>
            </a:r>
            <a:r>
              <a:rPr lang="en-GB" sz="2000" kern="1200" dirty="0">
                <a:solidFill>
                  <a:srgbClr val="00B0F0"/>
                </a:solidFill>
                <a:latin typeface="Times New Roman" pitchFamily="18" charset="0"/>
                <a:ea typeface="+mn-ea"/>
                <a:cs typeface="+mn-cs"/>
              </a:rPr>
              <a:t>Welsh female rats had a warfarin</a:t>
            </a:r>
            <a:r>
              <a:rPr lang="en-GB" sz="2000" kern="1200" baseline="0" dirty="0">
                <a:solidFill>
                  <a:srgbClr val="00B0F0"/>
                </a:solidFill>
                <a:latin typeface="Times New Roman" pitchFamily="18" charset="0"/>
                <a:ea typeface="+mn-ea"/>
                <a:cs typeface="+mn-cs"/>
              </a:rPr>
              <a:t> resistance factor of</a:t>
            </a:r>
            <a:r>
              <a:rPr lang="en-GB" sz="2000" kern="1200" dirty="0">
                <a:solidFill>
                  <a:srgbClr val="00B0F0"/>
                </a:solidFill>
                <a:latin typeface="Times New Roman" pitchFamily="18" charset="0"/>
                <a:ea typeface="+mn-ea"/>
                <a:cs typeface="+mn-cs"/>
              </a:rPr>
              <a:t> = 2296</a:t>
            </a:r>
            <a:endParaRPr lang="en-US" sz="2000" kern="1200" dirty="0">
              <a:solidFill>
                <a:srgbClr val="00B0F0"/>
              </a:solidFill>
              <a:latin typeface="Times New Roman" pitchFamily="18"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GB" sz="2800" dirty="0">
              <a:solidFill>
                <a:schemeClr val="tx2"/>
              </a:solidFill>
            </a:endParaRPr>
          </a:p>
          <a:p>
            <a:pPr lvl="2">
              <a:defRPr/>
            </a:pPr>
            <a:endParaRPr lang="en-US" sz="2800" b="1" dirty="0"/>
          </a:p>
          <a:p>
            <a:pPr lvl="2">
              <a:defRPr/>
            </a:pPr>
            <a:endParaRPr lang="en-US" sz="2000" dirty="0">
              <a:solidFill>
                <a:schemeClr val="tx2"/>
              </a:solidFill>
            </a:endParaRPr>
          </a:p>
          <a:p>
            <a:pPr marL="457200" lvl="1" indent="0">
              <a:buFont typeface="Arial" panose="020B0604020202020204" pitchFamily="34" charset="0"/>
              <a:buNone/>
              <a:defRPr/>
            </a:pPr>
            <a:endParaRPr lang="en-US" sz="2000" dirty="0">
              <a:solidFill>
                <a:schemeClr val="tx2"/>
              </a:solidFill>
            </a:endParaRPr>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16</a:t>
            </a:fld>
            <a:endParaRPr lang="en-US" altLang="en-US" dirty="0"/>
          </a:p>
        </p:txBody>
      </p:sp>
    </p:spTree>
    <p:extLst>
      <p:ext uri="{BB962C8B-B14F-4D97-AF65-F5344CB8AC3E}">
        <p14:creationId xmlns:p14="http://schemas.microsoft.com/office/powerpoint/2010/main" val="1564150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Just to make things even more complicated,</a:t>
            </a:r>
            <a:r>
              <a:rPr lang="en-GB" baseline="0" dirty="0"/>
              <a:t> the level of resistance in an animal is affected by many factors</a:t>
            </a:r>
            <a:r>
              <a:rPr lang="en-US" baseline="0" dirty="0">
                <a:solidFill>
                  <a:schemeClr val="tx2"/>
                </a:solidFill>
              </a:rPr>
              <a:t> such as </a:t>
            </a:r>
            <a:endParaRPr lang="en-GB" baseline="0" dirty="0"/>
          </a:p>
          <a:p>
            <a:pPr rtl="0" eaLnBrk="1" fontAlgn="t" latinLnBrk="0" hangingPunct="1"/>
            <a:r>
              <a:rPr lang="en-GB" sz="1200" b="1" i="0" u="none" strike="noStrike" kern="1200" dirty="0">
                <a:solidFill>
                  <a:schemeClr val="tx1"/>
                </a:solidFill>
                <a:effectLst/>
                <a:latin typeface="Times New Roman" pitchFamily="18" charset="0"/>
                <a:ea typeface="+mn-ea"/>
                <a:cs typeface="+mn-cs"/>
              </a:rPr>
              <a:t>Strain</a:t>
            </a:r>
            <a:endParaRPr lang="en-GB" sz="1200" b="0" i="0" u="none" strike="noStrike" kern="1200" dirty="0">
              <a:solidFill>
                <a:schemeClr val="tx1"/>
              </a:solidFill>
              <a:effectLst/>
              <a:latin typeface="Times New Roman" pitchFamily="18" charset="0"/>
              <a:ea typeface="+mn-ea"/>
              <a:cs typeface="+mn-cs"/>
            </a:endParaRPr>
          </a:p>
          <a:p>
            <a:pPr rtl="0" eaLnBrk="1" fontAlgn="t" latinLnBrk="0" hangingPunct="1"/>
            <a:r>
              <a:rPr lang="en-GB" sz="1200" b="0" i="0" u="none" strike="noStrike" kern="1200" dirty="0">
                <a:solidFill>
                  <a:schemeClr val="tx1"/>
                </a:solidFill>
                <a:effectLst/>
                <a:latin typeface="Times New Roman" pitchFamily="18" charset="0"/>
                <a:ea typeface="+mn-ea"/>
                <a:cs typeface="+mn-cs"/>
              </a:rPr>
              <a:t>e.g. L120Q mutation has the highest recorded levels of resistance known</a:t>
            </a:r>
          </a:p>
          <a:p>
            <a:pPr rtl="0" eaLnBrk="1" fontAlgn="t" latinLnBrk="0" hangingPunct="1"/>
            <a:r>
              <a:rPr lang="en-GB" sz="1200" b="1" i="0" u="none" strike="noStrike" kern="1200" dirty="0">
                <a:solidFill>
                  <a:schemeClr val="tx1"/>
                </a:solidFill>
                <a:effectLst/>
                <a:latin typeface="Times New Roman" pitchFamily="18" charset="0"/>
                <a:ea typeface="+mn-ea"/>
                <a:cs typeface="+mn-cs"/>
              </a:rPr>
              <a:t>Genotype</a:t>
            </a:r>
            <a:endParaRPr lang="en-GB" sz="1200" b="0" i="0" u="none" strike="noStrike" kern="1200" dirty="0">
              <a:solidFill>
                <a:schemeClr val="tx1"/>
              </a:solidFill>
              <a:effectLst/>
              <a:latin typeface="Times New Roman" pitchFamily="18" charset="0"/>
              <a:ea typeface="+mn-ea"/>
              <a:cs typeface="+mn-cs"/>
            </a:endParaRPr>
          </a:p>
          <a:p>
            <a:pPr rtl="0" eaLnBrk="1" fontAlgn="t" latinLnBrk="0" hangingPunct="1"/>
            <a:r>
              <a:rPr lang="en-GB" sz="1200" b="0" i="0" u="none" strike="noStrike" kern="1200" dirty="0">
                <a:solidFill>
                  <a:schemeClr val="tx1"/>
                </a:solidFill>
                <a:effectLst/>
                <a:latin typeface="Times New Roman" pitchFamily="18" charset="0"/>
                <a:ea typeface="+mn-ea"/>
                <a:cs typeface="+mn-cs"/>
              </a:rPr>
              <a:t>Heterozygous rodents have far lower resistance than homozygous rodents</a:t>
            </a:r>
          </a:p>
          <a:p>
            <a:pPr rtl="0" eaLnBrk="1" fontAlgn="t" latinLnBrk="0" hangingPunct="1"/>
            <a:r>
              <a:rPr lang="en-GB" sz="1200" b="1" i="0" u="none" strike="noStrike" kern="1200" dirty="0">
                <a:solidFill>
                  <a:schemeClr val="tx1"/>
                </a:solidFill>
                <a:effectLst/>
                <a:latin typeface="Times New Roman" pitchFamily="18" charset="0"/>
                <a:ea typeface="+mn-ea"/>
                <a:cs typeface="+mn-cs"/>
              </a:rPr>
              <a:t>Sex</a:t>
            </a:r>
            <a:endParaRPr lang="en-GB" sz="1200" b="0" i="0" u="none" strike="noStrike" kern="1200" dirty="0">
              <a:solidFill>
                <a:schemeClr val="tx1"/>
              </a:solidFill>
              <a:effectLst/>
              <a:latin typeface="Times New Roman" pitchFamily="18" charset="0"/>
              <a:ea typeface="+mn-ea"/>
              <a:cs typeface="+mn-cs"/>
            </a:endParaRPr>
          </a:p>
          <a:p>
            <a:pPr rtl="0" eaLnBrk="1" fontAlgn="t" latinLnBrk="0" hangingPunct="1"/>
            <a:r>
              <a:rPr lang="en-GB" sz="1200" b="0" i="0" u="none" strike="noStrike" kern="1200" dirty="0">
                <a:solidFill>
                  <a:schemeClr val="tx1"/>
                </a:solidFill>
                <a:effectLst/>
                <a:latin typeface="Times New Roman" pitchFamily="18" charset="0"/>
                <a:ea typeface="+mn-ea"/>
                <a:cs typeface="+mn-cs"/>
              </a:rPr>
              <a:t>Females tend to have higher levels of resistance than males</a:t>
            </a:r>
          </a:p>
          <a:p>
            <a:pPr rtl="0" eaLnBrk="1" fontAlgn="t" latinLnBrk="0" hangingPunct="1"/>
            <a:r>
              <a:rPr lang="en-GB" sz="1200" b="1" i="0" u="none" strike="noStrike" kern="1200" dirty="0">
                <a:solidFill>
                  <a:schemeClr val="tx1"/>
                </a:solidFill>
                <a:effectLst/>
                <a:latin typeface="Times New Roman" pitchFamily="18" charset="0"/>
                <a:ea typeface="+mn-ea"/>
                <a:cs typeface="+mn-cs"/>
              </a:rPr>
              <a:t>Natural Tolerance</a:t>
            </a:r>
            <a:endParaRPr lang="en-GB" sz="1200" b="0" i="0" u="none" strike="noStrike" kern="1200" dirty="0">
              <a:solidFill>
                <a:schemeClr val="tx1"/>
              </a:solidFill>
              <a:effectLst/>
              <a:latin typeface="Times New Roman" pitchFamily="18" charset="0"/>
              <a:ea typeface="+mn-ea"/>
              <a:cs typeface="+mn-cs"/>
            </a:endParaRPr>
          </a:p>
          <a:p>
            <a:pPr rtl="0" eaLnBrk="1" fontAlgn="t" latinLnBrk="0" hangingPunct="1"/>
            <a:r>
              <a:rPr lang="en-GB" sz="1200" b="0" i="0" u="none" strike="noStrike" kern="1200" dirty="0">
                <a:solidFill>
                  <a:schemeClr val="tx1"/>
                </a:solidFill>
                <a:effectLst/>
                <a:latin typeface="Times New Roman" pitchFamily="18" charset="0"/>
                <a:ea typeface="+mn-ea"/>
                <a:cs typeface="+mn-cs"/>
              </a:rPr>
              <a:t>Natural tolerance to anticoagulants is known, particularly in mice</a:t>
            </a: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17</a:t>
            </a:fld>
            <a:endParaRPr lang="en-US" altLang="en-US" dirty="0"/>
          </a:p>
        </p:txBody>
      </p:sp>
    </p:spTree>
    <p:extLst>
      <p:ext uri="{BB962C8B-B14F-4D97-AF65-F5344CB8AC3E}">
        <p14:creationId xmlns:p14="http://schemas.microsoft.com/office/powerpoint/2010/main" val="3436363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i="0" dirty="0">
                <a:ea typeface="Calibri" panose="020F0502020204030204" pitchFamily="34" charset="0"/>
                <a:cs typeface="Times New Roman" panose="02020603050405020304" pitchFamily="18" charset="0"/>
              </a:rPr>
              <a:t>An individual</a:t>
            </a:r>
            <a:r>
              <a:rPr lang="en-GB" sz="1200" i="0" baseline="0" dirty="0">
                <a:ea typeface="Calibri" panose="020F0502020204030204" pitchFamily="34" charset="0"/>
                <a:cs typeface="Times New Roman" panose="02020603050405020304" pitchFamily="18" charset="0"/>
              </a:rPr>
              <a:t> has two copies of an allele in a gene, one from the mother and one from the father. </a:t>
            </a:r>
          </a:p>
          <a:p>
            <a:pPr>
              <a:spcAft>
                <a:spcPts val="0"/>
              </a:spcAft>
            </a:pPr>
            <a:r>
              <a:rPr lang="en-GB" sz="1200" i="0" baseline="0" dirty="0">
                <a:ea typeface="Calibri" panose="020F0502020204030204" pitchFamily="34" charset="0"/>
                <a:cs typeface="Times New Roman" panose="02020603050405020304" pitchFamily="18" charset="0"/>
              </a:rPr>
              <a:t>A fully susceptible animal has two copies of the susceptible/normal allele. </a:t>
            </a:r>
          </a:p>
          <a:p>
            <a:pPr marL="0" marR="0" lvl="0" indent="0" algn="l" defTabSz="914400" rtl="0" eaLnBrk="0" fontAlgn="base" latinLnBrk="0" hangingPunct="0">
              <a:lnSpc>
                <a:spcPct val="100000"/>
              </a:lnSpc>
              <a:spcBef>
                <a:spcPct val="30000"/>
              </a:spcBef>
              <a:spcAft>
                <a:spcPts val="0"/>
              </a:spcAft>
              <a:buClrTx/>
              <a:buSzTx/>
              <a:buFontTx/>
              <a:buNone/>
              <a:tabLst/>
              <a:defRPr/>
            </a:pPr>
            <a:r>
              <a:rPr lang="en-GB" sz="1200" i="0" dirty="0">
                <a:ea typeface="Calibri" panose="020F0502020204030204" pitchFamily="34" charset="0"/>
                <a:cs typeface="Times New Roman" panose="02020603050405020304" pitchFamily="18" charset="0"/>
              </a:rPr>
              <a:t>So a resistant animal</a:t>
            </a:r>
            <a:r>
              <a:rPr lang="en-GB" sz="1200" i="0" baseline="0" dirty="0">
                <a:ea typeface="Calibri" panose="020F0502020204030204" pitchFamily="34" charset="0"/>
                <a:cs typeface="Times New Roman" panose="02020603050405020304" pitchFamily="18" charset="0"/>
              </a:rPr>
              <a:t> can exist in two forms – heterozygous and homozygous</a:t>
            </a:r>
          </a:p>
          <a:p>
            <a:pPr>
              <a:spcAft>
                <a:spcPts val="0"/>
              </a:spcAft>
            </a:pPr>
            <a:r>
              <a:rPr lang="en-GB" sz="1200" i="0" dirty="0">
                <a:ea typeface="Calibri" panose="020F0502020204030204" pitchFamily="34" charset="0"/>
                <a:cs typeface="Times New Roman" panose="02020603050405020304" pitchFamily="18" charset="0"/>
              </a:rPr>
              <a:t>A heterozygous animal</a:t>
            </a:r>
            <a:r>
              <a:rPr lang="en-GB" sz="1200" i="0" baseline="0" dirty="0">
                <a:ea typeface="Calibri" panose="020F0502020204030204" pitchFamily="34" charset="0"/>
                <a:cs typeface="Times New Roman" panose="02020603050405020304" pitchFamily="18" charset="0"/>
              </a:rPr>
              <a:t> has one copy of the resistance allele and one normal allele.</a:t>
            </a:r>
          </a:p>
          <a:p>
            <a:pPr>
              <a:spcAft>
                <a:spcPts val="0"/>
              </a:spcAft>
            </a:pPr>
            <a:r>
              <a:rPr lang="en-GB" sz="1200" i="0" baseline="0" dirty="0">
                <a:ea typeface="Calibri" panose="020F0502020204030204" pitchFamily="34" charset="0"/>
                <a:cs typeface="Times New Roman" panose="02020603050405020304" pitchFamily="18" charset="0"/>
              </a:rPr>
              <a:t>Whereas A h</a:t>
            </a:r>
            <a:r>
              <a:rPr lang="en-GB" sz="1200" i="0" dirty="0">
                <a:ea typeface="Calibri" panose="020F0502020204030204" pitchFamily="34" charset="0"/>
                <a:cs typeface="Times New Roman" panose="02020603050405020304" pitchFamily="18" charset="0"/>
              </a:rPr>
              <a:t>omozygous animal has two copies of the resistance</a:t>
            </a:r>
            <a:r>
              <a:rPr lang="en-GB" sz="1200" i="0" baseline="0" dirty="0">
                <a:ea typeface="Calibri" panose="020F0502020204030204" pitchFamily="34" charset="0"/>
                <a:cs typeface="Times New Roman" panose="02020603050405020304" pitchFamily="18" charset="0"/>
              </a:rPr>
              <a:t> allele.</a:t>
            </a:r>
          </a:p>
          <a:p>
            <a:pPr>
              <a:spcAft>
                <a:spcPts val="0"/>
              </a:spcAft>
            </a:pPr>
            <a:r>
              <a:rPr lang="en-GB" sz="1200" i="0" baseline="0" dirty="0">
                <a:ea typeface="Calibri" panose="020F0502020204030204" pitchFamily="34" charset="0"/>
                <a:cs typeface="Times New Roman" panose="02020603050405020304" pitchFamily="18" charset="0"/>
              </a:rPr>
              <a:t>This is </a:t>
            </a:r>
            <a:r>
              <a:rPr lang="en-GB" sz="1200" i="0" dirty="0">
                <a:ea typeface="Calibri" panose="020F0502020204030204" pitchFamily="34" charset="0"/>
                <a:cs typeface="Times New Roman" panose="02020603050405020304" pitchFamily="18" charset="0"/>
              </a:rPr>
              <a:t>the most severe form because these animals have a much higher tolerance to anticoagulants and will always produce resistant offspring</a:t>
            </a:r>
            <a:r>
              <a:rPr lang="en-GB" sz="1200" dirty="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ts val="0"/>
              </a:spcAft>
              <a:buClrTx/>
              <a:buSzTx/>
              <a:buFontTx/>
              <a:buNone/>
              <a:tabLst/>
              <a:defRPr/>
            </a:pPr>
            <a:r>
              <a:rPr lang="en-GB" sz="1200" i="0" baseline="0" dirty="0">
                <a:ea typeface="Calibri" panose="020F0502020204030204" pitchFamily="34" charset="0"/>
                <a:cs typeface="Times New Roman" panose="02020603050405020304" pitchFamily="18" charset="0"/>
              </a:rPr>
              <a:t>This is the kind of information we can get from DNA analysis. </a:t>
            </a:r>
          </a:p>
          <a:p>
            <a:pPr>
              <a:spcAft>
                <a:spcPts val="0"/>
              </a:spcAft>
            </a:pPr>
            <a:r>
              <a:rPr lang="en-GB" sz="1200" dirty="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18</a:t>
            </a:fld>
            <a:endParaRPr lang="en-US" altLang="en-US" dirty="0"/>
          </a:p>
        </p:txBody>
      </p:sp>
    </p:spTree>
    <p:extLst>
      <p:ext uri="{BB962C8B-B14F-4D97-AF65-F5344CB8AC3E}">
        <p14:creationId xmlns:p14="http://schemas.microsoft.com/office/powerpoint/2010/main" val="2802842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2000" dirty="0">
                <a:solidFill>
                  <a:schemeClr val="tx2"/>
                </a:solidFill>
              </a:rPr>
              <a:t>So what happened after the first wave of resistance hit?</a:t>
            </a:r>
          </a:p>
          <a:p>
            <a:pPr>
              <a:spcAft>
                <a:spcPts val="0"/>
              </a:spcAft>
            </a:pPr>
            <a:r>
              <a:rPr lang="en-GB" sz="2000" baseline="0" dirty="0">
                <a:solidFill>
                  <a:schemeClr val="tx2"/>
                </a:solidFill>
              </a:rPr>
              <a:t>Well new anticoagulants were developed. These were named the “second generation anticoagulants”</a:t>
            </a:r>
          </a:p>
          <a:p>
            <a:pPr>
              <a:spcAft>
                <a:spcPts val="0"/>
              </a:spcAft>
            </a:pPr>
            <a:r>
              <a:rPr lang="en-GB" sz="2000" dirty="0">
                <a:solidFill>
                  <a:schemeClr val="tx2"/>
                </a:solidFill>
              </a:rPr>
              <a:t>Because of this cross resistance issue resistant animals</a:t>
            </a:r>
            <a:r>
              <a:rPr lang="en-GB" sz="2000" baseline="0" dirty="0">
                <a:solidFill>
                  <a:schemeClr val="tx2"/>
                </a:solidFill>
              </a:rPr>
              <a:t> were also resistant to </a:t>
            </a:r>
            <a:r>
              <a:rPr lang="en-GB" sz="2000" dirty="0">
                <a:solidFill>
                  <a:schemeClr val="tx2"/>
                </a:solidFill>
              </a:rPr>
              <a:t>these new second generation anticoagulants.</a:t>
            </a:r>
          </a:p>
          <a:p>
            <a:pPr>
              <a:spcAft>
                <a:spcPts val="0"/>
              </a:spcAft>
            </a:pPr>
            <a:r>
              <a:rPr lang="en-GB" sz="2000" dirty="0">
                <a:solidFill>
                  <a:schemeClr val="tx2"/>
                </a:solidFill>
              </a:rPr>
              <a:t>HOWEVER it was only found to be at low levels.</a:t>
            </a:r>
            <a:r>
              <a:rPr lang="en-GB" sz="2000" baseline="0" dirty="0">
                <a:solidFill>
                  <a:schemeClr val="tx2"/>
                </a:solidFill>
              </a:rPr>
              <a:t> (</a:t>
            </a:r>
            <a:r>
              <a:rPr lang="en-GB" sz="2000" dirty="0">
                <a:solidFill>
                  <a:schemeClr val="tx2"/>
                </a:solidFill>
              </a:rPr>
              <a:t>Only low technical resistance was found for these compounds rather than practical resistance)</a:t>
            </a:r>
          </a:p>
          <a:p>
            <a:pPr>
              <a:spcAft>
                <a:spcPts val="0"/>
              </a:spcAft>
            </a:pPr>
            <a:r>
              <a:rPr lang="en-GB" sz="2000" dirty="0">
                <a:solidFill>
                  <a:schemeClr val="tx2"/>
                </a:solidFill>
              </a:rPr>
              <a:t>So when</a:t>
            </a:r>
            <a:r>
              <a:rPr lang="en-GB" sz="2000" baseline="0" dirty="0">
                <a:solidFill>
                  <a:schemeClr val="tx2"/>
                </a:solidFill>
              </a:rPr>
              <a:t> bromadiolone and difenacoum were first marketed they worked well really well</a:t>
            </a: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19</a:t>
            </a:fld>
            <a:endParaRPr lang="en-US" altLang="en-US" dirty="0"/>
          </a:p>
        </p:txBody>
      </p:sp>
    </p:spTree>
    <p:extLst>
      <p:ext uri="{BB962C8B-B14F-4D97-AF65-F5344CB8AC3E}">
        <p14:creationId xmlns:p14="http://schemas.microsoft.com/office/powerpoint/2010/main" val="34667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Resistance</a:t>
            </a:r>
            <a:r>
              <a:rPr lang="en-GB" baseline="0" dirty="0"/>
              <a:t> to anticoagulants has been found in t</a:t>
            </a:r>
            <a:r>
              <a:rPr lang="en-GB" dirty="0"/>
              <a:t>hree major commensal species,</a:t>
            </a:r>
            <a:r>
              <a:rPr lang="en-GB" baseline="0" dirty="0"/>
              <a:t> the house mouse, Norway rat and the black rat. I won’t be talking about the black rat because its not particularly relevant to us in the UK and far less in known about its resistance. The house mouse and brown rat are by far the most dominant rodent pest in the UK and seem to have the largest known case of resistance</a:t>
            </a:r>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a:t>
            </a:fld>
            <a:endParaRPr lang="en-US" altLang="en-US" dirty="0"/>
          </a:p>
        </p:txBody>
      </p:sp>
    </p:spTree>
    <p:extLst>
      <p:ext uri="{BB962C8B-B14F-4D97-AF65-F5344CB8AC3E}">
        <p14:creationId xmlns:p14="http://schemas.microsoft.com/office/powerpoint/2010/main" val="791395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this didn’t last long</a:t>
            </a:r>
            <a:r>
              <a:rPr lang="en-GB" baseline="0" dirty="0"/>
              <a:t>. In 1991 two bromadiolone field trials in Berkshire completely failed to control large rat infestations. </a:t>
            </a:r>
          </a:p>
          <a:p>
            <a:pPr marL="742950" lvl="1" indent="-285750">
              <a:spcAft>
                <a:spcPts val="1800"/>
              </a:spcAft>
              <a:buFont typeface="Arial" panose="020B0604020202020204" pitchFamily="34" charset="0"/>
              <a:buChar char="•"/>
            </a:pPr>
            <a:r>
              <a:rPr lang="en-US" altLang="en-US" dirty="0">
                <a:solidFill>
                  <a:schemeClr val="tx2"/>
                </a:solidFill>
              </a:rPr>
              <a:t>5 rats were trapped from these farms for Laboratory Studies</a:t>
            </a:r>
          </a:p>
          <a:p>
            <a:pPr marL="742950" lvl="1" indent="-285750">
              <a:spcAft>
                <a:spcPts val="1800"/>
              </a:spcAft>
              <a:buFont typeface="Arial" panose="020B0604020202020204" pitchFamily="34" charset="0"/>
              <a:buChar char="•"/>
            </a:pPr>
            <a:r>
              <a:rPr lang="en-US" altLang="en-US" dirty="0">
                <a:solidFill>
                  <a:schemeClr val="tx2"/>
                </a:solidFill>
              </a:rPr>
              <a:t>ALL 5 of these rats </a:t>
            </a:r>
            <a:r>
              <a:rPr lang="en-US" altLang="en-US" b="1" u="sng" dirty="0">
                <a:solidFill>
                  <a:schemeClr val="tx2"/>
                </a:solidFill>
              </a:rPr>
              <a:t>SURVIVED</a:t>
            </a:r>
            <a:r>
              <a:rPr lang="en-US" altLang="en-US" dirty="0">
                <a:solidFill>
                  <a:schemeClr val="tx2"/>
                </a:solidFill>
              </a:rPr>
              <a:t> eating 100ppm bromadiolone for 6 days!</a:t>
            </a:r>
          </a:p>
          <a:p>
            <a:pPr marL="742950" lvl="1" indent="-285750">
              <a:spcAft>
                <a:spcPts val="1800"/>
              </a:spcAft>
              <a:buFont typeface="Arial" panose="020B0604020202020204" pitchFamily="34" charset="0"/>
              <a:buChar char="•"/>
            </a:pPr>
            <a:r>
              <a:rPr lang="en-US" altLang="en-US" dirty="0">
                <a:solidFill>
                  <a:schemeClr val="tx2"/>
                </a:solidFill>
              </a:rPr>
              <a:t>All 5 of these rats were found to have high resistance factors (18 – 30)</a:t>
            </a: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20</a:t>
            </a:fld>
            <a:endParaRPr lang="en-US" altLang="en-US" dirty="0"/>
          </a:p>
        </p:txBody>
      </p:sp>
    </p:spTree>
    <p:extLst>
      <p:ext uri="{BB962C8B-B14F-4D97-AF65-F5344CB8AC3E}">
        <p14:creationId xmlns:p14="http://schemas.microsoft.com/office/powerpoint/2010/main" val="2532586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use of modern molecular techniques we now know t</a:t>
            </a:r>
            <a:r>
              <a:rPr lang="en-GB" baseline="0" dirty="0"/>
              <a:t>he resistant rats in Berkshire turned out to have the L120Q mutation, aptly called the Berkshire resistance.</a:t>
            </a:r>
            <a:endParaRPr lang="en-US" altLang="en-US" dirty="0">
              <a:solidFill>
                <a:schemeClr val="tx2"/>
              </a:solidFill>
            </a:endParaRPr>
          </a:p>
          <a:p>
            <a:r>
              <a:rPr lang="en-GB" dirty="0"/>
              <a:t>But this isn’t the only mutation we have found….</a:t>
            </a:r>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21</a:t>
            </a:fld>
            <a:endParaRPr lang="en-US" altLang="en-US" dirty="0"/>
          </a:p>
        </p:txBody>
      </p:sp>
    </p:spTree>
    <p:extLst>
      <p:ext uri="{BB962C8B-B14F-4D97-AF65-F5344CB8AC3E}">
        <p14:creationId xmlns:p14="http://schemas.microsoft.com/office/powerpoint/2010/main" val="1330880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solidFill>
                  <a:schemeClr val="tx2"/>
                </a:solidFill>
              </a:rPr>
              <a:t>This is a map</a:t>
            </a:r>
            <a:r>
              <a:rPr lang="en-GB" altLang="en-US" sz="1200" baseline="0" dirty="0">
                <a:solidFill>
                  <a:schemeClr val="tx2"/>
                </a:solidFill>
              </a:rPr>
              <a:t> of resistant and susceptible rats we have found within Britain so far.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aseline="0" dirty="0">
                <a:solidFill>
                  <a:schemeClr val="tx2"/>
                </a:solidFill>
              </a:rPr>
              <a:t>We have found a whopping 5 different mutations, 3 of which are also found in abundance in neighbouring countries and which have the highest levels of resistance known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aseline="0" dirty="0">
                <a:solidFill>
                  <a:schemeClr val="tx2"/>
                </a:solidFill>
              </a:rPr>
              <a:t>The mutations were identified by DNA analysis of rat tail clippings, so each coloured dot you see is a resistant rat mostly sampled from farms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aseline="0" dirty="0">
                <a:solidFill>
                  <a:schemeClr val="tx2"/>
                </a:solidFill>
              </a:rPr>
              <a:t>From the map you can see that the red mutation dominates the south of England and there's also a distinct blue area in Kent and east Sussex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aseline="0" dirty="0">
                <a:solidFill>
                  <a:schemeClr val="tx2"/>
                </a:solidFill>
              </a:rPr>
              <a:t>But as you move north there seems to be more of a mixture of mutations. The counties of Norfolk, Shropshire and West Yorkshire all have 3 different mutations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aseline="0" dirty="0">
                <a:solidFill>
                  <a:schemeClr val="tx2"/>
                </a:solidFill>
              </a:rPr>
              <a:t>Many of the points are biased towards the Reading/Berkshire area because of the close proximity to the Reading labs where DNA analysis took place.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aseline="0" dirty="0">
                <a:solidFill>
                  <a:schemeClr val="tx2"/>
                </a:solidFill>
              </a:rPr>
              <a:t>This means that many more locations around the UK could have resistant populations.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aseline="0" dirty="0">
                <a:solidFill>
                  <a:schemeClr val="tx2"/>
                </a:solidFill>
              </a:rPr>
              <a:t>We have little or no data from counties in the Midlands, Devon &amp; Cornwall &amp; Wales and Scotland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baseline="0" dirty="0">
              <a:solidFill>
                <a:schemeClr val="tx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solidFill>
                  <a:schemeClr val="tx2"/>
                </a:solidFill>
              </a:rPr>
              <a:t>The RRAG recommendation is that bromadiolone and difenacoum should not be used against infestations that possess the three most severe mutations: L120Q Y139C &amp; Y139F (red, green, blue)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a:solidFill>
                <a:schemeClr val="tx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solidFill>
                  <a:schemeClr val="tx2"/>
                </a:solidFill>
              </a:rPr>
              <a:t>The fast emergence of resistance in</a:t>
            </a:r>
            <a:r>
              <a:rPr lang="en-GB" altLang="en-US" sz="1200" baseline="0" dirty="0">
                <a:solidFill>
                  <a:schemeClr val="tx2"/>
                </a:solidFill>
              </a:rPr>
              <a:t> rodents indicates that these mutations were present in populations well before anticoagulants were introduced and the large use of these compounds has selected these mutations and increased their prevalence. Not only that but continued use of antis can selected for the most severe forms of resistance. This could be why resistance has been found at a lower frequency in black rats compared to Norway rats because black rats are less exposed to anticoagulants. </a:t>
            </a:r>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22</a:t>
            </a:fld>
            <a:endParaRPr lang="en-US" altLang="en-US" dirty="0"/>
          </a:p>
        </p:txBody>
      </p:sp>
    </p:spTree>
    <p:extLst>
      <p:ext uri="{BB962C8B-B14F-4D97-AF65-F5344CB8AC3E}">
        <p14:creationId xmlns:p14="http://schemas.microsoft.com/office/powerpoint/2010/main" val="2532586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baseline="0" dirty="0">
                <a:solidFill>
                  <a:schemeClr val="tx1"/>
                </a:solidFill>
                <a:effectLst/>
                <a:latin typeface="Times New Roman" pitchFamily="18" charset="0"/>
                <a:ea typeface="+mn-ea"/>
                <a:cs typeface="+mn-cs"/>
              </a:rPr>
              <a:t>So we are actually the only place in the world with all 5 of these mutations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baseline="0" dirty="0">
                <a:solidFill>
                  <a:schemeClr val="tx1"/>
                </a:solidFill>
                <a:effectLst/>
                <a:latin typeface="Times New Roman" pitchFamily="18" charset="0"/>
                <a:ea typeface="+mn-ea"/>
                <a:cs typeface="+mn-cs"/>
              </a:rPr>
              <a:t>France comes in next with 4, Belgium 3, Netherlands 2 and 3 others with just 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baseline="0" dirty="0">
                <a:solidFill>
                  <a:schemeClr val="tx1"/>
                </a:solidFill>
                <a:effectLst/>
                <a:latin typeface="Times New Roman" pitchFamily="18" charset="0"/>
                <a:ea typeface="+mn-ea"/>
                <a:cs typeface="+mn-cs"/>
              </a:rPr>
              <a:t> </a:t>
            </a:r>
            <a:endParaRPr lang="en-GB" sz="1200" b="0" i="0" kern="1200" dirty="0">
              <a:solidFill>
                <a:schemeClr val="tx1"/>
              </a:solidFill>
              <a:effectLst/>
              <a:latin typeface="Times New Roman" pitchFamily="18" charset="0"/>
              <a:ea typeface="+mn-ea"/>
              <a:cs typeface="+mn-cs"/>
              <a:hlinkClick r:id="rId3" tooltip="United Kingdom"/>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3" tooltip="United Kingdom"/>
              </a:rPr>
              <a:t>United Kingdom</a:t>
            </a:r>
            <a:r>
              <a:rPr lang="en-GB" sz="1200" b="0" i="0" kern="1200" dirty="0">
                <a:solidFill>
                  <a:schemeClr val="tx1"/>
                </a:solidFill>
                <a:effectLst/>
                <a:latin typeface="Times New Roman" pitchFamily="18" charset="0"/>
                <a:ea typeface="+mn-ea"/>
                <a:cs typeface="+mn-cs"/>
              </a:rPr>
              <a:t> 5</a:t>
            </a:r>
            <a:r>
              <a:rPr lang="en-GB" sz="1200" b="0" i="0" kern="1200" baseline="0" dirty="0">
                <a:solidFill>
                  <a:schemeClr val="tx1"/>
                </a:solidFill>
                <a:effectLst/>
                <a:latin typeface="Times New Roman" pitchFamily="18" charset="0"/>
                <a:ea typeface="+mn-ea"/>
                <a:cs typeface="+mn-cs"/>
              </a:rPr>
              <a:t> mutations known to negatively impact control using anticoagulants</a:t>
            </a:r>
            <a:endParaRPr lang="en-GB" sz="1200" b="0" i="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4" tooltip="France"/>
              </a:rPr>
              <a:t>France</a:t>
            </a:r>
            <a:r>
              <a:rPr lang="en-GB" sz="1200" b="0" i="0" kern="1200" dirty="0">
                <a:solidFill>
                  <a:schemeClr val="tx1"/>
                </a:solidFill>
                <a:effectLst/>
                <a:latin typeface="Times New Roman" pitchFamily="18" charset="0"/>
                <a:ea typeface="+mn-ea"/>
                <a:cs typeface="+mn-cs"/>
              </a:rPr>
              <a:t> 3 most severe and L128Q</a:t>
            </a:r>
            <a:r>
              <a:rPr lang="en-GB" sz="1200" b="0" i="0" kern="1200" baseline="0" dirty="0">
                <a:solidFill>
                  <a:schemeClr val="tx1"/>
                </a:solidFill>
                <a:effectLst/>
                <a:latin typeface="Times New Roman" pitchFamily="18" charset="0"/>
                <a:ea typeface="+mn-ea"/>
                <a:cs typeface="+mn-cs"/>
              </a:rPr>
              <a:t> (mostly Y139F)</a:t>
            </a: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5" tooltip="Belgium"/>
              </a:rPr>
              <a:t>Belgium</a:t>
            </a:r>
            <a:r>
              <a:rPr lang="en-GB" sz="1200" b="0" i="0" kern="1200" dirty="0">
                <a:solidFill>
                  <a:schemeClr val="tx1"/>
                </a:solidFill>
                <a:effectLst/>
                <a:latin typeface="Times New Roman" pitchFamily="18" charset="0"/>
                <a:ea typeface="+mn-ea"/>
                <a:cs typeface="+mn-cs"/>
              </a:rPr>
              <a:t> 3 most severe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6" tooltip="Netherlands"/>
              </a:rPr>
              <a:t>Netherlands</a:t>
            </a:r>
            <a:r>
              <a:rPr lang="en-GB" sz="1200" b="0" i="0" kern="1200" dirty="0">
                <a:solidFill>
                  <a:schemeClr val="tx1"/>
                </a:solidFill>
                <a:effectLst/>
                <a:latin typeface="Times New Roman" pitchFamily="18" charset="0"/>
                <a:ea typeface="+mn-ea"/>
                <a:cs typeface="+mn-cs"/>
              </a:rPr>
              <a:t> Y139C &amp; Y139F</a:t>
            </a:r>
          </a:p>
          <a:p>
            <a:r>
              <a:rPr lang="en-GB" sz="1200" b="0" i="0" kern="1200" dirty="0">
                <a:solidFill>
                  <a:schemeClr val="tx1"/>
                </a:solidFill>
                <a:effectLst/>
                <a:latin typeface="Times New Roman" pitchFamily="18" charset="0"/>
                <a:ea typeface="+mn-ea"/>
                <a:cs typeface="+mn-cs"/>
                <a:hlinkClick r:id="rId7" tooltip="Denmark"/>
              </a:rPr>
              <a:t>Denmark</a:t>
            </a:r>
            <a:r>
              <a:rPr lang="en-GB" sz="1200" b="0" i="0" kern="1200" dirty="0">
                <a:solidFill>
                  <a:schemeClr val="tx1"/>
                </a:solidFill>
                <a:effectLst/>
                <a:latin typeface="Times New Roman" pitchFamily="18" charset="0"/>
                <a:ea typeface="+mn-ea"/>
                <a:cs typeface="+mn-cs"/>
              </a:rPr>
              <a:t> Y139C only</a:t>
            </a:r>
          </a:p>
          <a:p>
            <a:r>
              <a:rPr lang="en-GB" sz="1200" b="0" i="0" kern="1200" dirty="0">
                <a:solidFill>
                  <a:schemeClr val="tx1"/>
                </a:solidFill>
                <a:effectLst/>
                <a:latin typeface="Times New Roman" pitchFamily="18" charset="0"/>
                <a:ea typeface="+mn-ea"/>
                <a:cs typeface="+mn-cs"/>
                <a:hlinkClick r:id="rId8" tooltip="Germany"/>
              </a:rPr>
              <a:t>Germany</a:t>
            </a:r>
            <a:r>
              <a:rPr lang="en-GB" sz="1200" b="0" i="0" kern="1200" dirty="0">
                <a:solidFill>
                  <a:schemeClr val="tx1"/>
                </a:solidFill>
                <a:effectLst/>
                <a:latin typeface="Times New Roman" pitchFamily="18" charset="0"/>
                <a:ea typeface="+mn-ea"/>
                <a:cs typeface="+mn-cs"/>
              </a:rPr>
              <a:t> Y139C</a:t>
            </a:r>
            <a:r>
              <a:rPr lang="en-GB" sz="1200" b="0" i="0" kern="1200" baseline="0" dirty="0">
                <a:solidFill>
                  <a:schemeClr val="tx1"/>
                </a:solidFill>
                <a:effectLst/>
                <a:latin typeface="Times New Roman" pitchFamily="18" charset="0"/>
                <a:ea typeface="+mn-ea"/>
                <a:cs typeface="+mn-cs"/>
              </a:rPr>
              <a:t> only</a:t>
            </a: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9" tooltip="Hungary"/>
              </a:rPr>
              <a:t>Hungary</a:t>
            </a:r>
            <a:r>
              <a:rPr lang="en-GB" sz="1200" b="0" i="0" kern="1200" dirty="0">
                <a:solidFill>
                  <a:schemeClr val="tx1"/>
                </a:solidFill>
                <a:effectLst/>
                <a:latin typeface="Times New Roman" pitchFamily="18" charset="0"/>
                <a:ea typeface="+mn-ea"/>
                <a:cs typeface="+mn-cs"/>
              </a:rPr>
              <a:t> Y139C only</a:t>
            </a:r>
          </a:p>
          <a:p>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rPr>
              <a:t>Ireland No resistance found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10" tooltip="Israel"/>
              </a:rPr>
              <a:t>Azores</a:t>
            </a:r>
            <a:r>
              <a:rPr lang="en-GB" sz="1200" b="0" i="0" kern="1200" dirty="0">
                <a:solidFill>
                  <a:schemeClr val="tx1"/>
                </a:solidFill>
                <a:effectLst/>
                <a:latin typeface="Times New Roman" pitchFamily="18" charset="0"/>
                <a:ea typeface="+mn-ea"/>
                <a:cs typeface="+mn-cs"/>
              </a:rPr>
              <a:t> No resistance found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11" tooltip="Israel"/>
              </a:rPr>
              <a:t>Italy</a:t>
            </a:r>
            <a:r>
              <a:rPr lang="en-GB" sz="1200" b="0" i="0" kern="1200" dirty="0">
                <a:solidFill>
                  <a:schemeClr val="tx1"/>
                </a:solidFill>
                <a:effectLst/>
                <a:latin typeface="Times New Roman" pitchFamily="18" charset="0"/>
                <a:ea typeface="+mn-ea"/>
                <a:cs typeface="+mn-cs"/>
              </a:rPr>
              <a:t> No resistance found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12" tooltip="Israel"/>
              </a:rPr>
              <a:t>Spain</a:t>
            </a:r>
            <a:r>
              <a:rPr lang="en-GB" sz="1200" b="0" i="0" kern="1200" baseline="0" dirty="0">
                <a:solidFill>
                  <a:schemeClr val="tx1"/>
                </a:solidFill>
                <a:effectLst/>
                <a:latin typeface="Times New Roman" pitchFamily="18" charset="0"/>
                <a:ea typeface="+mn-ea"/>
                <a:cs typeface="+mn-cs"/>
              </a:rPr>
              <a:t> No resistance found (little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13" tooltip="Israel"/>
              </a:rPr>
              <a:t>Yemen</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a:solidFill>
                  <a:schemeClr val="tx1"/>
                </a:solidFill>
                <a:effectLst/>
                <a:latin typeface="Times New Roman" pitchFamily="18" charset="0"/>
                <a:ea typeface="+mn-ea"/>
                <a:cs typeface="+mn-cs"/>
                <a:hlinkClick r:id="rId14" tooltip="Israel"/>
              </a:rPr>
              <a:t>Tanzania</a:t>
            </a:r>
            <a:r>
              <a:rPr lang="en-GB" sz="1200" b="0" i="0" kern="1200" dirty="0">
                <a:solidFill>
                  <a:schemeClr val="tx1"/>
                </a:solidFill>
                <a:effectLst/>
                <a:latin typeface="Times New Roman" pitchFamily="18" charset="0"/>
                <a:ea typeface="+mn-ea"/>
                <a:cs typeface="+mn-cs"/>
              </a:rPr>
              <a:t> No</a:t>
            </a:r>
            <a:r>
              <a:rPr lang="en-GB" sz="1200" b="0" i="0" kern="1200" baseline="0" dirty="0">
                <a:solidFill>
                  <a:schemeClr val="tx1"/>
                </a:solidFill>
                <a:effectLst/>
                <a:latin typeface="Times New Roman" pitchFamily="18" charset="0"/>
                <a:ea typeface="+mn-ea"/>
                <a:cs typeface="+mn-cs"/>
              </a:rPr>
              <a:t> resistance found (little data)</a:t>
            </a: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15" tooltip="Israel"/>
              </a:rPr>
              <a:t>Thailand</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err="1">
                <a:solidFill>
                  <a:schemeClr val="tx1"/>
                </a:solidFill>
                <a:effectLst/>
                <a:latin typeface="Times New Roman" pitchFamily="18" charset="0"/>
                <a:ea typeface="+mn-ea"/>
                <a:cs typeface="+mn-cs"/>
                <a:hlinkClick r:id="rId16" tooltip="Israel"/>
              </a:rPr>
              <a:t>Tunesia</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a:solidFill>
                  <a:schemeClr val="tx1"/>
                </a:solidFill>
                <a:effectLst/>
                <a:latin typeface="Times New Roman" pitchFamily="18" charset="0"/>
                <a:ea typeface="+mn-ea"/>
                <a:cs typeface="+mn-cs"/>
                <a:hlinkClick r:id="rId17" tooltip="Israel"/>
              </a:rPr>
              <a:t>Pakistan</a:t>
            </a:r>
            <a:r>
              <a:rPr lang="en-GB" sz="1200" b="0" i="0" kern="1200" dirty="0">
                <a:solidFill>
                  <a:schemeClr val="tx1"/>
                </a:solidFill>
                <a:effectLst/>
                <a:latin typeface="Times New Roman" pitchFamily="18" charset="0"/>
                <a:ea typeface="+mn-ea"/>
                <a:cs typeface="+mn-cs"/>
              </a:rPr>
              <a:t> No resistance found (little</a:t>
            </a:r>
            <a:r>
              <a:rPr lang="en-GB" sz="1200" b="0" i="0" kern="1200" baseline="0" dirty="0">
                <a:solidFill>
                  <a:schemeClr val="tx1"/>
                </a:solidFill>
                <a:effectLst/>
                <a:latin typeface="Times New Roman" pitchFamily="18" charset="0"/>
                <a:ea typeface="+mn-ea"/>
                <a:cs typeface="+mn-cs"/>
              </a:rPr>
              <a:t> data)</a:t>
            </a: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18" tooltip="Israel"/>
              </a:rPr>
              <a:t>San Marino</a:t>
            </a:r>
            <a:r>
              <a:rPr lang="en-GB" sz="1200" b="0" i="0" kern="1200" dirty="0">
                <a:solidFill>
                  <a:schemeClr val="tx1"/>
                </a:solidFill>
                <a:effectLst/>
                <a:latin typeface="Times New Roman" pitchFamily="18" charset="0"/>
                <a:ea typeface="+mn-ea"/>
                <a:cs typeface="+mn-cs"/>
              </a:rPr>
              <a:t> No resistance found</a:t>
            </a:r>
          </a:p>
          <a:p>
            <a:r>
              <a:rPr lang="en-GB" sz="1200" b="0" i="0" kern="1200" dirty="0">
                <a:solidFill>
                  <a:schemeClr val="tx1"/>
                </a:solidFill>
                <a:effectLst/>
                <a:latin typeface="Times New Roman" pitchFamily="18" charset="0"/>
                <a:ea typeface="+mn-ea"/>
                <a:cs typeface="+mn-cs"/>
                <a:hlinkClick r:id="rId12" tooltip="Israel"/>
              </a:rPr>
              <a:t>South Africa</a:t>
            </a:r>
            <a:r>
              <a:rPr lang="en-GB" sz="1200" b="0" i="0" kern="1200" dirty="0">
                <a:solidFill>
                  <a:schemeClr val="tx1"/>
                </a:solidFill>
                <a:effectLst/>
                <a:latin typeface="Times New Roman" pitchFamily="18" charset="0"/>
                <a:ea typeface="+mn-ea"/>
                <a:cs typeface="+mn-cs"/>
              </a:rPr>
              <a:t> no resistance</a:t>
            </a:r>
            <a:r>
              <a:rPr lang="en-GB" sz="1200" b="0" i="0" kern="1200" baseline="0" dirty="0">
                <a:solidFill>
                  <a:schemeClr val="tx1"/>
                </a:solidFill>
                <a:effectLst/>
                <a:latin typeface="Times New Roman" pitchFamily="18" charset="0"/>
                <a:ea typeface="+mn-ea"/>
                <a:cs typeface="+mn-cs"/>
              </a:rPr>
              <a:t> found (very little data)</a:t>
            </a:r>
          </a:p>
          <a:p>
            <a:r>
              <a:rPr lang="en-GB" sz="1200" b="0" i="0" kern="1200" dirty="0">
                <a:solidFill>
                  <a:schemeClr val="tx1"/>
                </a:solidFill>
                <a:effectLst/>
                <a:latin typeface="Times New Roman" pitchFamily="18" charset="0"/>
                <a:ea typeface="+mn-ea"/>
                <a:cs typeface="+mn-cs"/>
                <a:hlinkClick r:id="rId19" tooltip="Lebanon"/>
              </a:rPr>
              <a:t>Lebanon</a:t>
            </a:r>
            <a:r>
              <a:rPr lang="en-GB" sz="1200" b="0" i="0" kern="1200" dirty="0">
                <a:solidFill>
                  <a:schemeClr val="tx1"/>
                </a:solidFill>
                <a:effectLst/>
                <a:latin typeface="Times New Roman" pitchFamily="18" charset="0"/>
                <a:ea typeface="+mn-ea"/>
                <a:cs typeface="+mn-cs"/>
              </a:rPr>
              <a:t> No resistance</a:t>
            </a:r>
            <a:r>
              <a:rPr lang="en-GB" sz="1200" b="0" i="0" kern="1200" baseline="0" dirty="0">
                <a:solidFill>
                  <a:schemeClr val="tx1"/>
                </a:solidFill>
                <a:effectLst/>
                <a:latin typeface="Times New Roman" pitchFamily="18" charset="0"/>
                <a:ea typeface="+mn-ea"/>
                <a:cs typeface="+mn-cs"/>
              </a:rPr>
              <a:t> found (little data)</a:t>
            </a: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20" tooltip="Israel"/>
              </a:rPr>
              <a:t>Mozambique</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a:solidFill>
                  <a:schemeClr val="tx1"/>
                </a:solidFill>
                <a:effectLst/>
                <a:latin typeface="Times New Roman" pitchFamily="18" charset="0"/>
                <a:ea typeface="+mn-ea"/>
                <a:cs typeface="+mn-cs"/>
                <a:hlinkClick r:id="rId21" tooltip="Israel"/>
              </a:rPr>
              <a:t>Iraq</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a:solidFill>
                  <a:schemeClr val="tx1"/>
                </a:solidFill>
                <a:effectLst/>
                <a:latin typeface="Times New Roman" pitchFamily="18" charset="0"/>
                <a:ea typeface="+mn-ea"/>
                <a:cs typeface="+mn-cs"/>
                <a:hlinkClick r:id="rId22" tooltip="Israel"/>
              </a:rPr>
              <a:t>Israel</a:t>
            </a:r>
            <a:r>
              <a:rPr lang="en-GB" sz="1200" b="0" i="0" kern="1200" dirty="0">
                <a:solidFill>
                  <a:schemeClr val="tx1"/>
                </a:solidFill>
                <a:effectLst/>
                <a:latin typeface="Times New Roman" pitchFamily="18" charset="0"/>
                <a:ea typeface="+mn-ea"/>
                <a:cs typeface="+mn-cs"/>
              </a:rPr>
              <a:t> no resistance found (little data)</a:t>
            </a:r>
          </a:p>
          <a:p>
            <a:endParaRPr lang="en-GB" sz="1200" b="0" i="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23" tooltip="United States of America"/>
              </a:rPr>
              <a:t>United States of America</a:t>
            </a:r>
            <a:r>
              <a:rPr lang="en-GB" sz="1200" b="0" i="0" kern="1200" dirty="0">
                <a:solidFill>
                  <a:schemeClr val="tx1"/>
                </a:solidFill>
                <a:effectLst/>
                <a:latin typeface="Times New Roman" pitchFamily="18" charset="0"/>
                <a:ea typeface="+mn-ea"/>
                <a:cs typeface="+mn-cs"/>
              </a:rPr>
              <a:t> (few places found to have R35P)</a:t>
            </a:r>
          </a:p>
          <a:p>
            <a:endParaRPr lang="en-GB" sz="1200" b="0" i="0" kern="1200" dirty="0">
              <a:solidFill>
                <a:schemeClr val="tx1"/>
              </a:solidFill>
              <a:effectLst/>
              <a:latin typeface="Times New Roman" pitchFamily="18" charset="0"/>
              <a:ea typeface="+mn-ea"/>
              <a:cs typeface="+mn-cs"/>
            </a:endParaRPr>
          </a:p>
          <a:p>
            <a:endParaRPr lang="en-GB" sz="1200" b="0" i="0" kern="1200" dirty="0">
              <a:solidFill>
                <a:schemeClr val="tx1"/>
              </a:solidFill>
              <a:effectLst/>
              <a:latin typeface="Times New Roman" pitchFamily="18" charset="0"/>
              <a:ea typeface="+mn-ea"/>
              <a:cs typeface="+mn-cs"/>
            </a:endParaRPr>
          </a:p>
          <a:p>
            <a:endParaRPr lang="en-GB" sz="1200" b="0" i="0" kern="1200" dirty="0">
              <a:solidFill>
                <a:schemeClr val="tx1"/>
              </a:solidFill>
              <a:effectLst/>
              <a:latin typeface="Times New Roman" pitchFamily="18" charset="0"/>
              <a:ea typeface="+mn-ea"/>
              <a:cs typeface="+mn-cs"/>
            </a:endParaRPr>
          </a:p>
          <a:p>
            <a:endParaRPr lang="en-GB" sz="1200" b="0" i="0" kern="1200" dirty="0">
              <a:solidFill>
                <a:schemeClr val="tx1"/>
              </a:solidFill>
              <a:effectLst/>
              <a:latin typeface="Times New Roman" pitchFamily="18" charset="0"/>
              <a:ea typeface="+mn-ea"/>
              <a:cs typeface="+mn-cs"/>
            </a:endParaRPr>
          </a:p>
          <a:p>
            <a:endParaRPr lang="en-GB" sz="1200" b="0" i="0" kern="1200" dirty="0">
              <a:solidFill>
                <a:schemeClr val="tx1"/>
              </a:solidFill>
              <a:effectLst/>
              <a:latin typeface="Times New Roman"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23</a:t>
            </a:fld>
            <a:endParaRPr lang="en-US" altLang="en-US" dirty="0"/>
          </a:p>
        </p:txBody>
      </p:sp>
    </p:spTree>
    <p:extLst>
      <p:ext uri="{BB962C8B-B14F-4D97-AF65-F5344CB8AC3E}">
        <p14:creationId xmlns:p14="http://schemas.microsoft.com/office/powerpoint/2010/main" val="2643576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baseline="0" dirty="0">
                <a:solidFill>
                  <a:schemeClr val="tx1"/>
                </a:solidFill>
                <a:effectLst/>
                <a:latin typeface="Times New Roman" pitchFamily="18" charset="0"/>
                <a:ea typeface="+mn-ea"/>
                <a:cs typeface="+mn-cs"/>
              </a:rPr>
              <a:t>But Strangely some countries where you would also expect there to be resistance, no resistance has been found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baseline="0" dirty="0">
              <a:solidFill>
                <a:schemeClr val="tx1"/>
              </a:solidFill>
              <a:effectLst/>
              <a:latin typeface="Times New Roman" pitchFamily="18" charset="0"/>
              <a:ea typeface="+mn-ea"/>
              <a:cs typeface="+mn-cs"/>
              <a:hlinkClick r:id="rId3" tooltip="United Kingdom"/>
            </a:endParaRPr>
          </a:p>
          <a:p>
            <a:r>
              <a:rPr lang="en-GB" sz="1200" b="0" i="0" kern="1200" dirty="0">
                <a:solidFill>
                  <a:schemeClr val="tx1"/>
                </a:solidFill>
                <a:effectLst/>
                <a:latin typeface="Times New Roman" pitchFamily="18" charset="0"/>
                <a:ea typeface="+mn-ea"/>
                <a:cs typeface="+mn-cs"/>
              </a:rPr>
              <a:t>Ireland No resistance found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4" tooltip="Israel"/>
              </a:rPr>
              <a:t>Azores</a:t>
            </a:r>
            <a:r>
              <a:rPr lang="en-GB" sz="1200" b="0" i="0" kern="1200" dirty="0">
                <a:solidFill>
                  <a:schemeClr val="tx1"/>
                </a:solidFill>
                <a:effectLst/>
                <a:latin typeface="Times New Roman" pitchFamily="18" charset="0"/>
                <a:ea typeface="+mn-ea"/>
                <a:cs typeface="+mn-cs"/>
              </a:rPr>
              <a:t> No resistance found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5" tooltip="Israel"/>
              </a:rPr>
              <a:t>Italy</a:t>
            </a:r>
            <a:r>
              <a:rPr lang="en-GB" sz="1200" b="0" i="0" kern="1200" dirty="0">
                <a:solidFill>
                  <a:schemeClr val="tx1"/>
                </a:solidFill>
                <a:effectLst/>
                <a:latin typeface="Times New Roman" pitchFamily="18" charset="0"/>
                <a:ea typeface="+mn-ea"/>
                <a:cs typeface="+mn-cs"/>
              </a:rPr>
              <a:t> No resistance found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6" tooltip="Israel"/>
              </a:rPr>
              <a:t>Spain</a:t>
            </a:r>
            <a:r>
              <a:rPr lang="en-GB" sz="1200" b="0" i="0" kern="1200" baseline="0" dirty="0">
                <a:solidFill>
                  <a:schemeClr val="tx1"/>
                </a:solidFill>
                <a:effectLst/>
                <a:latin typeface="Times New Roman" pitchFamily="18" charset="0"/>
                <a:ea typeface="+mn-ea"/>
                <a:cs typeface="+mn-cs"/>
              </a:rPr>
              <a:t> No resistance found (little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7" tooltip="Israel"/>
              </a:rPr>
              <a:t>Yemen</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a:solidFill>
                  <a:schemeClr val="tx1"/>
                </a:solidFill>
                <a:effectLst/>
                <a:latin typeface="Times New Roman" pitchFamily="18" charset="0"/>
                <a:ea typeface="+mn-ea"/>
                <a:cs typeface="+mn-cs"/>
                <a:hlinkClick r:id="rId8" tooltip="Israel"/>
              </a:rPr>
              <a:t>Tanzania</a:t>
            </a:r>
            <a:r>
              <a:rPr lang="en-GB" sz="1200" b="0" i="0" kern="1200" dirty="0">
                <a:solidFill>
                  <a:schemeClr val="tx1"/>
                </a:solidFill>
                <a:effectLst/>
                <a:latin typeface="Times New Roman" pitchFamily="18" charset="0"/>
                <a:ea typeface="+mn-ea"/>
                <a:cs typeface="+mn-cs"/>
              </a:rPr>
              <a:t> No</a:t>
            </a:r>
            <a:r>
              <a:rPr lang="en-GB" sz="1200" b="0" i="0" kern="1200" baseline="0" dirty="0">
                <a:solidFill>
                  <a:schemeClr val="tx1"/>
                </a:solidFill>
                <a:effectLst/>
                <a:latin typeface="Times New Roman" pitchFamily="18" charset="0"/>
                <a:ea typeface="+mn-ea"/>
                <a:cs typeface="+mn-cs"/>
              </a:rPr>
              <a:t> resistance found (little data)</a:t>
            </a: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9" tooltip="Israel"/>
              </a:rPr>
              <a:t>Thailand</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err="1">
                <a:solidFill>
                  <a:schemeClr val="tx1"/>
                </a:solidFill>
                <a:effectLst/>
                <a:latin typeface="Times New Roman" pitchFamily="18" charset="0"/>
                <a:ea typeface="+mn-ea"/>
                <a:cs typeface="+mn-cs"/>
                <a:hlinkClick r:id="rId10" tooltip="Israel"/>
              </a:rPr>
              <a:t>Tunesia</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a:solidFill>
                  <a:schemeClr val="tx1"/>
                </a:solidFill>
                <a:effectLst/>
                <a:latin typeface="Times New Roman" pitchFamily="18" charset="0"/>
                <a:ea typeface="+mn-ea"/>
                <a:cs typeface="+mn-cs"/>
                <a:hlinkClick r:id="rId11" tooltip="Israel"/>
              </a:rPr>
              <a:t>Pakistan</a:t>
            </a:r>
            <a:r>
              <a:rPr lang="en-GB" sz="1200" b="0" i="0" kern="1200" dirty="0">
                <a:solidFill>
                  <a:schemeClr val="tx1"/>
                </a:solidFill>
                <a:effectLst/>
                <a:latin typeface="Times New Roman" pitchFamily="18" charset="0"/>
                <a:ea typeface="+mn-ea"/>
                <a:cs typeface="+mn-cs"/>
              </a:rPr>
              <a:t> No resistance found (little</a:t>
            </a:r>
            <a:r>
              <a:rPr lang="en-GB" sz="1200" b="0" i="0" kern="1200" baseline="0" dirty="0">
                <a:solidFill>
                  <a:schemeClr val="tx1"/>
                </a:solidFill>
                <a:effectLst/>
                <a:latin typeface="Times New Roman" pitchFamily="18" charset="0"/>
                <a:ea typeface="+mn-ea"/>
                <a:cs typeface="+mn-cs"/>
              </a:rPr>
              <a:t> data)</a:t>
            </a: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12" tooltip="Israel"/>
              </a:rPr>
              <a:t>San Marino</a:t>
            </a:r>
            <a:r>
              <a:rPr lang="en-GB" sz="1200" b="0" i="0" kern="1200" dirty="0">
                <a:solidFill>
                  <a:schemeClr val="tx1"/>
                </a:solidFill>
                <a:effectLst/>
                <a:latin typeface="Times New Roman" pitchFamily="18" charset="0"/>
                <a:ea typeface="+mn-ea"/>
                <a:cs typeface="+mn-cs"/>
              </a:rPr>
              <a:t> No resistance found</a:t>
            </a:r>
          </a:p>
          <a:p>
            <a:r>
              <a:rPr lang="en-GB" sz="1200" b="0" i="0" kern="1200" dirty="0">
                <a:solidFill>
                  <a:schemeClr val="tx1"/>
                </a:solidFill>
                <a:effectLst/>
                <a:latin typeface="Times New Roman" pitchFamily="18" charset="0"/>
                <a:ea typeface="+mn-ea"/>
                <a:cs typeface="+mn-cs"/>
                <a:hlinkClick r:id="rId6" tooltip="Israel"/>
              </a:rPr>
              <a:t>South Africa</a:t>
            </a:r>
            <a:r>
              <a:rPr lang="en-GB" sz="1200" b="0" i="0" kern="1200" dirty="0">
                <a:solidFill>
                  <a:schemeClr val="tx1"/>
                </a:solidFill>
                <a:effectLst/>
                <a:latin typeface="Times New Roman" pitchFamily="18" charset="0"/>
                <a:ea typeface="+mn-ea"/>
                <a:cs typeface="+mn-cs"/>
              </a:rPr>
              <a:t> no resistance</a:t>
            </a:r>
            <a:r>
              <a:rPr lang="en-GB" sz="1200" b="0" i="0" kern="1200" baseline="0" dirty="0">
                <a:solidFill>
                  <a:schemeClr val="tx1"/>
                </a:solidFill>
                <a:effectLst/>
                <a:latin typeface="Times New Roman" pitchFamily="18" charset="0"/>
                <a:ea typeface="+mn-ea"/>
                <a:cs typeface="+mn-cs"/>
              </a:rPr>
              <a:t> found (very little data)</a:t>
            </a:r>
          </a:p>
          <a:p>
            <a:r>
              <a:rPr lang="en-GB" sz="1200" b="0" i="0" kern="1200" dirty="0">
                <a:solidFill>
                  <a:schemeClr val="tx1"/>
                </a:solidFill>
                <a:effectLst/>
                <a:latin typeface="Times New Roman" pitchFamily="18" charset="0"/>
                <a:ea typeface="+mn-ea"/>
                <a:cs typeface="+mn-cs"/>
                <a:hlinkClick r:id="rId13" tooltip="Lebanon"/>
              </a:rPr>
              <a:t>Lebanon</a:t>
            </a:r>
            <a:r>
              <a:rPr lang="en-GB" sz="1200" b="0" i="0" kern="1200" dirty="0">
                <a:solidFill>
                  <a:schemeClr val="tx1"/>
                </a:solidFill>
                <a:effectLst/>
                <a:latin typeface="Times New Roman" pitchFamily="18" charset="0"/>
                <a:ea typeface="+mn-ea"/>
                <a:cs typeface="+mn-cs"/>
              </a:rPr>
              <a:t> No resistance</a:t>
            </a:r>
            <a:r>
              <a:rPr lang="en-GB" sz="1200" b="0" i="0" kern="1200" baseline="0" dirty="0">
                <a:solidFill>
                  <a:schemeClr val="tx1"/>
                </a:solidFill>
                <a:effectLst/>
                <a:latin typeface="Times New Roman" pitchFamily="18" charset="0"/>
                <a:ea typeface="+mn-ea"/>
                <a:cs typeface="+mn-cs"/>
              </a:rPr>
              <a:t> found (little data)</a:t>
            </a: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14" tooltip="Israel"/>
              </a:rPr>
              <a:t>Mozambique</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a:solidFill>
                  <a:schemeClr val="tx1"/>
                </a:solidFill>
                <a:effectLst/>
                <a:latin typeface="Times New Roman" pitchFamily="18" charset="0"/>
                <a:ea typeface="+mn-ea"/>
                <a:cs typeface="+mn-cs"/>
                <a:hlinkClick r:id="rId15" tooltip="Israel"/>
              </a:rPr>
              <a:t>Iraq</a:t>
            </a:r>
            <a:r>
              <a:rPr lang="en-GB" sz="1200" b="0" i="0" kern="1200" dirty="0">
                <a:solidFill>
                  <a:schemeClr val="tx1"/>
                </a:solidFill>
                <a:effectLst/>
                <a:latin typeface="Times New Roman" pitchFamily="18" charset="0"/>
                <a:ea typeface="+mn-ea"/>
                <a:cs typeface="+mn-cs"/>
              </a:rPr>
              <a:t> no resistance found (little data)</a:t>
            </a:r>
          </a:p>
          <a:p>
            <a:r>
              <a:rPr lang="en-GB" sz="1200" b="0" i="0" kern="1200" dirty="0">
                <a:solidFill>
                  <a:schemeClr val="tx1"/>
                </a:solidFill>
                <a:effectLst/>
                <a:latin typeface="Times New Roman" pitchFamily="18" charset="0"/>
                <a:ea typeface="+mn-ea"/>
                <a:cs typeface="+mn-cs"/>
                <a:hlinkClick r:id="rId16" tooltip="Israel"/>
              </a:rPr>
              <a:t>Israel</a:t>
            </a:r>
            <a:r>
              <a:rPr lang="en-GB" sz="1200" b="0" i="0" kern="1200" dirty="0">
                <a:solidFill>
                  <a:schemeClr val="tx1"/>
                </a:solidFill>
                <a:effectLst/>
                <a:latin typeface="Times New Roman" pitchFamily="18" charset="0"/>
                <a:ea typeface="+mn-ea"/>
                <a:cs typeface="+mn-cs"/>
              </a:rPr>
              <a:t> no resistance found (little data)</a:t>
            </a:r>
          </a:p>
          <a:p>
            <a:endParaRPr lang="en-GB" sz="1200" b="0" i="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17" tooltip="United States of America"/>
              </a:rPr>
              <a:t>United States of America</a:t>
            </a:r>
            <a:r>
              <a:rPr lang="en-GB" sz="1200" b="0" i="0" kern="1200" dirty="0">
                <a:solidFill>
                  <a:schemeClr val="tx1"/>
                </a:solidFill>
                <a:effectLst/>
                <a:latin typeface="Times New Roman" pitchFamily="18" charset="0"/>
                <a:ea typeface="+mn-ea"/>
                <a:cs typeface="+mn-cs"/>
              </a:rPr>
              <a:t> (few places found to have R35P)</a:t>
            </a:r>
          </a:p>
          <a:p>
            <a:endParaRPr lang="en-GB" sz="1200" b="0" i="0" kern="1200" dirty="0">
              <a:solidFill>
                <a:schemeClr val="tx1"/>
              </a:solidFill>
              <a:effectLst/>
              <a:latin typeface="Times New Roman" pitchFamily="18" charset="0"/>
              <a:ea typeface="+mn-ea"/>
              <a:cs typeface="+mn-cs"/>
            </a:endParaRPr>
          </a:p>
          <a:p>
            <a:endParaRPr lang="en-GB" sz="1200" b="0" i="0" kern="1200" dirty="0">
              <a:solidFill>
                <a:schemeClr val="tx1"/>
              </a:solidFill>
              <a:effectLst/>
              <a:latin typeface="Times New Roman" pitchFamily="18" charset="0"/>
              <a:ea typeface="+mn-ea"/>
              <a:cs typeface="+mn-cs"/>
            </a:endParaRPr>
          </a:p>
          <a:p>
            <a:endParaRPr lang="en-GB" sz="1200" b="0" i="0" kern="1200" dirty="0">
              <a:solidFill>
                <a:schemeClr val="tx1"/>
              </a:solidFill>
              <a:effectLst/>
              <a:latin typeface="Times New Roman" pitchFamily="18" charset="0"/>
              <a:ea typeface="+mn-ea"/>
              <a:cs typeface="+mn-cs"/>
            </a:endParaRPr>
          </a:p>
          <a:p>
            <a:endParaRPr lang="en-GB" sz="1200" b="0" i="0" kern="1200" dirty="0">
              <a:solidFill>
                <a:schemeClr val="tx1"/>
              </a:solidFill>
              <a:effectLst/>
              <a:latin typeface="Times New Roman" pitchFamily="18" charset="0"/>
              <a:ea typeface="+mn-ea"/>
              <a:cs typeface="+mn-cs"/>
            </a:endParaRPr>
          </a:p>
          <a:p>
            <a:endParaRPr lang="en-GB" sz="1200" b="0" i="0" kern="1200" dirty="0">
              <a:solidFill>
                <a:schemeClr val="tx1"/>
              </a:solidFill>
              <a:effectLst/>
              <a:latin typeface="Times New Roman"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24</a:t>
            </a:fld>
            <a:endParaRPr lang="en-US" altLang="en-US" dirty="0"/>
          </a:p>
        </p:txBody>
      </p:sp>
    </p:spTree>
    <p:extLst>
      <p:ext uri="{BB962C8B-B14F-4D97-AF65-F5344CB8AC3E}">
        <p14:creationId xmlns:p14="http://schemas.microsoft.com/office/powerpoint/2010/main" val="94867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baseline="0" dirty="0">
                <a:solidFill>
                  <a:schemeClr val="tx1"/>
                </a:solidFill>
                <a:effectLst/>
                <a:latin typeface="Times New Roman" pitchFamily="18" charset="0"/>
                <a:ea typeface="+mn-ea"/>
                <a:cs typeface="+mn-cs"/>
              </a:rPr>
              <a:t>And in fact there are many other places all over the world where no resistance has been found (although most of these have very little samples sizes)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baseline="0" dirty="0">
                <a:solidFill>
                  <a:schemeClr val="tx1"/>
                </a:solidFill>
                <a:effectLst/>
                <a:latin typeface="Times New Roman" pitchFamily="18" charset="0"/>
                <a:ea typeface="+mn-ea"/>
                <a:cs typeface="+mn-cs"/>
              </a:rPr>
              <a:t>So when it comes to our rats we are quite unique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baseline="0" dirty="0">
              <a:solidFill>
                <a:schemeClr val="tx1"/>
              </a:solidFill>
              <a:effectLst/>
              <a:latin typeface="Times New Roman" pitchFamily="18" charset="0"/>
              <a:ea typeface="+mn-ea"/>
              <a:cs typeface="+mn-cs"/>
              <a:hlinkClick r:id="rId3" tooltip="United Kingdom"/>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4" tooltip="United States of America"/>
              </a:rPr>
              <a:t>United States of America</a:t>
            </a:r>
            <a:r>
              <a:rPr lang="en-GB" sz="1200" b="0" i="0" kern="1200" dirty="0">
                <a:solidFill>
                  <a:schemeClr val="tx1"/>
                </a:solidFill>
                <a:effectLst/>
                <a:latin typeface="Times New Roman" pitchFamily="18" charset="0"/>
                <a:ea typeface="+mn-ea"/>
                <a:cs typeface="+mn-cs"/>
              </a:rPr>
              <a:t> (few places found to have R35P)</a:t>
            </a: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25</a:t>
            </a:fld>
            <a:endParaRPr lang="en-US" altLang="en-US" dirty="0"/>
          </a:p>
        </p:txBody>
      </p:sp>
    </p:spTree>
    <p:extLst>
      <p:ext uri="{BB962C8B-B14F-4D97-AF65-F5344CB8AC3E}">
        <p14:creationId xmlns:p14="http://schemas.microsoft.com/office/powerpoint/2010/main" val="3562062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Times New Roman" pitchFamily="18" charset="0"/>
                <a:ea typeface="+mn-ea"/>
                <a:cs typeface="+mn-cs"/>
              </a:rPr>
              <a:t>So what can we do about</a:t>
            </a:r>
            <a:r>
              <a:rPr lang="en-GB" sz="1200" kern="1200" baseline="0" dirty="0">
                <a:solidFill>
                  <a:schemeClr val="tx1"/>
                </a:solidFill>
                <a:effectLst/>
                <a:latin typeface="Times New Roman" pitchFamily="18" charset="0"/>
                <a:ea typeface="+mn-ea"/>
                <a:cs typeface="+mn-cs"/>
              </a:rPr>
              <a:t> all of this resistance?</a:t>
            </a:r>
          </a:p>
          <a:p>
            <a:r>
              <a:rPr lang="en-GB" sz="1200" kern="1200" baseline="0" dirty="0">
                <a:solidFill>
                  <a:schemeClr val="tx1"/>
                </a:solidFill>
                <a:effectLst/>
                <a:latin typeface="Times New Roman" pitchFamily="18" charset="0"/>
                <a:ea typeface="+mn-ea"/>
                <a:cs typeface="+mn-cs"/>
              </a:rPr>
              <a:t>For guidance RRAG have produced a table showing t</a:t>
            </a:r>
            <a:r>
              <a:rPr lang="en-GB" sz="1200" kern="1200" dirty="0">
                <a:solidFill>
                  <a:schemeClr val="tx1"/>
                </a:solidFill>
                <a:effectLst/>
                <a:latin typeface="Times New Roman" pitchFamily="18" charset="0"/>
                <a:ea typeface="+mn-ea"/>
                <a:cs typeface="+mn-cs"/>
              </a:rPr>
              <a:t>he different anticoagulants</a:t>
            </a:r>
            <a:r>
              <a:rPr lang="en-GB" sz="1200" kern="1200" baseline="0" dirty="0">
                <a:solidFill>
                  <a:schemeClr val="tx1"/>
                </a:solidFill>
                <a:effectLst/>
                <a:latin typeface="Times New Roman" pitchFamily="18" charset="0"/>
                <a:ea typeface="+mn-ea"/>
                <a:cs typeface="+mn-cs"/>
              </a:rPr>
              <a:t> </a:t>
            </a:r>
            <a:r>
              <a:rPr lang="en-GB" sz="1200" kern="1200" dirty="0">
                <a:solidFill>
                  <a:schemeClr val="tx1"/>
                </a:solidFill>
                <a:effectLst/>
                <a:latin typeface="Times New Roman" pitchFamily="18" charset="0"/>
                <a:ea typeface="+mn-ea"/>
                <a:cs typeface="+mn-cs"/>
              </a:rPr>
              <a:t>and their known effectiveness against resistance</a:t>
            </a:r>
          </a:p>
          <a:p>
            <a:endParaRPr lang="en-GB" sz="1200" kern="1200" dirty="0">
              <a:solidFill>
                <a:schemeClr val="tx1"/>
              </a:solidFill>
              <a:effectLst/>
              <a:latin typeface="Times New Roman" pitchFamily="18" charset="0"/>
              <a:ea typeface="+mn-ea"/>
              <a:cs typeface="+mn-cs"/>
            </a:endParaRPr>
          </a:p>
          <a:p>
            <a:r>
              <a:rPr lang="en-GB" sz="1200" kern="1200" dirty="0">
                <a:solidFill>
                  <a:schemeClr val="tx1"/>
                </a:solidFill>
                <a:effectLst/>
                <a:latin typeface="Times New Roman" pitchFamily="18" charset="0"/>
                <a:ea typeface="+mn-ea"/>
                <a:cs typeface="+mn-cs"/>
              </a:rPr>
              <a:t>A red box means that the active substance should not be used against that strain and a green box means that it is likely</a:t>
            </a:r>
            <a:r>
              <a:rPr lang="en-GB" sz="1200" kern="1200" baseline="0" dirty="0">
                <a:solidFill>
                  <a:schemeClr val="tx1"/>
                </a:solidFill>
                <a:effectLst/>
                <a:latin typeface="Times New Roman" pitchFamily="18" charset="0"/>
                <a:ea typeface="+mn-ea"/>
                <a:cs typeface="+mn-cs"/>
              </a:rPr>
              <a:t> to result in successful control</a:t>
            </a:r>
            <a:r>
              <a:rPr lang="en-GB" sz="1200" kern="1200" dirty="0">
                <a:solidFill>
                  <a:schemeClr val="tx1"/>
                </a:solidFill>
                <a:effectLst/>
                <a:latin typeface="Times New Roman" pitchFamily="18" charset="0"/>
                <a:ea typeface="+mn-ea"/>
                <a:cs typeface="+mn-cs"/>
              </a:rPr>
              <a:t>. </a:t>
            </a:r>
          </a:p>
          <a:p>
            <a:endParaRPr lang="en-GB" sz="1200" kern="1200" dirty="0">
              <a:solidFill>
                <a:schemeClr val="tx1"/>
              </a:solidFill>
              <a:effectLst/>
              <a:latin typeface="Times New Roman" pitchFamily="18" charset="0"/>
              <a:ea typeface="+mn-ea"/>
              <a:cs typeface="+mn-cs"/>
            </a:endParaRPr>
          </a:p>
          <a:p>
            <a:r>
              <a:rPr lang="en-GB" sz="1200" kern="1200" dirty="0">
                <a:solidFill>
                  <a:schemeClr val="tx1"/>
                </a:solidFill>
                <a:effectLst/>
                <a:latin typeface="Times New Roman" pitchFamily="18" charset="0"/>
                <a:ea typeface="+mn-ea"/>
                <a:cs typeface="+mn-cs"/>
              </a:rPr>
              <a:t>The more tricky part is when it comes to using bromadiolone and difenacoum. </a:t>
            </a:r>
          </a:p>
          <a:p>
            <a:r>
              <a:rPr lang="en-GB" sz="1200" kern="1200" baseline="0" dirty="0">
                <a:solidFill>
                  <a:schemeClr val="tx1"/>
                </a:solidFill>
                <a:effectLst/>
                <a:latin typeface="Times New Roman" pitchFamily="18" charset="0"/>
                <a:ea typeface="+mn-ea"/>
                <a:cs typeface="+mn-cs"/>
              </a:rPr>
              <a:t>Resistance to these two compounds has probably been building up over the years because until recently those were the only two SGARs you could use outdoors, So they’ve been the anticoagulant of choice for decades. So what's probably happened is we’ve unintentionally been selecting for bromadiolone and difenacoum resistant rats </a:t>
            </a:r>
          </a:p>
          <a:p>
            <a:r>
              <a:rPr lang="en-GB" sz="1200" kern="1200" dirty="0">
                <a:solidFill>
                  <a:schemeClr val="tx1"/>
                </a:solidFill>
                <a:effectLst/>
                <a:latin typeface="Times New Roman" pitchFamily="18" charset="0"/>
                <a:ea typeface="+mn-ea"/>
                <a:cs typeface="+mn-cs"/>
              </a:rPr>
              <a:t>So</a:t>
            </a:r>
            <a:r>
              <a:rPr lang="en-GB" sz="1200" kern="1200" baseline="0" dirty="0">
                <a:solidFill>
                  <a:schemeClr val="tx1"/>
                </a:solidFill>
                <a:effectLst/>
                <a:latin typeface="Times New Roman" pitchFamily="18" charset="0"/>
                <a:ea typeface="+mn-ea"/>
                <a:cs typeface="+mn-cs"/>
              </a:rPr>
              <a:t> the amber box means that there is some level of resistance but that at least some of a population may still be controlled with these compounds. However, </a:t>
            </a:r>
            <a:r>
              <a:rPr lang="en-GB" sz="1200" kern="1200" dirty="0">
                <a:solidFill>
                  <a:schemeClr val="tx1"/>
                </a:solidFill>
                <a:effectLst/>
                <a:latin typeface="Times New Roman" pitchFamily="18" charset="0"/>
                <a:ea typeface="+mn-ea"/>
                <a:cs typeface="+mn-cs"/>
              </a:rPr>
              <a:t>these active substances are probably best avoided to prevent selecting</a:t>
            </a:r>
            <a:r>
              <a:rPr lang="en-GB" sz="1200" kern="1200" baseline="0" dirty="0">
                <a:solidFill>
                  <a:schemeClr val="tx1"/>
                </a:solidFill>
                <a:effectLst/>
                <a:latin typeface="Times New Roman" pitchFamily="18" charset="0"/>
                <a:ea typeface="+mn-ea"/>
                <a:cs typeface="+mn-cs"/>
              </a:rPr>
              <a:t> for and spreading resistance</a:t>
            </a:r>
            <a:r>
              <a:rPr lang="en-GB" sz="1200" kern="1200" dirty="0">
                <a:solidFill>
                  <a:schemeClr val="tx1"/>
                </a:solidFill>
                <a:effectLst/>
                <a:latin typeface="Times New Roman" pitchFamily="18" charset="0"/>
                <a:ea typeface="+mn-ea"/>
                <a:cs typeface="+mn-cs"/>
              </a:rPr>
              <a:t> (amber box).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AF6C23-FE90-4E8D-9B88-D9063698E0D3}"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64067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Times New Roman" panose="02020603050405020304" pitchFamily="18" charset="0"/>
                <a:ea typeface="Calibri" panose="020F0502020204030204" pitchFamily="34" charset="0"/>
                <a:cs typeface="Times New Roman" panose="02020603050405020304" pitchFamily="18" charset="0"/>
              </a:rPr>
              <a:t>For the house mouse, there are only two known resistant mutations in the UK – Y139C &amp; L128S. Compared Norway rats, we known very little about the resistance strains for this species. What we do know is house mice possess a natural tolerance to anticoagulants and so a certain level of resilience to these poisons has been present since their introduction over half a century ago.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Times New Roman" panose="02020603050405020304" pitchFamily="18" charset="0"/>
                <a:ea typeface="Calibri" panose="020F0502020204030204" pitchFamily="34" charset="0"/>
                <a:cs typeface="Times New Roman" panose="02020603050405020304" pitchFamily="18" charset="0"/>
              </a:rPr>
              <a:t>What seems</a:t>
            </a:r>
            <a:r>
              <a:rPr lang="en-GB" sz="1200" baseline="0" dirty="0">
                <a:latin typeface="Times New Roman" panose="02020603050405020304" pitchFamily="18" charset="0"/>
                <a:ea typeface="Calibri" panose="020F0502020204030204" pitchFamily="34" charset="0"/>
                <a:cs typeface="Times New Roman" panose="02020603050405020304" pitchFamily="18" charset="0"/>
              </a:rPr>
              <a:t> to be more common in mice though are individuals carrying 2 resistant mutations. So we’ve found both mutations in the same animal</a:t>
            </a:r>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27</a:t>
            </a:fld>
            <a:endParaRPr lang="en-US" altLang="en-US" dirty="0"/>
          </a:p>
        </p:txBody>
      </p:sp>
    </p:spTree>
    <p:extLst>
      <p:ext uri="{BB962C8B-B14F-4D97-AF65-F5344CB8AC3E}">
        <p14:creationId xmlns:p14="http://schemas.microsoft.com/office/powerpoint/2010/main" val="2532586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we have produced</a:t>
            </a:r>
            <a:r>
              <a:rPr lang="en-GB" baseline="0" dirty="0"/>
              <a:t> a map of Britain showing where we have found these mutations</a:t>
            </a:r>
          </a:p>
          <a:p>
            <a:r>
              <a:rPr lang="en-GB" baseline="0" dirty="0"/>
              <a:t>We have a much lower number of samples compared to Norway rats</a:t>
            </a:r>
          </a:p>
          <a:p>
            <a:r>
              <a:rPr lang="en-GB" baseline="0" dirty="0"/>
              <a:t>But we’ve had a good number from London where 88% of the mice we sampled had </a:t>
            </a:r>
            <a:r>
              <a:rPr lang="en-GB" baseline="0" dirty="0" err="1"/>
              <a:t>atleast</a:t>
            </a:r>
            <a:r>
              <a:rPr lang="en-GB" baseline="0" dirty="0"/>
              <a:t> one resistance mutation</a:t>
            </a:r>
          </a:p>
          <a:p>
            <a:r>
              <a:rPr lang="en-GB" baseline="0" dirty="0"/>
              <a:t>And over half of these were homozygous which suggests that ineffective poisons have been favouring resistant mice over many generations</a:t>
            </a:r>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28</a:t>
            </a:fld>
            <a:endParaRPr lang="en-US" altLang="en-US" dirty="0"/>
          </a:p>
        </p:txBody>
      </p:sp>
    </p:spTree>
    <p:extLst>
      <p:ext uri="{BB962C8B-B14F-4D97-AF65-F5344CB8AC3E}">
        <p14:creationId xmlns:p14="http://schemas.microsoft.com/office/powerpoint/2010/main" val="345942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And this is a similar frequency to mouse resistance</a:t>
            </a:r>
            <a:r>
              <a:rPr lang="en-GB" baseline="0" dirty="0"/>
              <a:t> </a:t>
            </a:r>
            <a:r>
              <a:rPr lang="en-GB" dirty="0"/>
              <a:t>found</a:t>
            </a:r>
            <a:r>
              <a:rPr lang="en-GB" baseline="0" dirty="0"/>
              <a:t> in Germany, Switzerland and Azores.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Also several other places around the world have found these two mouse mutations. So we are not so unique when it comes to our mice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3" tooltip="United Kingdom"/>
              </a:rPr>
              <a:t>United Kingdom</a:t>
            </a:r>
            <a:r>
              <a:rPr lang="en-GB" sz="1200" b="0" i="0" kern="1200" dirty="0">
                <a:solidFill>
                  <a:schemeClr val="tx1"/>
                </a:solidFill>
                <a:effectLst/>
                <a:latin typeface="Times New Roman" pitchFamily="18" charset="0"/>
                <a:ea typeface="+mn-ea"/>
                <a:cs typeface="+mn-cs"/>
              </a:rPr>
              <a:t> Both </a:t>
            </a:r>
          </a:p>
          <a:p>
            <a:r>
              <a:rPr lang="en-GB" sz="1200" b="0" i="0" kern="1200" dirty="0">
                <a:solidFill>
                  <a:schemeClr val="tx1"/>
                </a:solidFill>
                <a:effectLst/>
                <a:latin typeface="Times New Roman" pitchFamily="18" charset="0"/>
                <a:ea typeface="+mn-ea"/>
                <a:cs typeface="+mn-cs"/>
                <a:hlinkClick r:id="rId4" tooltip="Azores"/>
              </a:rPr>
              <a:t>Azores</a:t>
            </a:r>
            <a:r>
              <a:rPr lang="en-GB" sz="1200" b="0" i="0" kern="1200" dirty="0">
                <a:solidFill>
                  <a:schemeClr val="tx1"/>
                </a:solidFill>
                <a:effectLst/>
                <a:latin typeface="Times New Roman" pitchFamily="18" charset="0"/>
                <a:ea typeface="+mn-ea"/>
                <a:cs typeface="+mn-cs"/>
              </a:rPr>
              <a:t> Both 80%</a:t>
            </a:r>
          </a:p>
          <a:p>
            <a:r>
              <a:rPr lang="en-GB" sz="1200" b="0" i="0" kern="1200" dirty="0">
                <a:solidFill>
                  <a:schemeClr val="tx1"/>
                </a:solidFill>
                <a:effectLst/>
                <a:latin typeface="Times New Roman" pitchFamily="18" charset="0"/>
                <a:ea typeface="+mn-ea"/>
                <a:cs typeface="+mn-cs"/>
                <a:hlinkClick r:id="rId5" tooltip="France"/>
              </a:rPr>
              <a:t>France</a:t>
            </a:r>
            <a:r>
              <a:rPr lang="en-GB" sz="1200" b="0" i="0" kern="1200" dirty="0">
                <a:solidFill>
                  <a:schemeClr val="tx1"/>
                </a:solidFill>
                <a:effectLst/>
                <a:latin typeface="Times New Roman" pitchFamily="18" charset="0"/>
                <a:ea typeface="+mn-ea"/>
                <a:cs typeface="+mn-cs"/>
              </a:rPr>
              <a:t> Both and </a:t>
            </a:r>
            <a:r>
              <a:rPr lang="en-GB" sz="1200" b="0" i="0" kern="1200" dirty="0" err="1">
                <a:solidFill>
                  <a:schemeClr val="tx1"/>
                </a:solidFill>
                <a:effectLst/>
                <a:latin typeface="Times New Roman" pitchFamily="18" charset="0"/>
                <a:ea typeface="+mn-ea"/>
                <a:cs typeface="+mn-cs"/>
              </a:rPr>
              <a:t>spretus</a:t>
            </a:r>
            <a:endParaRPr lang="en-GB" sz="1200" b="0" i="0" kern="1200" dirty="0">
              <a:solidFill>
                <a:schemeClr val="tx1"/>
              </a:solidFill>
              <a:effectLst/>
              <a:latin typeface="Times New Roman" pitchFamily="18" charset="0"/>
              <a:ea typeface="+mn-ea"/>
              <a:cs typeface="+mn-cs"/>
            </a:endParaRPr>
          </a:p>
          <a:p>
            <a:r>
              <a:rPr lang="en-GB" sz="1200" b="0" i="0" kern="1200" dirty="0">
                <a:solidFill>
                  <a:schemeClr val="tx1"/>
                </a:solidFill>
                <a:effectLst/>
                <a:latin typeface="Times New Roman" pitchFamily="18" charset="0"/>
                <a:ea typeface="+mn-ea"/>
                <a:cs typeface="+mn-cs"/>
                <a:hlinkClick r:id="rId6" tooltip="Germany"/>
              </a:rPr>
              <a:t>Germany</a:t>
            </a:r>
            <a:r>
              <a:rPr lang="en-GB" sz="1200" b="0" i="0" kern="1200" dirty="0">
                <a:solidFill>
                  <a:schemeClr val="tx1"/>
                </a:solidFill>
                <a:effectLst/>
                <a:latin typeface="Times New Roman" pitchFamily="18" charset="0"/>
                <a:ea typeface="+mn-ea"/>
                <a:cs typeface="+mn-cs"/>
              </a:rPr>
              <a:t> Both</a:t>
            </a:r>
            <a:r>
              <a:rPr lang="en-GB" sz="1200" b="0" i="0" kern="1200" baseline="0" dirty="0">
                <a:solidFill>
                  <a:schemeClr val="tx1"/>
                </a:solidFill>
                <a:effectLst/>
                <a:latin typeface="Times New Roman" pitchFamily="18" charset="0"/>
                <a:ea typeface="+mn-ea"/>
                <a:cs typeface="+mn-cs"/>
              </a:rPr>
              <a:t> and </a:t>
            </a:r>
            <a:r>
              <a:rPr lang="en-GB" sz="1200" b="0" i="0" kern="1200" baseline="0" dirty="0" err="1">
                <a:solidFill>
                  <a:schemeClr val="tx1"/>
                </a:solidFill>
                <a:effectLst/>
                <a:latin typeface="Times New Roman" pitchFamily="18" charset="0"/>
                <a:ea typeface="+mn-ea"/>
                <a:cs typeface="+mn-cs"/>
              </a:rPr>
              <a:t>spretus</a:t>
            </a:r>
            <a:r>
              <a:rPr lang="en-GB" sz="1200" b="0" i="0" kern="1200" baseline="0" dirty="0">
                <a:solidFill>
                  <a:schemeClr val="tx1"/>
                </a:solidFill>
                <a:effectLst/>
                <a:latin typeface="Times New Roman" pitchFamily="18" charset="0"/>
                <a:ea typeface="+mn-ea"/>
                <a:cs typeface="+mn-cs"/>
              </a:rPr>
              <a:t> 80%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7" tooltip="Switzerland"/>
              </a:rPr>
              <a:t>Switzerland</a:t>
            </a:r>
            <a:r>
              <a:rPr lang="en-GB" sz="1200" b="0" i="0" kern="1200" dirty="0">
                <a:solidFill>
                  <a:schemeClr val="tx1"/>
                </a:solidFill>
                <a:effectLst/>
                <a:latin typeface="Times New Roman" pitchFamily="18" charset="0"/>
                <a:ea typeface="+mn-ea"/>
                <a:cs typeface="+mn-cs"/>
              </a:rPr>
              <a:t> Both and </a:t>
            </a:r>
            <a:r>
              <a:rPr lang="en-GB" sz="1200" b="0" i="0" kern="1200" dirty="0" err="1">
                <a:solidFill>
                  <a:schemeClr val="tx1"/>
                </a:solidFill>
                <a:effectLst/>
                <a:latin typeface="Times New Roman" pitchFamily="18" charset="0"/>
                <a:ea typeface="+mn-ea"/>
                <a:cs typeface="+mn-cs"/>
              </a:rPr>
              <a:t>spretus</a:t>
            </a:r>
            <a:r>
              <a:rPr lang="en-GB" sz="1200" b="0" i="0" kern="1200" dirty="0">
                <a:solidFill>
                  <a:schemeClr val="tx1"/>
                </a:solidFill>
                <a:effectLst/>
                <a:latin typeface="Times New Roman" pitchFamily="18" charset="0"/>
                <a:ea typeface="+mn-ea"/>
                <a:cs typeface="+mn-cs"/>
              </a:rPr>
              <a:t> 80%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8" tooltip="Spain"/>
              </a:rPr>
              <a:t>Spain</a:t>
            </a:r>
            <a:r>
              <a:rPr lang="en-GB" sz="1200" b="0" i="0" kern="1200" dirty="0">
                <a:solidFill>
                  <a:schemeClr val="tx1"/>
                </a:solidFill>
                <a:effectLst/>
                <a:latin typeface="Times New Roman" pitchFamily="18" charset="0"/>
                <a:ea typeface="+mn-ea"/>
                <a:cs typeface="+mn-cs"/>
              </a:rPr>
              <a:t> Only </a:t>
            </a:r>
            <a:r>
              <a:rPr lang="en-GB" sz="1200" b="0" i="0" kern="1200" dirty="0" err="1">
                <a:solidFill>
                  <a:schemeClr val="tx1"/>
                </a:solidFill>
                <a:effectLst/>
                <a:latin typeface="Times New Roman" pitchFamily="18" charset="0"/>
                <a:ea typeface="+mn-ea"/>
                <a:cs typeface="+mn-cs"/>
              </a:rPr>
              <a:t>spretus</a:t>
            </a:r>
            <a:r>
              <a:rPr lang="en-GB" sz="1200" b="0" i="0" kern="1200" dirty="0">
                <a:solidFill>
                  <a:schemeClr val="tx1"/>
                </a:solidFill>
                <a:effectLst/>
                <a:latin typeface="Times New Roman" pitchFamily="18" charset="0"/>
                <a:ea typeface="+mn-ea"/>
                <a:cs typeface="+mn-cs"/>
              </a:rPr>
              <a:t> (very little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Times New Roman" pitchFamily="18" charset="0"/>
              <a:ea typeface="+mn-ea"/>
              <a:cs typeface="+mn-cs"/>
              <a:hlinkClick r:id="rId9" tooltip="Serbi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9" tooltip="Serbia"/>
              </a:rPr>
              <a:t>Serbia</a:t>
            </a:r>
            <a:r>
              <a:rPr lang="en-GB" sz="1200" b="0" i="0" kern="1200" dirty="0">
                <a:solidFill>
                  <a:schemeClr val="tx1"/>
                </a:solidFill>
                <a:effectLst/>
                <a:latin typeface="Times New Roman" pitchFamily="18" charset="0"/>
                <a:ea typeface="+mn-ea"/>
                <a:cs typeface="+mn-cs"/>
              </a:rPr>
              <a:t> Both (little data)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Times New Roman" pitchFamily="18" charset="0"/>
                <a:ea typeface="+mn-ea"/>
                <a:cs typeface="+mn-cs"/>
                <a:hlinkClick r:id="rId10" tooltip="United States of America"/>
              </a:rPr>
              <a:t>United States of America</a:t>
            </a:r>
            <a:r>
              <a:rPr lang="en-GB" sz="1200" b="0" i="0" kern="1200" dirty="0">
                <a:solidFill>
                  <a:schemeClr val="tx1"/>
                </a:solidFill>
                <a:effectLst/>
                <a:latin typeface="Times New Roman" pitchFamily="18" charset="0"/>
                <a:ea typeface="+mn-ea"/>
                <a:cs typeface="+mn-cs"/>
              </a:rPr>
              <a:t> Both (most data from east)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Times New Roman"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29</a:t>
            </a:fld>
            <a:endParaRPr lang="en-US" altLang="en-US" dirty="0"/>
          </a:p>
        </p:txBody>
      </p:sp>
    </p:spTree>
    <p:extLst>
      <p:ext uri="{BB962C8B-B14F-4D97-AF65-F5344CB8AC3E}">
        <p14:creationId xmlns:p14="http://schemas.microsoft.com/office/powerpoint/2010/main" val="388971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Considering these species have been a major pest for hundreds of years anticoagulants</a:t>
            </a:r>
            <a:r>
              <a:rPr lang="en-GB" baseline="0" dirty="0"/>
              <a:t> have only been around for a relatively short time. </a:t>
            </a:r>
            <a:r>
              <a:rPr lang="en-GB" dirty="0"/>
              <a:t>Before</a:t>
            </a:r>
            <a:r>
              <a:rPr lang="en-GB" baseline="0" dirty="0"/>
              <a:t> </a:t>
            </a:r>
            <a:r>
              <a:rPr lang="en-GB" dirty="0"/>
              <a:t>1950</a:t>
            </a:r>
            <a:r>
              <a:rPr lang="en-GB" baseline="0" dirty="0"/>
              <a:t> anticoagulant rodenticides weren’t available, instead acute rodenticides such as zinc phosphide were the main chemicals used for rodent control. And indeed some acute rodenticides such as </a:t>
            </a:r>
            <a:r>
              <a:rPr lang="en-GB" baseline="0" dirty="0" err="1"/>
              <a:t>alphachloralose</a:t>
            </a:r>
            <a:r>
              <a:rPr lang="en-GB" baseline="0" dirty="0"/>
              <a:t> are still used today.</a:t>
            </a:r>
          </a:p>
          <a:p>
            <a:endParaRPr lang="en-GB" baseline="0"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3</a:t>
            </a:fld>
            <a:endParaRPr lang="en-US" altLang="en-US" dirty="0"/>
          </a:p>
        </p:txBody>
      </p:sp>
    </p:spTree>
    <p:extLst>
      <p:ext uri="{BB962C8B-B14F-4D97-AF65-F5344CB8AC3E}">
        <p14:creationId xmlns:p14="http://schemas.microsoft.com/office/powerpoint/2010/main" val="9695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Times New Roman" panose="02020603050405020304" pitchFamily="18" charset="0"/>
                <a:ea typeface="Calibri" panose="020F0502020204030204" pitchFamily="34" charset="0"/>
                <a:cs typeface="Times New Roman" panose="02020603050405020304" pitchFamily="18" charset="0"/>
              </a:rPr>
              <a:t>So similarly</a:t>
            </a:r>
            <a:r>
              <a:rPr lang="en-GB" sz="1200" baseline="0" dirty="0">
                <a:latin typeface="Times New Roman" panose="02020603050405020304" pitchFamily="18" charset="0"/>
                <a:ea typeface="Calibri" panose="020F0502020204030204" pitchFamily="34" charset="0"/>
                <a:cs typeface="Times New Roman" panose="02020603050405020304" pitchFamily="18" charset="0"/>
              </a:rPr>
              <a:t> to Norway rats it is widely accepted that FGARS should not be used against resistant mice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latin typeface="Times New Roman" panose="02020603050405020304" pitchFamily="18" charset="0"/>
                <a:ea typeface="Calibri" panose="020F0502020204030204" pitchFamily="34" charset="0"/>
                <a:cs typeface="Times New Roman" panose="02020603050405020304" pitchFamily="18" charset="0"/>
              </a:rPr>
              <a:t>Again brodifacoum, </a:t>
            </a:r>
            <a:r>
              <a:rPr lang="en-GB" sz="1200" baseline="0" dirty="0" err="1">
                <a:latin typeface="Times New Roman" panose="02020603050405020304" pitchFamily="18" charset="0"/>
                <a:ea typeface="Calibri" panose="020F0502020204030204" pitchFamily="34" charset="0"/>
                <a:cs typeface="Times New Roman" panose="02020603050405020304" pitchFamily="18" charset="0"/>
              </a:rPr>
              <a:t>dif</a:t>
            </a:r>
            <a:r>
              <a:rPr lang="en-GB" sz="1200" baseline="0" dirty="0">
                <a:latin typeface="Times New Roman" panose="02020603050405020304" pitchFamily="18" charset="0"/>
                <a:ea typeface="Calibri" panose="020F0502020204030204" pitchFamily="34" charset="0"/>
                <a:cs typeface="Times New Roman" panose="02020603050405020304" pitchFamily="18" charset="0"/>
              </a:rPr>
              <a:t>, </a:t>
            </a:r>
            <a:r>
              <a:rPr lang="en-GB" sz="1200" baseline="0" dirty="0" err="1">
                <a:latin typeface="Times New Roman" panose="02020603050405020304" pitchFamily="18" charset="0"/>
                <a:ea typeface="Calibri" panose="020F0502020204030204" pitchFamily="34" charset="0"/>
                <a:cs typeface="Times New Roman" panose="02020603050405020304" pitchFamily="18" charset="0"/>
              </a:rPr>
              <a:t>flo</a:t>
            </a:r>
            <a:r>
              <a:rPr lang="en-GB" sz="1200" baseline="0" dirty="0">
                <a:latin typeface="Times New Roman" panose="02020603050405020304" pitchFamily="18" charset="0"/>
                <a:ea typeface="Calibri" panose="020F0502020204030204" pitchFamily="34" charset="0"/>
                <a:cs typeface="Times New Roman" panose="02020603050405020304" pitchFamily="18" charset="0"/>
              </a:rPr>
              <a:t>, are all recommended for control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aseline="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latin typeface="Times New Roman" panose="02020603050405020304" pitchFamily="18" charset="0"/>
                <a:ea typeface="Calibri" panose="020F0502020204030204" pitchFamily="34" charset="0"/>
                <a:cs typeface="Times New Roman" panose="02020603050405020304" pitchFamily="18" charset="0"/>
              </a:rPr>
              <a:t>But when it comes to bromadiolone and difenacoum, again, its not so clear cut.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latin typeface="Times New Roman" panose="02020603050405020304" pitchFamily="18" charset="0"/>
                <a:ea typeface="Calibri" panose="020F0502020204030204" pitchFamily="34" charset="0"/>
                <a:cs typeface="Times New Roman" panose="02020603050405020304" pitchFamily="18" charset="0"/>
              </a:rPr>
              <a:t>We know that there is some practical resistance to both of these products because both strains of mice have been shown to survive both bromadiolone and difenacoum treatments.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latin typeface="Times New Roman" panose="02020603050405020304" pitchFamily="18" charset="0"/>
                <a:ea typeface="Calibri" panose="020F0502020204030204" pitchFamily="34" charset="0"/>
                <a:cs typeface="Times New Roman" panose="02020603050405020304" pitchFamily="18" charset="0"/>
              </a:rPr>
              <a:t>But unfortunately because L128S mice are not held in any laboratories we known very little about the exact level of resistance it can carry against these two compounds, which is why I’ve given them an amber box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aseline="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latin typeface="Times New Roman" panose="02020603050405020304" pitchFamily="18" charset="0"/>
                <a:ea typeface="Calibri" panose="020F0502020204030204" pitchFamily="34" charset="0"/>
                <a:cs typeface="Times New Roman" panose="02020603050405020304" pitchFamily="18" charset="0"/>
              </a:rPr>
              <a:t>However we actually carry the Y139C strain of mouse at Reading University. And recently we were able to calculate resistance factors against all 5 SGARs.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latin typeface="Times New Roman" panose="02020603050405020304" pitchFamily="18" charset="0"/>
                <a:ea typeface="Calibri" panose="020F0502020204030204" pitchFamily="34" charset="0"/>
                <a:cs typeface="Times New Roman" panose="02020603050405020304" pitchFamily="18" charset="0"/>
              </a:rPr>
              <a:t>And it turns out this mouse has high resistance factors against bromadiolone but low RFs against the rest including Difenacoum.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Times New Roman" panose="02020603050405020304" pitchFamily="18" charset="0"/>
                <a:ea typeface="Calibri" panose="020F0502020204030204" pitchFamily="34" charset="0"/>
                <a:cs typeface="Times New Roman" panose="02020603050405020304" pitchFamily="18" charset="0"/>
              </a:rPr>
              <a:t>So this suggests that difenacoum should be efficacious against this strain of mouse.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latin typeface="Times New Roman" panose="02020603050405020304" pitchFamily="18" charset="0"/>
                <a:ea typeface="Calibri" panose="020F0502020204030204" pitchFamily="34" charset="0"/>
                <a:cs typeface="Times New Roman" panose="02020603050405020304" pitchFamily="18" charset="0"/>
              </a:rPr>
              <a:t>However, these mice have been bred from mice caught in the wild in the 1970s. So this may just be a snapshot in time showing resistance</a:t>
            </a:r>
            <a:r>
              <a:rPr lang="en-GB" sz="1200" baseline="0" dirty="0">
                <a:latin typeface="Times New Roman" panose="02020603050405020304" pitchFamily="18" charset="0"/>
                <a:ea typeface="Calibri" panose="020F0502020204030204" pitchFamily="34" charset="0"/>
                <a:cs typeface="Times New Roman" panose="02020603050405020304" pitchFamily="18" charset="0"/>
              </a:rPr>
              <a:t> levels 50 years ago. So it is quite possible that we now have mice with much higher resistance levels, which is only going to make controlling them harder.</a:t>
            </a:r>
            <a:r>
              <a:rPr lang="en-GB" sz="12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30</a:t>
            </a:fld>
            <a:endParaRPr lang="en-US" altLang="en-US" dirty="0"/>
          </a:p>
        </p:txBody>
      </p:sp>
    </p:spTree>
    <p:extLst>
      <p:ext uri="{BB962C8B-B14F-4D97-AF65-F5344CB8AC3E}">
        <p14:creationId xmlns:p14="http://schemas.microsoft.com/office/powerpoint/2010/main" val="2409304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when</a:t>
            </a:r>
            <a:r>
              <a:rPr lang="en-GB" baseline="0" dirty="0"/>
              <a:t> it comes to controlling an infestation where resistance is unknown, what are your options?</a:t>
            </a:r>
          </a:p>
          <a:p>
            <a:r>
              <a:rPr lang="en-GB" baseline="0" dirty="0"/>
              <a:t>Well one way to avoid dealing with the resistance problem is simply not use an anticoagulant </a:t>
            </a:r>
          </a:p>
          <a:p>
            <a:r>
              <a:rPr lang="en-GB" baseline="0" dirty="0"/>
              <a:t>However, the drawbacks with these methods are bait shyness and neophobic behaviours </a:t>
            </a:r>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31</a:t>
            </a:fld>
            <a:endParaRPr lang="en-US" altLang="en-US" dirty="0"/>
          </a:p>
        </p:txBody>
      </p:sp>
    </p:spTree>
    <p:extLst>
      <p:ext uri="{BB962C8B-B14F-4D97-AF65-F5344CB8AC3E}">
        <p14:creationId xmlns:p14="http://schemas.microsoft.com/office/powerpoint/2010/main" val="210976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you could just pick an anticoagulant that you’ve</a:t>
            </a:r>
            <a:r>
              <a:rPr lang="en-GB" baseline="0" dirty="0"/>
              <a:t> been using for ages</a:t>
            </a:r>
          </a:p>
          <a:p>
            <a:r>
              <a:rPr lang="en-GB" baseline="0" dirty="0"/>
              <a:t>But if you do come across a significant resistance problem you could not only waste bait but you could also end up selecting for resistant animals and making the problem worse </a:t>
            </a:r>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32</a:t>
            </a:fld>
            <a:endParaRPr lang="en-US" altLang="en-US" dirty="0"/>
          </a:p>
        </p:txBody>
      </p:sp>
    </p:spTree>
    <p:extLst>
      <p:ext uri="{BB962C8B-B14F-4D97-AF65-F5344CB8AC3E}">
        <p14:creationId xmlns:p14="http://schemas.microsoft.com/office/powerpoint/2010/main" val="1309988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you </a:t>
            </a:r>
            <a:r>
              <a:rPr lang="en-GB" u="sng" dirty="0"/>
              <a:t>could</a:t>
            </a:r>
            <a:r>
              <a:rPr lang="en-GB" dirty="0"/>
              <a:t> try and check if your area</a:t>
            </a:r>
            <a:r>
              <a:rPr lang="en-GB" baseline="0" dirty="0"/>
              <a:t> or </a:t>
            </a:r>
            <a:r>
              <a:rPr lang="en-GB" dirty="0"/>
              <a:t>site has a resistance problem</a:t>
            </a:r>
            <a:r>
              <a:rPr lang="en-GB" baseline="0" dirty="0"/>
              <a:t> </a:t>
            </a:r>
            <a:r>
              <a:rPr lang="en-GB" u="sng" baseline="0" dirty="0"/>
              <a:t>before</a:t>
            </a:r>
            <a:r>
              <a:rPr lang="en-GB" baseline="0" dirty="0"/>
              <a:t> you decide on an anticoagulant</a:t>
            </a:r>
          </a:p>
          <a:p>
            <a:r>
              <a:rPr lang="en-GB" baseline="0" dirty="0"/>
              <a:t>There are two ways you can do this </a:t>
            </a:r>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33</a:t>
            </a:fld>
            <a:endParaRPr lang="en-US" altLang="en-US" dirty="0"/>
          </a:p>
        </p:txBody>
      </p:sp>
    </p:spTree>
    <p:extLst>
      <p:ext uri="{BB962C8B-B14F-4D97-AF65-F5344CB8AC3E}">
        <p14:creationId xmlns:p14="http://schemas.microsoft.com/office/powerpoint/2010/main" val="3312682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interactive maps and questionnaires on the RRAC website which are designed to tell you which areas are known to have a resistance problem and what anticoagulants to avoid using </a:t>
            </a:r>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34</a:t>
            </a:fld>
            <a:endParaRPr lang="en-US" altLang="en-US" dirty="0"/>
          </a:p>
        </p:txBody>
      </p:sp>
    </p:spTree>
    <p:extLst>
      <p:ext uri="{BB962C8B-B14F-4D97-AF65-F5344CB8AC3E}">
        <p14:creationId xmlns:p14="http://schemas.microsoft.com/office/powerpoint/2010/main" val="2130482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ea typeface="Calibri" panose="020F0502020204030204" pitchFamily="34" charset="0"/>
                <a:cs typeface="Times New Roman" panose="02020603050405020304" pitchFamily="18" charset="0"/>
              </a:rPr>
              <a:t>And if you want more precise resistance information RRAC are</a:t>
            </a:r>
            <a:r>
              <a:rPr lang="en-GB" sz="1200" baseline="0" dirty="0">
                <a:ea typeface="Calibri" panose="020F0502020204030204" pitchFamily="34" charset="0"/>
                <a:cs typeface="Times New Roman" panose="02020603050405020304" pitchFamily="18" charset="0"/>
              </a:rPr>
              <a:t> also funding work through us at Reading University</a:t>
            </a:r>
          </a:p>
          <a:p>
            <a:pPr>
              <a:spcAft>
                <a:spcPts val="0"/>
              </a:spcAft>
            </a:pPr>
            <a:r>
              <a:rPr lang="en-GB" sz="1200" dirty="0">
                <a:ea typeface="Calibri" panose="020F0502020204030204" pitchFamily="34" charset="0"/>
                <a:cs typeface="Times New Roman" panose="02020603050405020304" pitchFamily="18" charset="0"/>
              </a:rPr>
              <a:t>You can now discover the resistance status of rats and mice for free if you send in a couple of tail tips for genetic analysis.</a:t>
            </a:r>
          </a:p>
          <a:p>
            <a:pPr>
              <a:spcAft>
                <a:spcPts val="0"/>
              </a:spcAft>
            </a:pPr>
            <a:endParaRPr lang="en-GB" sz="1200" dirty="0">
              <a:ea typeface="Calibri" panose="020F0502020204030204" pitchFamily="34" charset="0"/>
              <a:cs typeface="Times New Roman" panose="02020603050405020304" pitchFamily="18" charset="0"/>
            </a:endParaRPr>
          </a:p>
          <a:p>
            <a:pPr>
              <a:spcAft>
                <a:spcPts val="0"/>
              </a:spcAft>
            </a:pPr>
            <a:r>
              <a:rPr lang="en-GB" sz="1200" dirty="0">
                <a:ea typeface="Calibri" panose="020F0502020204030204" pitchFamily="34" charset="0"/>
                <a:cs typeface="Times New Roman" panose="02020603050405020304" pitchFamily="18" charset="0"/>
              </a:rPr>
              <a:t>We</a:t>
            </a:r>
            <a:r>
              <a:rPr lang="en-GB" sz="1200" baseline="0" dirty="0">
                <a:ea typeface="Calibri" panose="020F0502020204030204" pitchFamily="34" charset="0"/>
                <a:cs typeface="Times New Roman" panose="02020603050405020304" pitchFamily="18" charset="0"/>
              </a:rPr>
              <a:t> can then tell you if those animals have any resistance, what strain it is and what compounds to avoid using</a:t>
            </a:r>
            <a:endParaRPr lang="en-GB" sz="12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35</a:t>
            </a:fld>
            <a:endParaRPr lang="en-US" altLang="en-US" dirty="0"/>
          </a:p>
        </p:txBody>
      </p:sp>
    </p:spTree>
    <p:extLst>
      <p:ext uri="{BB962C8B-B14F-4D97-AF65-F5344CB8AC3E}">
        <p14:creationId xmlns:p14="http://schemas.microsoft.com/office/powerpoint/2010/main" val="2532586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interested contact through the Reading email</a:t>
            </a:r>
            <a:r>
              <a:rPr lang="en-GB" baseline="0" dirty="0"/>
              <a:t> &amp; look at our webpage</a:t>
            </a:r>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36</a:t>
            </a:fld>
            <a:endParaRPr lang="en-US" altLang="en-US" dirty="0"/>
          </a:p>
        </p:txBody>
      </p:sp>
    </p:spTree>
    <p:extLst>
      <p:ext uri="{BB962C8B-B14F-4D97-AF65-F5344CB8AC3E}">
        <p14:creationId xmlns:p14="http://schemas.microsoft.com/office/powerpoint/2010/main" val="163892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AF6C23-FE90-4E8D-9B88-D9063698E0D3}"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2841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there's</a:t>
            </a:r>
            <a:r>
              <a:rPr lang="en-GB" baseline="0" dirty="0"/>
              <a:t> no known resistance to acute rodenticides so why don’t we just stick with them? </a:t>
            </a:r>
            <a:r>
              <a:rPr lang="en-GB" dirty="0"/>
              <a:t>Well </a:t>
            </a:r>
            <a:r>
              <a:rPr lang="en-GB" baseline="0" dirty="0"/>
              <a:t>these compounds have one major drawback. They work too quickly! Because rodents tend to consume only a small amount of a new food they can associate illness with a recently consumed food item. And because </a:t>
            </a:r>
            <a:r>
              <a:rPr lang="en-GB" baseline="0" dirty="0" err="1"/>
              <a:t>acutes</a:t>
            </a:r>
            <a:r>
              <a:rPr lang="en-GB" baseline="0" dirty="0"/>
              <a:t> are so potent they start to make the rodent feel ill within only a few hours. If that animal then goes onto survive that initial dose they’ll learn to avoid that food type. Which is what we call b</a:t>
            </a:r>
            <a:r>
              <a:rPr lang="en-GB" dirty="0"/>
              <a:t>ait shyness. This</a:t>
            </a:r>
            <a:r>
              <a:rPr lang="en-GB" baseline="0" dirty="0"/>
              <a:t> is why it is harder to achieve 100% control with acute rodenticides</a:t>
            </a:r>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4</a:t>
            </a:fld>
            <a:endParaRPr lang="en-US" altLang="en-US" dirty="0"/>
          </a:p>
        </p:txBody>
      </p:sp>
    </p:spTree>
    <p:extLst>
      <p:ext uri="{BB962C8B-B14F-4D97-AF65-F5344CB8AC3E}">
        <p14:creationId xmlns:p14="http://schemas.microsoft.com/office/powerpoint/2010/main" val="394966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Then about 70 years ago anticoagulants came</a:t>
            </a:r>
            <a:r>
              <a:rPr lang="en-GB" sz="1800" baseline="0" dirty="0"/>
              <a:t> onto the market...</a:t>
            </a:r>
            <a:r>
              <a:rPr lang="en-GB" sz="1800" dirty="0"/>
              <a:t> Actually discovered in 1930s</a:t>
            </a:r>
            <a:r>
              <a:rPr lang="en-GB" sz="1800" baseline="0" dirty="0"/>
              <a:t> on a farm where many cattle were mysteriously dying from haemorrhages. It was because of a chemical contaminant in the hay that was preventing the cattle's blood from clotting. And </a:t>
            </a:r>
            <a:r>
              <a:rPr lang="en-GB" sz="1800" dirty="0"/>
              <a:t>From this contaminant, synthetic derivatives like </a:t>
            </a:r>
            <a:r>
              <a:rPr lang="en-GB" sz="1800" u="sng" dirty="0"/>
              <a:t>warfarin</a:t>
            </a:r>
            <a:r>
              <a:rPr lang="en-GB" sz="1800" dirty="0"/>
              <a:t> were made</a:t>
            </a:r>
          </a:p>
          <a:p>
            <a:r>
              <a:rPr lang="en-US" sz="1800" dirty="0"/>
              <a:t>The major advantage</a:t>
            </a:r>
            <a:r>
              <a:rPr lang="en-US" sz="1800" baseline="0" dirty="0"/>
              <a:t> of anticoagulants is that they have a chronic mode of action so it can take several days or more to kill the animal, thus allowing the rodent to feed repeatedly on the bait before experiencing any symptoms. </a:t>
            </a:r>
          </a:p>
          <a:p>
            <a:r>
              <a:rPr lang="en-US" sz="1800" baseline="0" dirty="0"/>
              <a:t>So that’s why anticoagulants have been so successful and why they are still the dominate chemical control method used today.</a:t>
            </a:r>
          </a:p>
          <a:p>
            <a:pPr lvl="1"/>
            <a:endParaRPr lang="en-US" sz="1800" baseline="0"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5</a:t>
            </a:fld>
            <a:endParaRPr lang="en-US" altLang="en-US" dirty="0"/>
          </a:p>
        </p:txBody>
      </p:sp>
    </p:spTree>
    <p:extLst>
      <p:ext uri="{BB962C8B-B14F-4D97-AF65-F5344CB8AC3E}">
        <p14:creationId xmlns:p14="http://schemas.microsoft.com/office/powerpoint/2010/main" val="74489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exact mechanism by which anticoagulants work is still a grey area but essentially a</a:t>
            </a:r>
            <a:r>
              <a:rPr lang="en-GB" dirty="0"/>
              <a:t>ll anticoagulants</a:t>
            </a:r>
            <a:r>
              <a:rPr lang="en-GB" baseline="0" dirty="0"/>
              <a:t> work in the same way by blocking the Vitamin K cycle which inhibits blood clotting and leads to haemorrhages. </a:t>
            </a:r>
          </a:p>
          <a:p>
            <a:r>
              <a:rPr lang="en-GB" dirty="0"/>
              <a:t>Anticoagulant molecules can outcompete</a:t>
            </a:r>
            <a:r>
              <a:rPr lang="en-GB" baseline="0" dirty="0"/>
              <a:t> vitamin k molecules which stops the vitamin k cycle from producing blood clotting factors. </a:t>
            </a:r>
          </a:p>
          <a:p>
            <a:r>
              <a:rPr lang="en-GB" baseline="0" dirty="0"/>
              <a:t>This is why the a</a:t>
            </a:r>
            <a:r>
              <a:rPr lang="en-GB" dirty="0"/>
              <a:t>ntidote to anticoagulant poisoning is vitamin K1 and also why resistant</a:t>
            </a:r>
            <a:r>
              <a:rPr lang="en-GB" baseline="0" dirty="0"/>
              <a:t> animals tend to have a higher requirement for vitamin k in their diet.</a:t>
            </a:r>
            <a:endParaRPr lang="en-GB" dirty="0"/>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6</a:t>
            </a:fld>
            <a:endParaRPr lang="en-US" altLang="en-US" dirty="0"/>
          </a:p>
        </p:txBody>
      </p:sp>
    </p:spTree>
    <p:extLst>
      <p:ext uri="{BB962C8B-B14F-4D97-AF65-F5344CB8AC3E}">
        <p14:creationId xmlns:p14="http://schemas.microsoft.com/office/powerpoint/2010/main" val="25483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a:t>
            </a:r>
            <a:r>
              <a:rPr lang="en-GB" baseline="0" dirty="0"/>
              <a:t> is known that a single gene is responsible for widespread resistance to anticoagulants (its called the VKORC1). </a:t>
            </a:r>
          </a:p>
          <a:p>
            <a:r>
              <a:rPr lang="en-GB" baseline="0" dirty="0"/>
              <a:t>Mutations within this gene, which can be passed onto the next generation, change the structure of the enzymes in the vitamin k cycle so that they block anticoagulant molecules from binding. In this way the vitamin k cycle can continue without interference and blood can clot as normal in resistant animals.</a:t>
            </a:r>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7</a:t>
            </a:fld>
            <a:endParaRPr lang="en-US" altLang="en-US" dirty="0"/>
          </a:p>
        </p:txBody>
      </p:sp>
    </p:spTree>
    <p:extLst>
      <p:ext uri="{BB962C8B-B14F-4D97-AF65-F5344CB8AC3E}">
        <p14:creationId xmlns:p14="http://schemas.microsoft.com/office/powerpoint/2010/main" val="384428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a typeface="Calibri" panose="020F0502020204030204" pitchFamily="34" charset="0"/>
                <a:cs typeface="Times New Roman" panose="02020603050405020304" pitchFamily="18" charset="0"/>
              </a:rPr>
              <a:t>This graph shows part of the genetic sequence of a Norway rat’s VKORC1 “resistance” gene. The letters refer to nucleotide bases, </a:t>
            </a:r>
          </a:p>
          <a:p>
            <a:r>
              <a:rPr lang="en-GB" sz="1200" dirty="0">
                <a:ea typeface="Calibri" panose="020F0502020204030204" pitchFamily="34" charset="0"/>
                <a:cs typeface="Times New Roman" panose="02020603050405020304" pitchFamily="18" charset="0"/>
              </a:rPr>
              <a:t>it only takes one of these bases to mutate/change to result in a resistant animal! This individual has the L120Q “Berkshire” resistance.</a:t>
            </a:r>
          </a:p>
          <a:p>
            <a:endParaRPr lang="en-GB" sz="12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1" dirty="0">
                <a:ea typeface="Calibri" panose="020F0502020204030204" pitchFamily="34" charset="0"/>
                <a:cs typeface="Times New Roman" panose="02020603050405020304" pitchFamily="18" charset="0"/>
              </a:rPr>
              <a:t>The genetic</a:t>
            </a:r>
            <a:r>
              <a:rPr lang="en-GB" sz="1200" i="1" baseline="0" dirty="0">
                <a:ea typeface="Calibri" panose="020F0502020204030204" pitchFamily="34" charset="0"/>
                <a:cs typeface="Times New Roman" panose="02020603050405020304" pitchFamily="18" charset="0"/>
              </a:rPr>
              <a:t> code in the resistant rat is CAG, whereas in a normal susceptible rat it would be CTG</a:t>
            </a:r>
            <a:endParaRPr lang="en-GB" sz="1200" i="1" dirty="0">
              <a:ea typeface="Calibri" panose="020F0502020204030204" pitchFamily="34" charset="0"/>
              <a:cs typeface="Times New Roman" panose="02020603050405020304" pitchFamily="18" charset="0"/>
            </a:endParaRPr>
          </a:p>
          <a:p>
            <a:endParaRPr lang="en-GB" sz="1200" dirty="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8</a:t>
            </a:fld>
            <a:endParaRPr lang="en-US" altLang="en-US" dirty="0"/>
          </a:p>
        </p:txBody>
      </p:sp>
    </p:spTree>
    <p:extLst>
      <p:ext uri="{BB962C8B-B14F-4D97-AF65-F5344CB8AC3E}">
        <p14:creationId xmlns:p14="http://schemas.microsoft.com/office/powerpoint/2010/main" val="7372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2"/>
                </a:solidFill>
              </a:rPr>
              <a:t>Because anticoagulants are all similar in structure this means that resistance to one compound also means there will be at least some resistance to other anticoagulant compounds. Therefore where warfarin resistance develops there is also cross resistance to other anticoagulants (e.g. chlorophacinone, </a:t>
            </a:r>
            <a:r>
              <a:rPr lang="en-US" sz="1200" dirty="0" err="1">
                <a:solidFill>
                  <a:schemeClr val="tx2"/>
                </a:solidFill>
              </a:rPr>
              <a:t>coumatetralyl</a:t>
            </a:r>
            <a:r>
              <a:rPr lang="en-US" sz="1200" dirty="0">
                <a:solidFill>
                  <a:schemeClr val="tx2"/>
                </a:solidFill>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2"/>
                </a:solidFill>
              </a:rPr>
              <a:t>However, the level of resistance will be different</a:t>
            </a:r>
            <a:r>
              <a:rPr lang="en-US" sz="1200" baseline="0" dirty="0">
                <a:solidFill>
                  <a:schemeClr val="tx2"/>
                </a:solidFill>
              </a:rPr>
              <a:t> for each anticoagulant. There could be high resistance against one compound and low resistance against another or they could be very similar.</a:t>
            </a:r>
            <a:endParaRPr lang="en-US" sz="1200" dirty="0">
              <a:solidFill>
                <a:schemeClr val="tx2"/>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EBAF6C23-FE90-4E8D-9B88-D9063698E0D3}" type="slidenum">
              <a:rPr lang="en-US" altLang="en-US" smtClean="0"/>
              <a:pPr/>
              <a:t>9</a:t>
            </a:fld>
            <a:endParaRPr lang="en-US" altLang="en-US" dirty="0"/>
          </a:p>
        </p:txBody>
      </p:sp>
    </p:spTree>
    <p:extLst>
      <p:ext uri="{BB962C8B-B14F-4D97-AF65-F5344CB8AC3E}">
        <p14:creationId xmlns:p14="http://schemas.microsoft.com/office/powerpoint/2010/main" val="341973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0"/>
            <a:ext cx="7772400" cy="2238375"/>
          </a:xfrm>
          <a:effectLst>
            <a:outerShdw dist="35921" dir="2700000" algn="ctr" rotWithShape="0">
              <a:schemeClr val="bg2"/>
            </a:outerShdw>
          </a:effectLst>
        </p:spPr>
        <p:txBody>
          <a:bodyPr/>
          <a:lstStyle>
            <a:lvl1pPr algn="ctr">
              <a:defRPr sz="3600">
                <a:solidFill>
                  <a:schemeClr val="tx2"/>
                </a:solidFill>
                <a:effectLst/>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1371600" y="3771900"/>
            <a:ext cx="6400800" cy="1752600"/>
          </a:xfrm>
        </p:spPr>
        <p:txBody>
          <a:bodyPr/>
          <a:lstStyle>
            <a:lvl1pPr marL="0" indent="0" algn="ctr">
              <a:buFont typeface="Wingdings 2" pitchFamily="18" charset="2"/>
              <a:buNone/>
              <a:defRPr/>
            </a:lvl1pPr>
          </a:lstStyle>
          <a:p>
            <a:pPr lvl="0"/>
            <a:r>
              <a:rPr lang="en-GB" altLang="en-US" noProof="0"/>
              <a:t>Click to edit Master subtitle style</a:t>
            </a:r>
          </a:p>
        </p:txBody>
      </p:sp>
    </p:spTree>
    <p:extLst>
      <p:ext uri="{BB962C8B-B14F-4D97-AF65-F5344CB8AC3E}">
        <p14:creationId xmlns:p14="http://schemas.microsoft.com/office/powerpoint/2010/main" val="69467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545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71438"/>
            <a:ext cx="2103438" cy="61166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71438"/>
            <a:ext cx="6159500" cy="6116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702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quarter" idx="1"/>
          </p:nvPr>
        </p:nvSpPr>
        <p:spPr>
          <a:xfrm>
            <a:off x="385763" y="140970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85763" y="380365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077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819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0"/>
            <a:ext cx="7772400" cy="2238375"/>
          </a:xfrm>
          <a:effectLst>
            <a:outerShdw dist="35921" dir="2700000" algn="ctr" rotWithShape="0">
              <a:schemeClr val="bg2"/>
            </a:outerShdw>
          </a:effectLst>
        </p:spPr>
        <p:txBody>
          <a:bodyPr/>
          <a:lstStyle>
            <a:lvl1pPr algn="ctr">
              <a:defRPr sz="3600">
                <a:solidFill>
                  <a:schemeClr val="tx2"/>
                </a:solidFill>
                <a:effectLst/>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1371600" y="3771900"/>
            <a:ext cx="6400800" cy="1752600"/>
          </a:xfrm>
        </p:spPr>
        <p:txBody>
          <a:bodyPr/>
          <a:lstStyle>
            <a:lvl1pPr marL="0" indent="0" algn="ctr">
              <a:buFont typeface="Wingdings 2" pitchFamily="18" charset="2"/>
              <a:buNone/>
              <a:defRPr/>
            </a:lvl1pPr>
          </a:lstStyle>
          <a:p>
            <a:pPr lvl="0"/>
            <a:r>
              <a:rPr lang="en-GB" altLang="en-US" noProof="0"/>
              <a:t>Click to edit Master subtitle style</a:t>
            </a:r>
          </a:p>
        </p:txBody>
      </p:sp>
    </p:spTree>
    <p:extLst>
      <p:ext uri="{BB962C8B-B14F-4D97-AF65-F5344CB8AC3E}">
        <p14:creationId xmlns:p14="http://schemas.microsoft.com/office/powerpoint/2010/main" val="1825685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9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41967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409700"/>
            <a:ext cx="4090988"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4119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09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1155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0099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429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6504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3496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4214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71438"/>
            <a:ext cx="2103438" cy="61166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71438"/>
            <a:ext cx="6159500" cy="6116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1966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quarter" idx="1"/>
          </p:nvPr>
        </p:nvSpPr>
        <p:spPr>
          <a:xfrm>
            <a:off x="385763" y="140970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85763" y="3803650"/>
            <a:ext cx="4090987"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375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7772400" cy="1143001"/>
          </a:xfrm>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29150" y="1409700"/>
            <a:ext cx="4090988"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304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7416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5763" y="1409700"/>
            <a:ext cx="409098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409700"/>
            <a:ext cx="4090988"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921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459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148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12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314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87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1438"/>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5763" y="1409700"/>
            <a:ext cx="8334375"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endParaRPr lang="en-GB" altLang="en-US"/>
          </a:p>
          <a:p>
            <a:pPr lvl="1"/>
            <a:endParaRPr lang="en-GB" altLang="en-US"/>
          </a:p>
          <a:p>
            <a:pPr lvl="1"/>
            <a:endParaRPr lang="en-GB" altLang="en-US"/>
          </a:p>
          <a:p>
            <a:pPr lvl="1"/>
            <a:endParaRPr lang="en-GB" altLang="en-US"/>
          </a:p>
        </p:txBody>
      </p:sp>
    </p:spTree>
  </p:cSld>
  <p:clrMap bg1="dk2" tx1="lt1" bg2="dk1" tx2="lt2" accent1="accent1" accent2="accent2" accent3="accent3" accent4="accent4" accent5="accent5" accent6="accent6" hlink="hlink" folHlink="folHlink"/>
  <p:sldLayoutIdLst>
    <p:sldLayoutId id="2147483801"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9pPr>
    </p:titleStyle>
    <p:body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1438"/>
            <a:ext cx="77724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5763" y="1409700"/>
            <a:ext cx="8334375"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endParaRPr lang="en-GB" altLang="en-US"/>
          </a:p>
          <a:p>
            <a:pPr lvl="1"/>
            <a:endParaRPr lang="en-GB" altLang="en-US"/>
          </a:p>
          <a:p>
            <a:pPr lvl="1"/>
            <a:endParaRPr lang="en-GB" altLang="en-US"/>
          </a:p>
          <a:p>
            <a:pPr lvl="1"/>
            <a:endParaRPr lang="en-GB" altLang="en-US"/>
          </a:p>
        </p:txBody>
      </p:sp>
    </p:spTree>
    <p:extLst>
      <p:ext uri="{BB962C8B-B14F-4D97-AF65-F5344CB8AC3E}">
        <p14:creationId xmlns:p14="http://schemas.microsoft.com/office/powerpoint/2010/main" val="1753747228"/>
      </p:ext>
    </p:extLst>
  </p:cSld>
  <p:clrMap bg1="dk2" tx1="lt1" bg2="dk1"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defRPr>
      </a:lvl9pPr>
    </p:titleStyle>
    <p:body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8.png"/><Relationship Id="rId10" Type="http://schemas.microsoft.com/office/2007/relationships/hdphoto" Target="../media/hdphoto6.wdp"/><Relationship Id="rId4" Type="http://schemas.microsoft.com/office/2007/relationships/hdphoto" Target="../media/hdphoto4.wdp"/><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5.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8" Type="http://schemas.microsoft.com/office/2007/relationships/hdphoto" Target="../media/hdphoto13.wdp"/><Relationship Id="rId13" Type="http://schemas.microsoft.com/office/2007/relationships/hdphoto" Target="../media/hdphoto15.wdp"/><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6.wdp"/></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png"/><Relationship Id="rId4" Type="http://schemas.microsoft.com/office/2007/relationships/hdphoto" Target="../media/hdphoto18.wdp"/></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1438"/>
            <a:ext cx="8839200" cy="1143001"/>
          </a:xfrm>
        </p:spPr>
        <p:txBody>
          <a:bodyPr/>
          <a:lstStyle/>
          <a:p>
            <a:pPr algn="ctr" eaLnBrk="1" hangingPunct="1">
              <a:defRPr/>
            </a:pPr>
            <a:r>
              <a:rPr lang="en-US" dirty="0"/>
              <a:t>Resistance to anticoagulant rodenticides </a:t>
            </a:r>
            <a:br>
              <a:rPr lang="en-US" dirty="0"/>
            </a:br>
            <a:r>
              <a:rPr lang="en-US" dirty="0"/>
              <a:t>in rats and mice</a:t>
            </a:r>
            <a:endParaRPr lang="en-GB" dirty="0"/>
          </a:p>
        </p:txBody>
      </p:sp>
      <p:sp>
        <p:nvSpPr>
          <p:cNvPr id="7" name="TextBox 6">
            <a:extLst>
              <a:ext uri="{FF2B5EF4-FFF2-40B4-BE49-F238E27FC236}">
                <a16:creationId xmlns:a16="http://schemas.microsoft.com/office/drawing/2014/main" id="{D59CE904-F583-4B5A-A05E-F8C36425EB7A}"/>
              </a:ext>
            </a:extLst>
          </p:cNvPr>
          <p:cNvSpPr txBox="1"/>
          <p:nvPr/>
        </p:nvSpPr>
        <p:spPr>
          <a:xfrm>
            <a:off x="850301" y="4678371"/>
            <a:ext cx="7285220" cy="126188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CRRU UK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training resource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Continuing Professional Development</a:t>
            </a:r>
          </a:p>
        </p:txBody>
      </p:sp>
      <p:pic>
        <p:nvPicPr>
          <p:cNvPr id="3" name="Picture 2">
            <a:extLst>
              <a:ext uri="{FF2B5EF4-FFF2-40B4-BE49-F238E27FC236}">
                <a16:creationId xmlns:a16="http://schemas.microsoft.com/office/drawing/2014/main" id="{193B5B73-FE17-4674-9610-C12F46B245F6}"/>
              </a:ext>
            </a:extLst>
          </p:cNvPr>
          <p:cNvPicPr>
            <a:picLocks noChangeAspect="1"/>
          </p:cNvPicPr>
          <p:nvPr/>
        </p:nvPicPr>
        <p:blipFill>
          <a:blip r:embed="rId3"/>
          <a:stretch>
            <a:fillRect/>
          </a:stretch>
        </p:blipFill>
        <p:spPr>
          <a:xfrm>
            <a:off x="0" y="6038850"/>
            <a:ext cx="9144000" cy="609600"/>
          </a:xfrm>
          <a:prstGeom prst="rect">
            <a:avLst/>
          </a:prstGeom>
        </p:spPr>
      </p:pic>
      <p:grpSp>
        <p:nvGrpSpPr>
          <p:cNvPr id="13" name="Group 12">
            <a:extLst>
              <a:ext uri="{FF2B5EF4-FFF2-40B4-BE49-F238E27FC236}">
                <a16:creationId xmlns:a16="http://schemas.microsoft.com/office/drawing/2014/main" id="{BD09559F-406D-430F-8756-165E4E10B32A}"/>
              </a:ext>
            </a:extLst>
          </p:cNvPr>
          <p:cNvGrpSpPr/>
          <p:nvPr/>
        </p:nvGrpSpPr>
        <p:grpSpPr>
          <a:xfrm>
            <a:off x="1789337" y="1506296"/>
            <a:ext cx="5565326" cy="2737342"/>
            <a:chOff x="1506633" y="1669035"/>
            <a:chExt cx="5565326" cy="2737342"/>
          </a:xfrm>
        </p:grpSpPr>
        <p:pic>
          <p:nvPicPr>
            <p:cNvPr id="12" name="Picture 2" descr="Image result for DNA">
              <a:extLst>
                <a:ext uri="{FF2B5EF4-FFF2-40B4-BE49-F238E27FC236}">
                  <a16:creationId xmlns:a16="http://schemas.microsoft.com/office/drawing/2014/main" id="{06F2711D-3854-457C-A99F-87A9CD22B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4932454" y="2266870"/>
              <a:ext cx="2737339" cy="15416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EC0A3C-9996-4A50-AB02-E63BBDBAA830}"/>
                </a:ext>
              </a:extLst>
            </p:cNvPr>
            <p:cNvPicPr>
              <a:picLocks noChangeAspect="1"/>
            </p:cNvPicPr>
            <p:nvPr/>
          </p:nvPicPr>
          <p:blipFill>
            <a:blip r:embed="rId5"/>
            <a:stretch>
              <a:fillRect/>
            </a:stretch>
          </p:blipFill>
          <p:spPr>
            <a:xfrm>
              <a:off x="1506633" y="1669036"/>
              <a:ext cx="3877392" cy="2737341"/>
            </a:xfrm>
            <a:prstGeom prst="rect">
              <a:avLst/>
            </a:prstGeom>
          </p:spPr>
        </p:pic>
      </p:grpSp>
    </p:spTree>
    <p:extLst>
      <p:ext uri="{BB962C8B-B14F-4D97-AF65-F5344CB8AC3E}">
        <p14:creationId xmlns:p14="http://schemas.microsoft.com/office/powerpoint/2010/main" val="11306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en-US" sz="4000" dirty="0"/>
              <a:t>First wave of resistance</a:t>
            </a:r>
            <a:endParaRPr lang="en-GB" sz="4000" dirty="0"/>
          </a:p>
        </p:txBody>
      </p:sp>
      <p:sp>
        <p:nvSpPr>
          <p:cNvPr id="23" name="Rectangle 22"/>
          <p:cNvSpPr/>
          <p:nvPr/>
        </p:nvSpPr>
        <p:spPr>
          <a:xfrm>
            <a:off x="-271796" y="1071563"/>
            <a:ext cx="9665240" cy="954107"/>
          </a:xfrm>
          <a:prstGeom prst="rect">
            <a:avLst/>
          </a:prstGeom>
        </p:spPr>
        <p:txBody>
          <a:bodyPr wrap="square">
            <a:spAutoFit/>
          </a:bodyPr>
          <a:lstStyle/>
          <a:p>
            <a:pPr lvl="1">
              <a:defRPr/>
            </a:pPr>
            <a:r>
              <a:rPr lang="en-GB" sz="2800" dirty="0">
                <a:solidFill>
                  <a:schemeClr val="tx2"/>
                </a:solidFill>
              </a:rPr>
              <a:t>Since 1958 resistance to first generation anticoagulants has been detected in:</a:t>
            </a:r>
          </a:p>
        </p:txBody>
      </p:sp>
      <p:pic>
        <p:nvPicPr>
          <p:cNvPr id="4" name="Picture 10" descr="greaves and rennison 197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013" t="21295" r="25219" b="40398"/>
          <a:stretch/>
        </p:blipFill>
        <p:spPr bwMode="auto">
          <a:xfrm>
            <a:off x="781031" y="2132442"/>
            <a:ext cx="3577391" cy="41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1010" y="6370613"/>
            <a:ext cx="4977435" cy="400110"/>
          </a:xfrm>
          <a:prstGeom prst="rect">
            <a:avLst/>
          </a:prstGeom>
        </p:spPr>
        <p:txBody>
          <a:bodyPr wrap="square">
            <a:spAutoFit/>
          </a:bodyPr>
          <a:lstStyle/>
          <a:p>
            <a:pPr marL="147638" indent="-147638" algn="ctr" defTabSz="957263">
              <a:spcBef>
                <a:spcPts val="0"/>
              </a:spcBef>
              <a:buClr>
                <a:srgbClr val="006600"/>
              </a:buClr>
              <a:defRPr/>
            </a:pPr>
            <a:r>
              <a:rPr lang="en-US" sz="2000" dirty="0">
                <a:solidFill>
                  <a:schemeClr val="tx2"/>
                </a:solidFill>
              </a:rPr>
              <a:t>UK Outbreaks and surveys 1960s and 1970s </a:t>
            </a:r>
          </a:p>
        </p:txBody>
      </p:sp>
      <p:sp>
        <p:nvSpPr>
          <p:cNvPr id="3" name="Rectangle 2"/>
          <p:cNvSpPr/>
          <p:nvPr/>
        </p:nvSpPr>
        <p:spPr>
          <a:xfrm>
            <a:off x="4786013" y="2159122"/>
            <a:ext cx="3139045" cy="4078039"/>
          </a:xfrm>
          <a:prstGeom prst="rect">
            <a:avLst/>
          </a:prstGeom>
        </p:spPr>
        <p:txBody>
          <a:bodyPr wrap="square">
            <a:spAutoFit/>
          </a:bodyPr>
          <a:lstStyle/>
          <a:p>
            <a:pPr lvl="1" algn="ctr">
              <a:spcAft>
                <a:spcPts val="600"/>
              </a:spcAft>
              <a:defRPr/>
            </a:pPr>
            <a:r>
              <a:rPr lang="en-GB" sz="2800" dirty="0">
                <a:solidFill>
                  <a:schemeClr val="tx2"/>
                </a:solidFill>
              </a:rPr>
              <a:t>Britain</a:t>
            </a:r>
          </a:p>
          <a:p>
            <a:pPr lvl="1" algn="ctr">
              <a:spcAft>
                <a:spcPts val="600"/>
              </a:spcAft>
              <a:defRPr/>
            </a:pPr>
            <a:r>
              <a:rPr lang="en-GB" sz="2800" dirty="0">
                <a:solidFill>
                  <a:schemeClr val="tx2"/>
                </a:solidFill>
              </a:rPr>
              <a:t>Denmark</a:t>
            </a:r>
          </a:p>
          <a:p>
            <a:pPr lvl="1" algn="ctr">
              <a:spcAft>
                <a:spcPts val="600"/>
              </a:spcAft>
              <a:defRPr/>
            </a:pPr>
            <a:r>
              <a:rPr lang="en-GB" sz="2800" dirty="0">
                <a:solidFill>
                  <a:schemeClr val="tx2"/>
                </a:solidFill>
              </a:rPr>
              <a:t>The Netherlands</a:t>
            </a:r>
          </a:p>
          <a:p>
            <a:pPr lvl="1" algn="ctr">
              <a:spcAft>
                <a:spcPts val="600"/>
              </a:spcAft>
              <a:defRPr/>
            </a:pPr>
            <a:r>
              <a:rPr lang="en-GB" sz="2800" dirty="0">
                <a:solidFill>
                  <a:schemeClr val="tx2"/>
                </a:solidFill>
              </a:rPr>
              <a:t>France</a:t>
            </a:r>
          </a:p>
          <a:p>
            <a:pPr lvl="1" algn="ctr">
              <a:spcAft>
                <a:spcPts val="600"/>
              </a:spcAft>
              <a:defRPr/>
            </a:pPr>
            <a:r>
              <a:rPr lang="en-GB" sz="2800" dirty="0">
                <a:solidFill>
                  <a:schemeClr val="tx2"/>
                </a:solidFill>
              </a:rPr>
              <a:t>Germany</a:t>
            </a:r>
          </a:p>
          <a:p>
            <a:pPr lvl="1" algn="ctr">
              <a:spcAft>
                <a:spcPts val="600"/>
              </a:spcAft>
              <a:defRPr/>
            </a:pPr>
            <a:r>
              <a:rPr lang="en-GB" sz="2800" dirty="0">
                <a:solidFill>
                  <a:schemeClr val="tx2"/>
                </a:solidFill>
              </a:rPr>
              <a:t>Japan</a:t>
            </a:r>
          </a:p>
          <a:p>
            <a:pPr lvl="1" algn="ctr">
              <a:spcAft>
                <a:spcPts val="600"/>
              </a:spcAft>
              <a:defRPr/>
            </a:pPr>
            <a:r>
              <a:rPr lang="en-GB" sz="2800" dirty="0">
                <a:solidFill>
                  <a:schemeClr val="tx2"/>
                </a:solidFill>
              </a:rPr>
              <a:t>USA</a:t>
            </a:r>
          </a:p>
          <a:p>
            <a:pPr lvl="1" algn="ctr">
              <a:spcAft>
                <a:spcPts val="600"/>
              </a:spcAft>
              <a:defRPr/>
            </a:pPr>
            <a:r>
              <a:rPr lang="en-GB" sz="2800" dirty="0">
                <a:solidFill>
                  <a:schemeClr val="tx2"/>
                </a:solidFill>
              </a:rPr>
              <a:t>Brazil</a:t>
            </a:r>
          </a:p>
        </p:txBody>
      </p:sp>
    </p:spTree>
    <p:extLst>
      <p:ext uri="{BB962C8B-B14F-4D97-AF65-F5344CB8AC3E}">
        <p14:creationId xmlns:p14="http://schemas.microsoft.com/office/powerpoint/2010/main" val="79384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72417" y="5961799"/>
            <a:ext cx="1671583" cy="896201"/>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128" y="-75766"/>
            <a:ext cx="8839201" cy="1143001"/>
          </a:xfrm>
        </p:spPr>
        <p:txBody>
          <a:bodyPr/>
          <a:lstStyle/>
          <a:p>
            <a:pPr>
              <a:defRPr/>
            </a:pPr>
            <a:r>
              <a:rPr lang="en-US" altLang="en-US" sz="4000" dirty="0"/>
              <a:t>Identification of resistance</a:t>
            </a:r>
            <a:endParaRPr lang="en-GB" sz="4000" dirty="0"/>
          </a:p>
        </p:txBody>
      </p:sp>
      <p:cxnSp>
        <p:nvCxnSpPr>
          <p:cNvPr id="14" name="Straight Connector 13"/>
          <p:cNvCxnSpPr/>
          <p:nvPr/>
        </p:nvCxnSpPr>
        <p:spPr>
          <a:xfrm>
            <a:off x="3146612" y="4697506"/>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347883"/>
            <a:ext cx="184731" cy="461665"/>
          </a:xfrm>
          <a:prstGeom prst="rect">
            <a:avLst/>
          </a:prstGeom>
          <a:noFill/>
        </p:spPr>
        <p:txBody>
          <a:bodyPr wrap="none" rtlCol="0">
            <a:spAutoFit/>
          </a:bodyPr>
          <a:lstStyle/>
          <a:p>
            <a:endParaRPr lang="en-GB" dirty="0"/>
          </a:p>
        </p:txBody>
      </p:sp>
      <p:sp>
        <p:nvSpPr>
          <p:cNvPr id="4" name="Rectangle 3"/>
          <p:cNvSpPr/>
          <p:nvPr/>
        </p:nvSpPr>
        <p:spPr>
          <a:xfrm>
            <a:off x="0" y="1179145"/>
            <a:ext cx="6997566" cy="830997"/>
          </a:xfrm>
          <a:prstGeom prst="rect">
            <a:avLst/>
          </a:prstGeom>
        </p:spPr>
        <p:txBody>
          <a:bodyPr wrap="square">
            <a:spAutoFit/>
          </a:bodyPr>
          <a:lstStyle/>
          <a:p>
            <a:pPr lvl="1"/>
            <a:r>
              <a:rPr lang="en-US" altLang="en-US" sz="2800" b="1" dirty="0">
                <a:solidFill>
                  <a:schemeClr val="tx2"/>
                </a:solidFill>
              </a:rPr>
              <a:t>Feeding Tests</a:t>
            </a:r>
            <a:r>
              <a:rPr lang="en-US" altLang="en-US" dirty="0">
                <a:solidFill>
                  <a:schemeClr val="tx2"/>
                </a:solidFill>
              </a:rPr>
              <a:t> (1960s to 1980s)</a:t>
            </a:r>
            <a:endParaRPr lang="en-GB" altLang="en-US" dirty="0">
              <a:solidFill>
                <a:schemeClr val="accent2"/>
              </a:solidFill>
            </a:endParaRPr>
          </a:p>
          <a:p>
            <a:pPr marL="800100" lvl="1" indent="-342900">
              <a:buFont typeface="Arial" panose="020B0604020202020204" pitchFamily="34" charset="0"/>
              <a:buChar char="•"/>
            </a:pPr>
            <a:r>
              <a:rPr lang="en-GB" altLang="en-US" sz="2000" dirty="0">
                <a:solidFill>
                  <a:schemeClr val="accent2"/>
                </a:solidFill>
              </a:rPr>
              <a:t>Limitation: </a:t>
            </a:r>
            <a:r>
              <a:rPr lang="en-US" altLang="en-US" sz="2000" dirty="0">
                <a:solidFill>
                  <a:schemeClr val="accent2"/>
                </a:solidFill>
              </a:rPr>
              <a:t>Can’t determine specific mutation</a:t>
            </a:r>
          </a:p>
        </p:txBody>
      </p:sp>
      <p:pic>
        <p:nvPicPr>
          <p:cNvPr id="6146" name="Picture 2" descr="Image result for rat feeding in lab cage"/>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3202" r="11542"/>
          <a:stretch/>
        </p:blipFill>
        <p:spPr bwMode="auto">
          <a:xfrm>
            <a:off x="5406756" y="893607"/>
            <a:ext cx="2977123" cy="16483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954327"/>
            <a:ext cx="8547234" cy="830997"/>
          </a:xfrm>
          <a:prstGeom prst="rect">
            <a:avLst/>
          </a:prstGeom>
        </p:spPr>
        <p:txBody>
          <a:bodyPr wrap="square">
            <a:spAutoFit/>
          </a:bodyPr>
          <a:lstStyle/>
          <a:p>
            <a:pPr lvl="1"/>
            <a:r>
              <a:rPr lang="en-US" altLang="en-US" sz="2800" b="1" dirty="0">
                <a:solidFill>
                  <a:schemeClr val="tx2"/>
                </a:solidFill>
              </a:rPr>
              <a:t>Blood-Clotting Response Tests </a:t>
            </a:r>
            <a:r>
              <a:rPr lang="en-US" altLang="en-US" dirty="0">
                <a:solidFill>
                  <a:schemeClr val="tx2"/>
                </a:solidFill>
              </a:rPr>
              <a:t>(1970s to date)</a:t>
            </a:r>
          </a:p>
          <a:p>
            <a:pPr marL="800100" lvl="1" indent="-342900">
              <a:buFont typeface="Arial" panose="020B0604020202020204" pitchFamily="34" charset="0"/>
              <a:buChar char="•"/>
            </a:pPr>
            <a:r>
              <a:rPr lang="en-US" altLang="en-US" sz="2000" dirty="0">
                <a:solidFill>
                  <a:schemeClr val="accent2"/>
                </a:solidFill>
              </a:rPr>
              <a:t>Limitation: Can’t determine exact survivability</a:t>
            </a:r>
          </a:p>
        </p:txBody>
      </p:sp>
      <p:sp>
        <p:nvSpPr>
          <p:cNvPr id="5" name="Rectangle 4"/>
          <p:cNvSpPr/>
          <p:nvPr/>
        </p:nvSpPr>
        <p:spPr>
          <a:xfrm>
            <a:off x="0" y="2515199"/>
            <a:ext cx="8754177" cy="830997"/>
          </a:xfrm>
          <a:prstGeom prst="rect">
            <a:avLst/>
          </a:prstGeom>
        </p:spPr>
        <p:txBody>
          <a:bodyPr wrap="square">
            <a:spAutoFit/>
          </a:bodyPr>
          <a:lstStyle/>
          <a:p>
            <a:pPr lvl="1"/>
            <a:r>
              <a:rPr lang="en-US" altLang="en-US" sz="2800" b="1" dirty="0">
                <a:solidFill>
                  <a:schemeClr val="tx2"/>
                </a:solidFill>
              </a:rPr>
              <a:t>Field Evaluations </a:t>
            </a:r>
            <a:r>
              <a:rPr lang="en-US" altLang="en-US" dirty="0">
                <a:solidFill>
                  <a:schemeClr val="tx2"/>
                </a:solidFill>
              </a:rPr>
              <a:t>(1960s to date)</a:t>
            </a:r>
          </a:p>
          <a:p>
            <a:pPr marL="800100" lvl="1" indent="-342900">
              <a:buFont typeface="Arial" panose="020B0604020202020204" pitchFamily="34" charset="0"/>
              <a:buChar char="•"/>
            </a:pPr>
            <a:r>
              <a:rPr lang="en-US" altLang="en-US" sz="2000" dirty="0">
                <a:solidFill>
                  <a:schemeClr val="accent2"/>
                </a:solidFill>
              </a:rPr>
              <a:t>Limitation: Can’t determine specific mutation</a:t>
            </a:r>
          </a:p>
        </p:txBody>
      </p:sp>
      <p:sp>
        <p:nvSpPr>
          <p:cNvPr id="6" name="Rectangle 5"/>
          <p:cNvSpPr/>
          <p:nvPr/>
        </p:nvSpPr>
        <p:spPr>
          <a:xfrm>
            <a:off x="0" y="5453968"/>
            <a:ext cx="7661709" cy="830997"/>
          </a:xfrm>
          <a:prstGeom prst="rect">
            <a:avLst/>
          </a:prstGeom>
        </p:spPr>
        <p:txBody>
          <a:bodyPr wrap="square">
            <a:spAutoFit/>
          </a:bodyPr>
          <a:lstStyle/>
          <a:p>
            <a:pPr lvl="1"/>
            <a:r>
              <a:rPr lang="en-US" altLang="en-US" sz="2800" b="1" dirty="0">
                <a:solidFill>
                  <a:schemeClr val="tx2"/>
                </a:solidFill>
              </a:rPr>
              <a:t>DNA Sequencing </a:t>
            </a:r>
            <a:r>
              <a:rPr lang="en-US" altLang="en-US" dirty="0">
                <a:solidFill>
                  <a:schemeClr val="tx2"/>
                </a:solidFill>
              </a:rPr>
              <a:t>(2005 to date)</a:t>
            </a:r>
          </a:p>
          <a:p>
            <a:pPr marL="800100" lvl="1" indent="-342900">
              <a:buFont typeface="Arial" panose="020B0604020202020204" pitchFamily="34" charset="0"/>
              <a:buChar char="•"/>
            </a:pPr>
            <a:r>
              <a:rPr lang="en-US" altLang="en-US" sz="2000" dirty="0">
                <a:solidFill>
                  <a:schemeClr val="accent2"/>
                </a:solidFill>
              </a:rPr>
              <a:t>Limitation: Can’t determine resistance severity</a:t>
            </a:r>
            <a:endParaRPr lang="en-GB" sz="2000" dirty="0">
              <a:solidFill>
                <a:schemeClr val="accent2"/>
              </a:solidFill>
            </a:endParaRPr>
          </a:p>
        </p:txBody>
      </p:sp>
      <p:pic>
        <p:nvPicPr>
          <p:cNvPr id="4102" name="Picture 6" descr="Related imag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93" b="99614" l="98" r="50195">
                        <a14:foregroundMark x1="10254" y1="57915" x2="10254" y2="57915"/>
                        <a14:foregroundMark x1="7617" y1="14672" x2="7617" y2="14672"/>
                        <a14:foregroundMark x1="44531" y1="15444" x2="44531" y2="15444"/>
                        <a14:foregroundMark x1="43066" y1="55405" x2="43066" y2="55405"/>
                        <a14:foregroundMark x1="39453" y1="4054" x2="39453" y2="4054"/>
                        <a14:foregroundMark x1="23633" y1="8108" x2="23633" y2="8108"/>
                        <a14:foregroundMark x1="6934" y1="7722" x2="6934" y2="7722"/>
                        <a14:foregroundMark x1="6934" y1="4247" x2="6934" y2="4247"/>
                        <a14:foregroundMark x1="40527" y1="26062" x2="40527" y2="26062"/>
                        <a14:foregroundMark x1="12109" y1="12355" x2="12109" y2="12355"/>
                        <a14:foregroundMark x1="3027" y1="34363" x2="3027" y2="34363"/>
                        <a14:foregroundMark x1="3906" y1="9266" x2="3906" y2="9266"/>
                        <a14:foregroundMark x1="12207" y1="4826" x2="12207" y2="4826"/>
                        <a14:foregroundMark x1="2148" y1="13127" x2="2148" y2="13127"/>
                      </a14:backgroundRemoval>
                    </a14:imgEffect>
                  </a14:imgLayer>
                </a14:imgProps>
              </a:ext>
              <a:ext uri="{28A0092B-C50C-407E-A947-70E740481C1C}">
                <a14:useLocalDpi xmlns:a14="http://schemas.microsoft.com/office/drawing/2010/main" val="0"/>
              </a:ext>
            </a:extLst>
          </a:blip>
          <a:srcRect r="49816"/>
          <a:stretch/>
        </p:blipFill>
        <p:spPr bwMode="auto">
          <a:xfrm>
            <a:off x="7300780" y="4326932"/>
            <a:ext cx="1144424" cy="115359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d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96170">
            <a:off x="6112014" y="5369831"/>
            <a:ext cx="1962494" cy="14718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953" y="2196764"/>
            <a:ext cx="2032285" cy="203228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6333415" y="3004075"/>
            <a:ext cx="1246454" cy="908062"/>
            <a:chOff x="6013778" y="4635333"/>
            <a:chExt cx="3130222" cy="2280417"/>
          </a:xfrm>
        </p:grpSpPr>
        <p:pic>
          <p:nvPicPr>
            <p:cNvPr id="17" name="Picture 2" descr="Image result for rat illustrati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51" b="97453" l="3223" r="97754"/>
                      </a14:imgEffect>
                    </a14:imgLayer>
                  </a14:imgProps>
                </a:ext>
                <a:ext uri="{28A0092B-C50C-407E-A947-70E740481C1C}">
                  <a14:useLocalDpi xmlns:a14="http://schemas.microsoft.com/office/drawing/2010/main" val="0"/>
                </a:ext>
              </a:extLst>
            </a:blip>
            <a:srcRect/>
            <a:stretch>
              <a:fillRect/>
            </a:stretch>
          </p:blipFill>
          <p:spPr bwMode="auto">
            <a:xfrm flipH="1">
              <a:off x="6013778" y="4635333"/>
              <a:ext cx="3130222" cy="2280417"/>
            </a:xfrm>
            <a:prstGeom prst="rect">
              <a:avLst/>
            </a:prstGeom>
            <a:noFill/>
            <a:extLst>
              <a:ext uri="{909E8E84-426E-40DD-AFC4-6F175D3DCCD1}">
                <a14:hiddenFill xmlns:a14="http://schemas.microsoft.com/office/drawing/2010/main">
                  <a:solidFill>
                    <a:srgbClr val="FFFFFF"/>
                  </a:solidFill>
                </a14:hiddenFill>
              </a:ext>
            </a:extLst>
          </p:spPr>
        </p:pic>
        <p:sp>
          <p:nvSpPr>
            <p:cNvPr id="18" name="Oval 3"/>
            <p:cNvSpPr/>
            <p:nvPr/>
          </p:nvSpPr>
          <p:spPr>
            <a:xfrm>
              <a:off x="6992128" y="6048581"/>
              <a:ext cx="184636" cy="188120"/>
            </a:xfrm>
            <a:custGeom>
              <a:avLst/>
              <a:gdLst>
                <a:gd name="connsiteX0" fmla="*/ 0 w 99673"/>
                <a:gd name="connsiteY0" fmla="*/ 75839 h 151677"/>
                <a:gd name="connsiteX1" fmla="*/ 49837 w 99673"/>
                <a:gd name="connsiteY1" fmla="*/ 0 h 151677"/>
                <a:gd name="connsiteX2" fmla="*/ 99674 w 99673"/>
                <a:gd name="connsiteY2" fmla="*/ 75839 h 151677"/>
                <a:gd name="connsiteX3" fmla="*/ 49837 w 99673"/>
                <a:gd name="connsiteY3" fmla="*/ 151678 h 151677"/>
                <a:gd name="connsiteX4" fmla="*/ 0 w 99673"/>
                <a:gd name="connsiteY4" fmla="*/ 75839 h 151677"/>
                <a:gd name="connsiteX0" fmla="*/ 2325 w 130141"/>
                <a:gd name="connsiteY0" fmla="*/ 62838 h 138677"/>
                <a:gd name="connsiteX1" fmla="*/ 121500 w 130141"/>
                <a:gd name="connsiteY1" fmla="*/ 0 h 138677"/>
                <a:gd name="connsiteX2" fmla="*/ 101999 w 130141"/>
                <a:gd name="connsiteY2" fmla="*/ 62838 h 138677"/>
                <a:gd name="connsiteX3" fmla="*/ 52162 w 130141"/>
                <a:gd name="connsiteY3" fmla="*/ 138677 h 138677"/>
                <a:gd name="connsiteX4" fmla="*/ 2325 w 130141"/>
                <a:gd name="connsiteY4" fmla="*/ 62838 h 138677"/>
                <a:gd name="connsiteX0" fmla="*/ 2038 w 132568"/>
                <a:gd name="connsiteY0" fmla="*/ 64801 h 140873"/>
                <a:gd name="connsiteX1" fmla="*/ 121213 w 132568"/>
                <a:gd name="connsiteY1" fmla="*/ 1963 h 140873"/>
                <a:gd name="connsiteX2" fmla="*/ 127714 w 132568"/>
                <a:gd name="connsiteY2" fmla="*/ 38799 h 140873"/>
                <a:gd name="connsiteX3" fmla="*/ 51875 w 132568"/>
                <a:gd name="connsiteY3" fmla="*/ 140640 h 140873"/>
                <a:gd name="connsiteX4" fmla="*/ 2038 w 132568"/>
                <a:gd name="connsiteY4" fmla="*/ 64801 h 140873"/>
                <a:gd name="connsiteX0" fmla="*/ 2382 w 123635"/>
                <a:gd name="connsiteY0" fmla="*/ 18052 h 141708"/>
                <a:gd name="connsiteX1" fmla="*/ 112890 w 123635"/>
                <a:gd name="connsiteY1" fmla="*/ 2884 h 141708"/>
                <a:gd name="connsiteX2" fmla="*/ 119391 w 123635"/>
                <a:gd name="connsiteY2" fmla="*/ 39720 h 141708"/>
                <a:gd name="connsiteX3" fmla="*/ 43552 w 123635"/>
                <a:gd name="connsiteY3" fmla="*/ 141561 h 141708"/>
                <a:gd name="connsiteX4" fmla="*/ 2382 w 123635"/>
                <a:gd name="connsiteY4" fmla="*/ 18052 h 141708"/>
                <a:gd name="connsiteX0" fmla="*/ 13021 w 134274"/>
                <a:gd name="connsiteY0" fmla="*/ 17860 h 137192"/>
                <a:gd name="connsiteX1" fmla="*/ 123529 w 134274"/>
                <a:gd name="connsiteY1" fmla="*/ 2692 h 137192"/>
                <a:gd name="connsiteX2" fmla="*/ 130030 w 134274"/>
                <a:gd name="connsiteY2" fmla="*/ 39528 h 137192"/>
                <a:gd name="connsiteX3" fmla="*/ 15188 w 134274"/>
                <a:gd name="connsiteY3" fmla="*/ 137035 h 137192"/>
                <a:gd name="connsiteX4" fmla="*/ 13021 w 134274"/>
                <a:gd name="connsiteY4" fmla="*/ 17860 h 13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74" h="137192">
                  <a:moveTo>
                    <a:pt x="13021" y="17860"/>
                  </a:moveTo>
                  <a:cubicBezTo>
                    <a:pt x="31078" y="-4531"/>
                    <a:pt x="104028" y="-919"/>
                    <a:pt x="123529" y="2692"/>
                  </a:cubicBezTo>
                  <a:cubicBezTo>
                    <a:pt x="143030" y="6303"/>
                    <a:pt x="130030" y="-2357"/>
                    <a:pt x="130030" y="39528"/>
                  </a:cubicBezTo>
                  <a:cubicBezTo>
                    <a:pt x="130030" y="81413"/>
                    <a:pt x="34689" y="140646"/>
                    <a:pt x="15188" y="137035"/>
                  </a:cubicBezTo>
                  <a:cubicBezTo>
                    <a:pt x="-4313" y="133424"/>
                    <a:pt x="-5036" y="40251"/>
                    <a:pt x="13021" y="17860"/>
                  </a:cubicBezTo>
                  <a:close/>
                </a:path>
              </a:pathLst>
            </a:custGeom>
            <a:solidFill>
              <a:srgbClr val="AA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3"/>
            <p:cNvSpPr/>
            <p:nvPr/>
          </p:nvSpPr>
          <p:spPr>
            <a:xfrm rot="19934722">
              <a:off x="6805855" y="6034162"/>
              <a:ext cx="98872" cy="123466"/>
            </a:xfrm>
            <a:custGeom>
              <a:avLst/>
              <a:gdLst>
                <a:gd name="connsiteX0" fmla="*/ 0 w 99673"/>
                <a:gd name="connsiteY0" fmla="*/ 75839 h 151677"/>
                <a:gd name="connsiteX1" fmla="*/ 49837 w 99673"/>
                <a:gd name="connsiteY1" fmla="*/ 0 h 151677"/>
                <a:gd name="connsiteX2" fmla="*/ 99674 w 99673"/>
                <a:gd name="connsiteY2" fmla="*/ 75839 h 151677"/>
                <a:gd name="connsiteX3" fmla="*/ 49837 w 99673"/>
                <a:gd name="connsiteY3" fmla="*/ 151678 h 151677"/>
                <a:gd name="connsiteX4" fmla="*/ 0 w 99673"/>
                <a:gd name="connsiteY4" fmla="*/ 75839 h 151677"/>
                <a:gd name="connsiteX0" fmla="*/ 2325 w 130141"/>
                <a:gd name="connsiteY0" fmla="*/ 62838 h 138677"/>
                <a:gd name="connsiteX1" fmla="*/ 121500 w 130141"/>
                <a:gd name="connsiteY1" fmla="*/ 0 h 138677"/>
                <a:gd name="connsiteX2" fmla="*/ 101999 w 130141"/>
                <a:gd name="connsiteY2" fmla="*/ 62838 h 138677"/>
                <a:gd name="connsiteX3" fmla="*/ 52162 w 130141"/>
                <a:gd name="connsiteY3" fmla="*/ 138677 h 138677"/>
                <a:gd name="connsiteX4" fmla="*/ 2325 w 130141"/>
                <a:gd name="connsiteY4" fmla="*/ 62838 h 138677"/>
                <a:gd name="connsiteX0" fmla="*/ 2038 w 132568"/>
                <a:gd name="connsiteY0" fmla="*/ 64801 h 140873"/>
                <a:gd name="connsiteX1" fmla="*/ 121213 w 132568"/>
                <a:gd name="connsiteY1" fmla="*/ 1963 h 140873"/>
                <a:gd name="connsiteX2" fmla="*/ 127714 w 132568"/>
                <a:gd name="connsiteY2" fmla="*/ 38799 h 140873"/>
                <a:gd name="connsiteX3" fmla="*/ 51875 w 132568"/>
                <a:gd name="connsiteY3" fmla="*/ 140640 h 140873"/>
                <a:gd name="connsiteX4" fmla="*/ 2038 w 132568"/>
                <a:gd name="connsiteY4" fmla="*/ 64801 h 140873"/>
                <a:gd name="connsiteX0" fmla="*/ 2382 w 123635"/>
                <a:gd name="connsiteY0" fmla="*/ 18052 h 141708"/>
                <a:gd name="connsiteX1" fmla="*/ 112890 w 123635"/>
                <a:gd name="connsiteY1" fmla="*/ 2884 h 141708"/>
                <a:gd name="connsiteX2" fmla="*/ 119391 w 123635"/>
                <a:gd name="connsiteY2" fmla="*/ 39720 h 141708"/>
                <a:gd name="connsiteX3" fmla="*/ 43552 w 123635"/>
                <a:gd name="connsiteY3" fmla="*/ 141561 h 141708"/>
                <a:gd name="connsiteX4" fmla="*/ 2382 w 123635"/>
                <a:gd name="connsiteY4" fmla="*/ 18052 h 141708"/>
                <a:gd name="connsiteX0" fmla="*/ 13021 w 134274"/>
                <a:gd name="connsiteY0" fmla="*/ 17860 h 137192"/>
                <a:gd name="connsiteX1" fmla="*/ 123529 w 134274"/>
                <a:gd name="connsiteY1" fmla="*/ 2692 h 137192"/>
                <a:gd name="connsiteX2" fmla="*/ 130030 w 134274"/>
                <a:gd name="connsiteY2" fmla="*/ 39528 h 137192"/>
                <a:gd name="connsiteX3" fmla="*/ 15188 w 134274"/>
                <a:gd name="connsiteY3" fmla="*/ 137035 h 137192"/>
                <a:gd name="connsiteX4" fmla="*/ 13021 w 134274"/>
                <a:gd name="connsiteY4" fmla="*/ 17860 h 137192"/>
                <a:gd name="connsiteX0" fmla="*/ 11017 w 124219"/>
                <a:gd name="connsiteY0" fmla="*/ 27257 h 192967"/>
                <a:gd name="connsiteX1" fmla="*/ 121525 w 124219"/>
                <a:gd name="connsiteY1" fmla="*/ 12089 h 192967"/>
                <a:gd name="connsiteX2" fmla="*/ 92718 w 124219"/>
                <a:gd name="connsiteY2" fmla="*/ 176210 h 192967"/>
                <a:gd name="connsiteX3" fmla="*/ 13184 w 124219"/>
                <a:gd name="connsiteY3" fmla="*/ 146432 h 192967"/>
                <a:gd name="connsiteX4" fmla="*/ 11017 w 124219"/>
                <a:gd name="connsiteY4" fmla="*/ 27257 h 192967"/>
                <a:gd name="connsiteX0" fmla="*/ 11017 w 150440"/>
                <a:gd name="connsiteY0" fmla="*/ 19473 h 173407"/>
                <a:gd name="connsiteX1" fmla="*/ 121525 w 150440"/>
                <a:gd name="connsiteY1" fmla="*/ 4305 h 173407"/>
                <a:gd name="connsiteX2" fmla="*/ 149226 w 150440"/>
                <a:gd name="connsiteY2" fmla="*/ 63089 h 173407"/>
                <a:gd name="connsiteX3" fmla="*/ 92718 w 150440"/>
                <a:gd name="connsiteY3" fmla="*/ 168426 h 173407"/>
                <a:gd name="connsiteX4" fmla="*/ 13184 w 150440"/>
                <a:gd name="connsiteY4" fmla="*/ 138648 h 173407"/>
                <a:gd name="connsiteX5" fmla="*/ 11017 w 150440"/>
                <a:gd name="connsiteY5" fmla="*/ 19473 h 1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40" h="173407">
                  <a:moveTo>
                    <a:pt x="11017" y="19473"/>
                  </a:moveTo>
                  <a:cubicBezTo>
                    <a:pt x="29074" y="-2918"/>
                    <a:pt x="98490" y="-2964"/>
                    <a:pt x="121525" y="4305"/>
                  </a:cubicBezTo>
                  <a:cubicBezTo>
                    <a:pt x="144560" y="11574"/>
                    <a:pt x="154027" y="35735"/>
                    <a:pt x="149226" y="63089"/>
                  </a:cubicBezTo>
                  <a:cubicBezTo>
                    <a:pt x="144425" y="90443"/>
                    <a:pt x="109045" y="153896"/>
                    <a:pt x="92718" y="168426"/>
                  </a:cubicBezTo>
                  <a:cubicBezTo>
                    <a:pt x="76391" y="182956"/>
                    <a:pt x="26801" y="163474"/>
                    <a:pt x="13184" y="138648"/>
                  </a:cubicBezTo>
                  <a:cubicBezTo>
                    <a:pt x="-433" y="113823"/>
                    <a:pt x="-7040" y="41864"/>
                    <a:pt x="11017" y="19473"/>
                  </a:cubicBezTo>
                  <a:close/>
                </a:path>
              </a:pathLst>
            </a:custGeom>
            <a:solidFill>
              <a:srgbClr val="AA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582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0" y="6039853"/>
            <a:ext cx="1828800" cy="818147"/>
          </a:xfrm>
          <a:prstGeom prst="rect">
            <a:avLst/>
          </a:prstGeom>
          <a:solidFill>
            <a:srgbClr val="21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57423"/>
            <a:ext cx="8501575" cy="1143001"/>
          </a:xfrm>
        </p:spPr>
        <p:txBody>
          <a:bodyPr/>
          <a:lstStyle/>
          <a:p>
            <a:pPr>
              <a:defRPr/>
            </a:pPr>
            <a:r>
              <a:rPr lang="en-GB" sz="4000" dirty="0"/>
              <a:t>Blood Clotting Response (BCR)</a:t>
            </a:r>
          </a:p>
        </p:txBody>
      </p:sp>
      <p:cxnSp>
        <p:nvCxnSpPr>
          <p:cNvPr id="14" name="Straight Connector 13"/>
          <p:cNvCxnSpPr/>
          <p:nvPr/>
        </p:nvCxnSpPr>
        <p:spPr>
          <a:xfrm>
            <a:off x="3062389" y="4793761"/>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196191"/>
            <a:ext cx="245429" cy="613357"/>
          </a:xfrm>
          <a:prstGeom prst="rect">
            <a:avLst/>
          </a:prstGeom>
          <a:noFill/>
        </p:spPr>
        <p:txBody>
          <a:bodyPr wrap="square" rtlCol="0">
            <a:spAutoFit/>
          </a:bodyPr>
          <a:lstStyle/>
          <a:p>
            <a:endParaRPr lang="en-GB" dirty="0"/>
          </a:p>
        </p:txBody>
      </p:sp>
      <p:sp>
        <p:nvSpPr>
          <p:cNvPr id="5" name="Rectangle 4"/>
          <p:cNvSpPr/>
          <p:nvPr/>
        </p:nvSpPr>
        <p:spPr>
          <a:xfrm>
            <a:off x="818069" y="2816263"/>
            <a:ext cx="2042020" cy="400110"/>
          </a:xfrm>
          <a:prstGeom prst="rect">
            <a:avLst/>
          </a:prstGeom>
        </p:spPr>
        <p:txBody>
          <a:bodyPr wrap="square">
            <a:spAutoFit/>
          </a:bodyPr>
          <a:lstStyle/>
          <a:p>
            <a:pPr marL="0" indent="0">
              <a:buNone/>
            </a:pPr>
            <a:r>
              <a:rPr lang="en-GB" sz="2000" dirty="0"/>
              <a:t>Dose the animal</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100000" l="644" r="99571"/>
                    </a14:imgEffect>
                  </a14:imgLayer>
                </a14:imgProps>
              </a:ext>
              <a:ext uri="{28A0092B-C50C-407E-A947-70E740481C1C}">
                <a14:useLocalDpi xmlns:a14="http://schemas.microsoft.com/office/drawing/2010/main" val="0"/>
              </a:ext>
            </a:extLst>
          </a:blip>
          <a:stretch>
            <a:fillRect/>
          </a:stretch>
        </p:blipFill>
        <p:spPr>
          <a:xfrm flipH="1">
            <a:off x="115857" y="1641405"/>
            <a:ext cx="2397666" cy="1049622"/>
          </a:xfrm>
          <a:prstGeom prst="rect">
            <a:avLst/>
          </a:prstGeom>
        </p:spPr>
      </p:pic>
      <p:pic>
        <p:nvPicPr>
          <p:cNvPr id="13" name="Picture 2" descr="Image result for syringe carto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83562">
            <a:off x="2405860" y="1524587"/>
            <a:ext cx="837680" cy="837680"/>
          </a:xfrm>
          <a:prstGeom prst="rect">
            <a:avLst/>
          </a:prstGeom>
          <a:noFill/>
          <a:extLst>
            <a:ext uri="{909E8E84-426E-40DD-AFC4-6F175D3DCCD1}">
              <a14:hiddenFill xmlns:a14="http://schemas.microsoft.com/office/drawing/2010/main">
                <a:solidFill>
                  <a:srgbClr val="FFFFFF"/>
                </a:solidFill>
              </a14:hiddenFill>
            </a:ext>
          </a:extLst>
        </p:spPr>
      </p:pic>
      <p:sp>
        <p:nvSpPr>
          <p:cNvPr id="9" name="Up Arrow 8"/>
          <p:cNvSpPr/>
          <p:nvPr/>
        </p:nvSpPr>
        <p:spPr>
          <a:xfrm rot="5400000">
            <a:off x="3460855" y="1963565"/>
            <a:ext cx="437106" cy="741926"/>
          </a:xfrm>
          <a:prstGeom prst="upArrow">
            <a:avLst>
              <a:gd name="adj1" fmla="val 23055"/>
              <a:gd name="adj2" fmla="val 552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2684710" y="3753105"/>
            <a:ext cx="4897776" cy="2534685"/>
            <a:chOff x="2985246" y="4233333"/>
            <a:chExt cx="3049934" cy="1907822"/>
          </a:xfrm>
        </p:grpSpPr>
        <p:cxnSp>
          <p:nvCxnSpPr>
            <p:cNvPr id="23" name="Straight Connector 22"/>
            <p:cNvCxnSpPr/>
            <p:nvPr/>
          </p:nvCxnSpPr>
          <p:spPr>
            <a:xfrm>
              <a:off x="2985246" y="4233333"/>
              <a:ext cx="0" cy="19078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985247" y="6135510"/>
              <a:ext cx="3049933" cy="1"/>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4780586" y="3753105"/>
            <a:ext cx="496441" cy="24917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577059" y="5845155"/>
            <a:ext cx="496441" cy="3996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121612" y="5872452"/>
            <a:ext cx="496441" cy="378373"/>
          </a:xfrm>
          <a:prstGeom prst="rect">
            <a:avLst/>
          </a:prstGeom>
          <a:solidFill>
            <a:srgbClr val="858C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825815" y="6286055"/>
            <a:ext cx="1372704" cy="461665"/>
          </a:xfrm>
          <a:prstGeom prst="rect">
            <a:avLst/>
          </a:prstGeom>
        </p:spPr>
        <p:txBody>
          <a:bodyPr wrap="square">
            <a:spAutoFit/>
          </a:bodyPr>
          <a:lstStyle/>
          <a:p>
            <a:pPr marL="0" indent="0">
              <a:buNone/>
            </a:pPr>
            <a:r>
              <a:rPr lang="en-GB" dirty="0"/>
              <a:t>Control</a:t>
            </a:r>
          </a:p>
        </p:txBody>
      </p:sp>
      <p:sp>
        <p:nvSpPr>
          <p:cNvPr id="37" name="Rectangle 36"/>
          <p:cNvSpPr/>
          <p:nvPr/>
        </p:nvSpPr>
        <p:spPr>
          <a:xfrm>
            <a:off x="4555474" y="6282886"/>
            <a:ext cx="1372704" cy="461665"/>
          </a:xfrm>
          <a:prstGeom prst="rect">
            <a:avLst/>
          </a:prstGeom>
        </p:spPr>
        <p:txBody>
          <a:bodyPr wrap="square">
            <a:spAutoFit/>
          </a:bodyPr>
          <a:lstStyle/>
          <a:p>
            <a:pPr marL="0" indent="0">
              <a:buNone/>
            </a:pPr>
            <a:r>
              <a:rPr lang="en-GB" dirty="0"/>
              <a:t>Normal</a:t>
            </a:r>
          </a:p>
        </p:txBody>
      </p:sp>
      <p:sp>
        <p:nvSpPr>
          <p:cNvPr id="38" name="Rectangle 37"/>
          <p:cNvSpPr/>
          <p:nvPr/>
        </p:nvSpPr>
        <p:spPr>
          <a:xfrm>
            <a:off x="6146146" y="6280290"/>
            <a:ext cx="1654308" cy="461665"/>
          </a:xfrm>
          <a:prstGeom prst="rect">
            <a:avLst/>
          </a:prstGeom>
        </p:spPr>
        <p:txBody>
          <a:bodyPr wrap="square">
            <a:spAutoFit/>
          </a:bodyPr>
          <a:lstStyle/>
          <a:p>
            <a:pPr marL="0" indent="0">
              <a:buNone/>
            </a:pPr>
            <a:r>
              <a:rPr lang="en-GB" dirty="0"/>
              <a:t>Resistant</a:t>
            </a:r>
          </a:p>
        </p:txBody>
      </p:sp>
      <p:sp>
        <p:nvSpPr>
          <p:cNvPr id="39" name="Rectangle 38"/>
          <p:cNvSpPr/>
          <p:nvPr/>
        </p:nvSpPr>
        <p:spPr>
          <a:xfrm>
            <a:off x="804197" y="4609048"/>
            <a:ext cx="2055892" cy="830997"/>
          </a:xfrm>
          <a:prstGeom prst="rect">
            <a:avLst/>
          </a:prstGeom>
        </p:spPr>
        <p:txBody>
          <a:bodyPr wrap="square">
            <a:spAutoFit/>
          </a:bodyPr>
          <a:lstStyle/>
          <a:p>
            <a:pPr marL="0" indent="0">
              <a:buNone/>
            </a:pPr>
            <a:r>
              <a:rPr lang="en-GB" dirty="0"/>
              <a:t>Coagulation time</a:t>
            </a:r>
          </a:p>
        </p:txBody>
      </p:sp>
      <p:pic>
        <p:nvPicPr>
          <p:cNvPr id="40" name="Picture 6" descr="Related image"/>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3" b="99614" l="98" r="50195">
                        <a14:foregroundMark x1="10254" y1="57915" x2="10254" y2="57915"/>
                        <a14:foregroundMark x1="7617" y1="14672" x2="7617" y2="14672"/>
                        <a14:foregroundMark x1="44531" y1="15444" x2="44531" y2="15444"/>
                        <a14:foregroundMark x1="43066" y1="55405" x2="43066" y2="55405"/>
                        <a14:foregroundMark x1="39453" y1="4054" x2="39453" y2="4054"/>
                        <a14:foregroundMark x1="23633" y1="8108" x2="23633" y2="8108"/>
                        <a14:foregroundMark x1="6934" y1="7722" x2="6934" y2="7722"/>
                        <a14:foregroundMark x1="6934" y1="4247" x2="6934" y2="4247"/>
                        <a14:foregroundMark x1="40527" y1="26062" x2="40527" y2="26062"/>
                        <a14:foregroundMark x1="12109" y1="12355" x2="12109" y2="12355"/>
                        <a14:foregroundMark x1="3027" y1="34363" x2="3027" y2="34363"/>
                        <a14:foregroundMark x1="3906" y1="9266" x2="3906" y2="9266"/>
                        <a14:foregroundMark x1="12207" y1="4826" x2="12207" y2="4826"/>
                        <a14:foregroundMark x1="2148" y1="13127" x2="2148" y2="13127"/>
                      </a14:backgroundRemoval>
                    </a14:imgEffect>
                  </a14:imgLayer>
                </a14:imgProps>
              </a:ext>
              <a:ext uri="{28A0092B-C50C-407E-A947-70E740481C1C}">
                <a14:useLocalDpi xmlns:a14="http://schemas.microsoft.com/office/drawing/2010/main" val="0"/>
              </a:ext>
            </a:extLst>
          </a:blip>
          <a:srcRect l="1" r="83526"/>
          <a:stretch/>
        </p:blipFill>
        <p:spPr bwMode="auto">
          <a:xfrm>
            <a:off x="4661960" y="1622209"/>
            <a:ext cx="375664" cy="11535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7696" y="1278801"/>
            <a:ext cx="1454090" cy="145409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220410" y="2817377"/>
            <a:ext cx="1512192" cy="400110"/>
          </a:xfrm>
          <a:prstGeom prst="rect">
            <a:avLst/>
          </a:prstGeom>
        </p:spPr>
        <p:txBody>
          <a:bodyPr wrap="square">
            <a:spAutoFit/>
          </a:bodyPr>
          <a:lstStyle/>
          <a:p>
            <a:pPr marL="0" indent="0">
              <a:buNone/>
            </a:pPr>
            <a:r>
              <a:rPr lang="en-GB" sz="2000" dirty="0"/>
              <a:t>Take blood</a:t>
            </a:r>
          </a:p>
        </p:txBody>
      </p:sp>
      <p:sp>
        <p:nvSpPr>
          <p:cNvPr id="49" name="Rectangle 48"/>
          <p:cNvSpPr/>
          <p:nvPr/>
        </p:nvSpPr>
        <p:spPr>
          <a:xfrm>
            <a:off x="6849612" y="2816263"/>
            <a:ext cx="2083903" cy="707886"/>
          </a:xfrm>
          <a:prstGeom prst="rect">
            <a:avLst/>
          </a:prstGeom>
        </p:spPr>
        <p:txBody>
          <a:bodyPr wrap="square">
            <a:spAutoFit/>
          </a:bodyPr>
          <a:lstStyle/>
          <a:p>
            <a:pPr marL="0" indent="0">
              <a:buNone/>
            </a:pPr>
            <a:r>
              <a:rPr lang="en-GB" sz="2000" dirty="0"/>
              <a:t>Measure coagulation time</a:t>
            </a:r>
          </a:p>
        </p:txBody>
      </p:sp>
      <p:sp>
        <p:nvSpPr>
          <p:cNvPr id="50" name="Up Arrow 49"/>
          <p:cNvSpPr/>
          <p:nvPr/>
        </p:nvSpPr>
        <p:spPr>
          <a:xfrm rot="5400000">
            <a:off x="5886530" y="1939375"/>
            <a:ext cx="437106" cy="741926"/>
          </a:xfrm>
          <a:prstGeom prst="upArrow">
            <a:avLst>
              <a:gd name="adj1" fmla="val 23055"/>
              <a:gd name="adj2" fmla="val 552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525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0" y="6039853"/>
            <a:ext cx="1828800" cy="818147"/>
          </a:xfrm>
          <a:prstGeom prst="rect">
            <a:avLst/>
          </a:prstGeom>
          <a:solidFill>
            <a:srgbClr val="21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defRPr/>
            </a:pPr>
            <a:r>
              <a:rPr lang="en-GB" sz="4000" dirty="0"/>
              <a:t>RESISTANCE SEVERITY</a:t>
            </a:r>
          </a:p>
        </p:txBody>
      </p:sp>
      <p:cxnSp>
        <p:nvCxnSpPr>
          <p:cNvPr id="14" name="Straight Connector 13"/>
          <p:cNvCxnSpPr/>
          <p:nvPr/>
        </p:nvCxnSpPr>
        <p:spPr>
          <a:xfrm>
            <a:off x="3062389" y="4793761"/>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347883"/>
            <a:ext cx="184731" cy="461665"/>
          </a:xfrm>
          <a:prstGeom prst="rect">
            <a:avLst/>
          </a:prstGeom>
          <a:noFill/>
        </p:spPr>
        <p:txBody>
          <a:bodyPr wrap="none" rtlCol="0">
            <a:spAutoFit/>
          </a:bodyPr>
          <a:lstStyle/>
          <a:p>
            <a:endParaRPr lang="en-GB" dirty="0"/>
          </a:p>
        </p:txBody>
      </p:sp>
      <p:sp>
        <p:nvSpPr>
          <p:cNvPr id="4" name="Rectangle 3"/>
          <p:cNvSpPr/>
          <p:nvPr/>
        </p:nvSpPr>
        <p:spPr>
          <a:xfrm>
            <a:off x="-224588" y="1182876"/>
            <a:ext cx="9187590" cy="1477328"/>
          </a:xfrm>
          <a:prstGeom prst="rect">
            <a:avLst/>
          </a:prstGeom>
        </p:spPr>
        <p:txBody>
          <a:bodyPr wrap="square">
            <a:spAutoFit/>
          </a:bodyPr>
          <a:lstStyle/>
          <a:p>
            <a:pPr marL="800100" lvl="1" indent="-342900">
              <a:lnSpc>
                <a:spcPct val="150000"/>
              </a:lnSpc>
              <a:buFont typeface="Arial" panose="020B0604020202020204" pitchFamily="34" charset="0"/>
              <a:buChar char="•"/>
              <a:defRPr/>
            </a:pPr>
            <a:r>
              <a:rPr lang="en-US" sz="2800" dirty="0">
                <a:solidFill>
                  <a:schemeClr val="tx2"/>
                </a:solidFill>
              </a:rPr>
              <a:t>Trying to measure resistance levels is difficult</a:t>
            </a:r>
          </a:p>
          <a:p>
            <a:pPr marL="800100" lvl="1" indent="-342900">
              <a:lnSpc>
                <a:spcPct val="150000"/>
              </a:lnSpc>
              <a:buFont typeface="Arial" panose="020B0604020202020204" pitchFamily="34" charset="0"/>
              <a:buChar char="•"/>
              <a:defRPr/>
            </a:pPr>
            <a:r>
              <a:rPr lang="en-US" sz="2800" dirty="0">
                <a:solidFill>
                  <a:schemeClr val="tx2"/>
                </a:solidFill>
              </a:rPr>
              <a:t>One way is to calculate </a:t>
            </a:r>
            <a:r>
              <a:rPr lang="en-US" sz="3200" b="1" dirty="0">
                <a:solidFill>
                  <a:schemeClr val="tx2"/>
                </a:solidFill>
              </a:rPr>
              <a:t>RESISTANCE FACTORS</a:t>
            </a:r>
          </a:p>
        </p:txBody>
      </p:sp>
      <p:sp>
        <p:nvSpPr>
          <p:cNvPr id="5" name="Rectangle 4"/>
          <p:cNvSpPr/>
          <p:nvPr/>
        </p:nvSpPr>
        <p:spPr>
          <a:xfrm>
            <a:off x="700745" y="2839778"/>
            <a:ext cx="7983416" cy="1508105"/>
          </a:xfrm>
          <a:prstGeom prst="rect">
            <a:avLst/>
          </a:prstGeom>
        </p:spPr>
        <p:txBody>
          <a:bodyPr wrap="square">
            <a:spAutoFit/>
          </a:bodyPr>
          <a:lstStyle/>
          <a:p>
            <a:pPr marL="0" indent="0">
              <a:buNone/>
            </a:pPr>
            <a:endParaRPr lang="en-GB" sz="2000" dirty="0"/>
          </a:p>
          <a:p>
            <a:pPr marL="0" indent="0">
              <a:buNone/>
            </a:pPr>
            <a:r>
              <a:rPr lang="en-GB" dirty="0"/>
              <a:t>Resistance factor of </a:t>
            </a:r>
            <a:r>
              <a:rPr lang="en-GB" b="1" dirty="0"/>
              <a:t>2</a:t>
            </a:r>
            <a:r>
              <a:rPr lang="en-GB" dirty="0"/>
              <a:t> = 	twice the dose to kill</a:t>
            </a:r>
          </a:p>
          <a:p>
            <a:pPr marL="0" indent="0">
              <a:buNone/>
            </a:pPr>
            <a:r>
              <a:rPr lang="en-GB" dirty="0"/>
              <a:t>Resistance factor of </a:t>
            </a:r>
            <a:r>
              <a:rPr lang="en-GB" b="1" dirty="0"/>
              <a:t>10</a:t>
            </a:r>
            <a:r>
              <a:rPr lang="en-GB" dirty="0"/>
              <a:t> = 	ten times the dose to kill</a:t>
            </a:r>
          </a:p>
          <a:p>
            <a:pPr marL="0" indent="0">
              <a:buNone/>
            </a:pPr>
            <a:r>
              <a:rPr lang="en-GB" dirty="0"/>
              <a:t>Resistance factor of </a:t>
            </a:r>
            <a:r>
              <a:rPr lang="en-GB" b="1" dirty="0"/>
              <a:t>100</a:t>
            </a:r>
            <a:r>
              <a:rPr lang="en-GB" dirty="0"/>
              <a:t> = 	one hundred times the dose to kill</a:t>
            </a:r>
          </a:p>
        </p:txBody>
      </p:sp>
      <p:pic>
        <p:nvPicPr>
          <p:cNvPr id="1026" name="Picture 2" descr="Image result for rat bai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000" b="97000" l="1000" r="99667"/>
                    </a14:imgEffect>
                  </a14:imgLayer>
                </a14:imgProps>
              </a:ext>
              <a:ext uri="{28A0092B-C50C-407E-A947-70E740481C1C}">
                <a14:useLocalDpi xmlns:a14="http://schemas.microsoft.com/office/drawing/2010/main" val="0"/>
              </a:ext>
            </a:extLst>
          </a:blip>
          <a:srcRect/>
          <a:stretch>
            <a:fillRect/>
          </a:stretch>
        </p:blipFill>
        <p:spPr bwMode="auto">
          <a:xfrm>
            <a:off x="700745" y="5060182"/>
            <a:ext cx="1210087" cy="12100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3200" l="4140" r="89809"/>
                    </a14:imgEffect>
                  </a14:imgLayer>
                </a14:imgProps>
              </a:ext>
              <a:ext uri="{28A0092B-C50C-407E-A947-70E740481C1C}">
                <a14:useLocalDpi xmlns:a14="http://schemas.microsoft.com/office/drawing/2010/main" val="0"/>
              </a:ext>
            </a:extLst>
          </a:blip>
          <a:srcRect/>
          <a:stretch>
            <a:fillRect/>
          </a:stretch>
        </p:blipFill>
        <p:spPr bwMode="auto">
          <a:xfrm>
            <a:off x="2762514" y="4654670"/>
            <a:ext cx="2192395" cy="17455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2333" l="667" r="98667"/>
                    </a14:imgEffect>
                  </a14:imgLayer>
                </a14:imgProps>
              </a:ext>
              <a:ext uri="{28A0092B-C50C-407E-A947-70E740481C1C}">
                <a14:useLocalDpi xmlns:a14="http://schemas.microsoft.com/office/drawing/2010/main" val="0"/>
              </a:ext>
            </a:extLst>
          </a:blip>
          <a:srcRect/>
          <a:stretch>
            <a:fillRect/>
          </a:stretch>
        </p:blipFill>
        <p:spPr bwMode="auto">
          <a:xfrm>
            <a:off x="5376266" y="3918555"/>
            <a:ext cx="3217766" cy="321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7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0" y="6039853"/>
            <a:ext cx="1828800" cy="818147"/>
          </a:xfrm>
          <a:prstGeom prst="rect">
            <a:avLst/>
          </a:prstGeom>
          <a:solidFill>
            <a:srgbClr val="21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defRPr/>
            </a:pPr>
            <a:r>
              <a:rPr lang="en-GB" sz="4000" dirty="0"/>
              <a:t>Calculating Resistance Factors</a:t>
            </a:r>
          </a:p>
        </p:txBody>
      </p:sp>
      <p:cxnSp>
        <p:nvCxnSpPr>
          <p:cNvPr id="14" name="Straight Connector 13"/>
          <p:cNvCxnSpPr/>
          <p:nvPr/>
        </p:nvCxnSpPr>
        <p:spPr>
          <a:xfrm>
            <a:off x="3878314" y="4793761"/>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01171" y="4196191"/>
            <a:ext cx="245429" cy="613357"/>
          </a:xfrm>
          <a:prstGeom prst="rect">
            <a:avLst/>
          </a:prstGeom>
          <a:noFill/>
        </p:spPr>
        <p:txBody>
          <a:bodyPr wrap="square" rtlCol="0">
            <a:spAutoFit/>
          </a:bodyPr>
          <a:lstStyle/>
          <a:p>
            <a:endParaRPr lang="en-GB" dirty="0"/>
          </a:p>
        </p:txBody>
      </p:sp>
      <p:grpSp>
        <p:nvGrpSpPr>
          <p:cNvPr id="28" name="Group 27"/>
          <p:cNvGrpSpPr/>
          <p:nvPr/>
        </p:nvGrpSpPr>
        <p:grpSpPr>
          <a:xfrm>
            <a:off x="2616590" y="2264899"/>
            <a:ext cx="5781821" cy="4022892"/>
            <a:chOff x="2985246" y="4233333"/>
            <a:chExt cx="3049934" cy="1907822"/>
          </a:xfrm>
        </p:grpSpPr>
        <p:cxnSp>
          <p:nvCxnSpPr>
            <p:cNvPr id="23" name="Straight Connector 22"/>
            <p:cNvCxnSpPr/>
            <p:nvPr/>
          </p:nvCxnSpPr>
          <p:spPr>
            <a:xfrm>
              <a:off x="2985246" y="4233333"/>
              <a:ext cx="0" cy="19078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985247" y="6135510"/>
              <a:ext cx="3049933" cy="1"/>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3505404" y="2261329"/>
            <a:ext cx="798974" cy="40101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441270" y="5628280"/>
            <a:ext cx="798974" cy="643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993082" y="4933583"/>
            <a:ext cx="2405329" cy="461665"/>
          </a:xfrm>
          <a:prstGeom prst="rect">
            <a:avLst/>
          </a:prstGeom>
        </p:spPr>
        <p:txBody>
          <a:bodyPr wrap="square">
            <a:spAutoFit/>
          </a:bodyPr>
          <a:lstStyle/>
          <a:p>
            <a:pPr marL="0" indent="0">
              <a:buNone/>
            </a:pPr>
            <a:r>
              <a:rPr lang="en-GB" dirty="0"/>
              <a:t>Non-responder</a:t>
            </a:r>
          </a:p>
        </p:txBody>
      </p:sp>
      <p:sp>
        <p:nvSpPr>
          <p:cNvPr id="39" name="Rectangle 38"/>
          <p:cNvSpPr/>
          <p:nvPr/>
        </p:nvSpPr>
        <p:spPr>
          <a:xfrm>
            <a:off x="99590" y="3814680"/>
            <a:ext cx="2537844" cy="461665"/>
          </a:xfrm>
          <a:prstGeom prst="rect">
            <a:avLst/>
          </a:prstGeom>
        </p:spPr>
        <p:txBody>
          <a:bodyPr wrap="square">
            <a:spAutoFit/>
          </a:bodyPr>
          <a:lstStyle/>
          <a:p>
            <a:pPr marL="0" indent="0">
              <a:buNone/>
            </a:pPr>
            <a:r>
              <a:rPr lang="en-GB" dirty="0"/>
              <a:t>Coagulation time</a:t>
            </a:r>
          </a:p>
        </p:txBody>
      </p:sp>
      <p:sp>
        <p:nvSpPr>
          <p:cNvPr id="25" name="Rectangle 24"/>
          <p:cNvSpPr/>
          <p:nvPr/>
        </p:nvSpPr>
        <p:spPr>
          <a:xfrm>
            <a:off x="3286027" y="1571700"/>
            <a:ext cx="1976184" cy="461665"/>
          </a:xfrm>
          <a:prstGeom prst="rect">
            <a:avLst/>
          </a:prstGeom>
        </p:spPr>
        <p:txBody>
          <a:bodyPr wrap="square">
            <a:spAutoFit/>
          </a:bodyPr>
          <a:lstStyle/>
          <a:p>
            <a:pPr marL="0" indent="0">
              <a:buNone/>
            </a:pPr>
            <a:r>
              <a:rPr lang="en-GB" dirty="0"/>
              <a:t>Responder</a:t>
            </a:r>
          </a:p>
        </p:txBody>
      </p:sp>
    </p:spTree>
    <p:extLst>
      <p:ext uri="{BB962C8B-B14F-4D97-AF65-F5344CB8AC3E}">
        <p14:creationId xmlns:p14="http://schemas.microsoft.com/office/powerpoint/2010/main" val="414736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0" y="6039853"/>
            <a:ext cx="1828800" cy="818147"/>
          </a:xfrm>
          <a:prstGeom prst="rect">
            <a:avLst/>
          </a:prstGeom>
          <a:solidFill>
            <a:srgbClr val="21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defRPr/>
            </a:pPr>
            <a:r>
              <a:rPr lang="en-GB" sz="4000" dirty="0"/>
              <a:t>Calculating Resistance Factors</a:t>
            </a:r>
          </a:p>
        </p:txBody>
      </p:sp>
      <p:cxnSp>
        <p:nvCxnSpPr>
          <p:cNvPr id="14" name="Straight Connector 13"/>
          <p:cNvCxnSpPr/>
          <p:nvPr/>
        </p:nvCxnSpPr>
        <p:spPr>
          <a:xfrm>
            <a:off x="3878314" y="4118513"/>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01171" y="3520943"/>
            <a:ext cx="245429" cy="613357"/>
          </a:xfrm>
          <a:prstGeom prst="rect">
            <a:avLst/>
          </a:prstGeom>
          <a:noFill/>
        </p:spPr>
        <p:txBody>
          <a:bodyPr wrap="square" rtlCol="0">
            <a:spAutoFit/>
          </a:bodyPr>
          <a:lstStyle/>
          <a:p>
            <a:endParaRPr lang="en-GB" dirty="0"/>
          </a:p>
        </p:txBody>
      </p:sp>
      <p:sp>
        <p:nvSpPr>
          <p:cNvPr id="39" name="Rectangle 38"/>
          <p:cNvSpPr/>
          <p:nvPr/>
        </p:nvSpPr>
        <p:spPr>
          <a:xfrm>
            <a:off x="760769" y="1901475"/>
            <a:ext cx="4978847" cy="461665"/>
          </a:xfrm>
          <a:prstGeom prst="rect">
            <a:avLst/>
          </a:prstGeom>
        </p:spPr>
        <p:txBody>
          <a:bodyPr wrap="square">
            <a:spAutoFit/>
          </a:bodyPr>
          <a:lstStyle/>
          <a:p>
            <a:pPr marL="0" indent="0">
              <a:buNone/>
            </a:pPr>
            <a:r>
              <a:rPr lang="en-GB" dirty="0"/>
              <a:t>Effective dose of susceptible animals</a:t>
            </a:r>
          </a:p>
        </p:txBody>
      </p:sp>
      <p:sp>
        <p:nvSpPr>
          <p:cNvPr id="16" name="Rectangle 15"/>
          <p:cNvSpPr/>
          <p:nvPr/>
        </p:nvSpPr>
        <p:spPr>
          <a:xfrm>
            <a:off x="834002" y="1379554"/>
            <a:ext cx="4978847" cy="461665"/>
          </a:xfrm>
          <a:prstGeom prst="rect">
            <a:avLst/>
          </a:prstGeom>
        </p:spPr>
        <p:txBody>
          <a:bodyPr wrap="square">
            <a:spAutoFit/>
          </a:bodyPr>
          <a:lstStyle/>
          <a:p>
            <a:pPr marL="0" indent="0">
              <a:buNone/>
            </a:pPr>
            <a:r>
              <a:rPr lang="en-GB" dirty="0"/>
              <a:t>Effective dose of resistant animals</a:t>
            </a:r>
          </a:p>
        </p:txBody>
      </p:sp>
      <p:cxnSp>
        <p:nvCxnSpPr>
          <p:cNvPr id="5" name="Straight Connector 4"/>
          <p:cNvCxnSpPr/>
          <p:nvPr/>
        </p:nvCxnSpPr>
        <p:spPr>
          <a:xfrm>
            <a:off x="340519" y="1848596"/>
            <a:ext cx="547233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034426" y="1556208"/>
            <a:ext cx="521120" cy="584775"/>
          </a:xfrm>
          <a:prstGeom prst="rect">
            <a:avLst/>
          </a:prstGeom>
        </p:spPr>
        <p:txBody>
          <a:bodyPr wrap="square">
            <a:spAutoFit/>
          </a:bodyPr>
          <a:lstStyle/>
          <a:p>
            <a:pPr marL="0" indent="0">
              <a:buNone/>
            </a:pPr>
            <a:r>
              <a:rPr lang="en-GB" sz="3200" b="1" dirty="0">
                <a:solidFill>
                  <a:srgbClr val="FF9900"/>
                </a:solidFill>
              </a:rPr>
              <a:t>=</a:t>
            </a:r>
          </a:p>
        </p:txBody>
      </p:sp>
      <p:sp>
        <p:nvSpPr>
          <p:cNvPr id="19" name="Rectangle 18"/>
          <p:cNvSpPr/>
          <p:nvPr/>
        </p:nvSpPr>
        <p:spPr>
          <a:xfrm>
            <a:off x="6555546" y="1617762"/>
            <a:ext cx="2389844" cy="461665"/>
          </a:xfrm>
          <a:prstGeom prst="rect">
            <a:avLst/>
          </a:prstGeom>
        </p:spPr>
        <p:txBody>
          <a:bodyPr wrap="square">
            <a:spAutoFit/>
          </a:bodyPr>
          <a:lstStyle/>
          <a:p>
            <a:pPr marL="0" indent="0">
              <a:buNone/>
            </a:pPr>
            <a:r>
              <a:rPr lang="en-GB" dirty="0"/>
              <a:t>Resistance factor</a:t>
            </a:r>
          </a:p>
        </p:txBody>
      </p:sp>
      <p:sp>
        <p:nvSpPr>
          <p:cNvPr id="20" name="Rectangle 19"/>
          <p:cNvSpPr/>
          <p:nvPr/>
        </p:nvSpPr>
        <p:spPr>
          <a:xfrm>
            <a:off x="276938" y="3017358"/>
            <a:ext cx="7838497" cy="461665"/>
          </a:xfrm>
          <a:prstGeom prst="rect">
            <a:avLst/>
          </a:prstGeom>
        </p:spPr>
        <p:txBody>
          <a:bodyPr wrap="square">
            <a:spAutoFit/>
          </a:bodyPr>
          <a:lstStyle/>
          <a:p>
            <a:pPr marL="0" indent="0">
              <a:spcAft>
                <a:spcPts val="600"/>
              </a:spcAft>
              <a:buNone/>
            </a:pPr>
            <a:r>
              <a:rPr lang="en-GB" dirty="0">
                <a:solidFill>
                  <a:srgbClr val="FF9900"/>
                </a:solidFill>
              </a:rPr>
              <a:t>e.g. Male L120Q resistant rats vs Male susceptible rats </a:t>
            </a:r>
          </a:p>
        </p:txBody>
      </p:sp>
      <p:sp>
        <p:nvSpPr>
          <p:cNvPr id="7" name="Rectangle 6"/>
          <p:cNvSpPr/>
          <p:nvPr/>
        </p:nvSpPr>
        <p:spPr>
          <a:xfrm>
            <a:off x="1795256" y="4129362"/>
            <a:ext cx="2225488" cy="523220"/>
          </a:xfrm>
          <a:prstGeom prst="rect">
            <a:avLst/>
          </a:prstGeom>
        </p:spPr>
        <p:txBody>
          <a:bodyPr wrap="square">
            <a:spAutoFit/>
          </a:bodyPr>
          <a:lstStyle/>
          <a:p>
            <a:pPr marL="0" indent="0">
              <a:buNone/>
            </a:pPr>
            <a:r>
              <a:rPr lang="en-GB" sz="2800" dirty="0"/>
              <a:t>ED50 = 0.217</a:t>
            </a:r>
          </a:p>
        </p:txBody>
      </p:sp>
      <p:cxnSp>
        <p:nvCxnSpPr>
          <p:cNvPr id="22" name="Straight Connector 21"/>
          <p:cNvCxnSpPr/>
          <p:nvPr/>
        </p:nvCxnSpPr>
        <p:spPr>
          <a:xfrm>
            <a:off x="276938" y="4045505"/>
            <a:ext cx="547233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970845" y="3753117"/>
            <a:ext cx="521120" cy="584775"/>
          </a:xfrm>
          <a:prstGeom prst="rect">
            <a:avLst/>
          </a:prstGeom>
        </p:spPr>
        <p:txBody>
          <a:bodyPr wrap="square">
            <a:spAutoFit/>
          </a:bodyPr>
          <a:lstStyle/>
          <a:p>
            <a:pPr marL="0" indent="0">
              <a:buNone/>
            </a:pPr>
            <a:r>
              <a:rPr lang="en-GB" sz="3200" b="1" dirty="0">
                <a:solidFill>
                  <a:srgbClr val="FF9900"/>
                </a:solidFill>
              </a:rPr>
              <a:t>=</a:t>
            </a:r>
          </a:p>
        </p:txBody>
      </p:sp>
      <p:sp>
        <p:nvSpPr>
          <p:cNvPr id="8" name="Rectangle 7"/>
          <p:cNvSpPr/>
          <p:nvPr/>
        </p:nvSpPr>
        <p:spPr>
          <a:xfrm>
            <a:off x="1795256" y="3562880"/>
            <a:ext cx="2212465" cy="523220"/>
          </a:xfrm>
          <a:prstGeom prst="rect">
            <a:avLst/>
          </a:prstGeom>
        </p:spPr>
        <p:txBody>
          <a:bodyPr wrap="none">
            <a:spAutoFit/>
          </a:bodyPr>
          <a:lstStyle/>
          <a:p>
            <a:pPr marL="0" indent="0">
              <a:buNone/>
            </a:pPr>
            <a:r>
              <a:rPr lang="en-GB" sz="2800" dirty="0"/>
              <a:t>ED50 = 0.790</a:t>
            </a:r>
          </a:p>
        </p:txBody>
      </p:sp>
      <p:sp>
        <p:nvSpPr>
          <p:cNvPr id="9" name="Rectangle 8"/>
          <p:cNvSpPr/>
          <p:nvPr/>
        </p:nvSpPr>
        <p:spPr>
          <a:xfrm>
            <a:off x="6672423" y="3814612"/>
            <a:ext cx="633507" cy="523220"/>
          </a:xfrm>
          <a:prstGeom prst="rect">
            <a:avLst/>
          </a:prstGeom>
        </p:spPr>
        <p:txBody>
          <a:bodyPr wrap="none">
            <a:spAutoFit/>
          </a:bodyPr>
          <a:lstStyle/>
          <a:p>
            <a:pPr marL="0" indent="0">
              <a:buNone/>
            </a:pPr>
            <a:r>
              <a:rPr lang="en-GB" sz="2800" dirty="0"/>
              <a:t>3.6</a:t>
            </a:r>
          </a:p>
        </p:txBody>
      </p:sp>
      <p:sp>
        <p:nvSpPr>
          <p:cNvPr id="26" name="Rectangle 25"/>
          <p:cNvSpPr/>
          <p:nvPr/>
        </p:nvSpPr>
        <p:spPr>
          <a:xfrm>
            <a:off x="532462" y="5270412"/>
            <a:ext cx="8412928" cy="830997"/>
          </a:xfrm>
          <a:prstGeom prst="rect">
            <a:avLst/>
          </a:prstGeom>
        </p:spPr>
        <p:txBody>
          <a:bodyPr wrap="square">
            <a:spAutoFit/>
          </a:bodyPr>
          <a:lstStyle/>
          <a:p>
            <a:pPr marL="0" indent="0">
              <a:spcAft>
                <a:spcPts val="600"/>
              </a:spcAft>
              <a:buNone/>
            </a:pPr>
            <a:r>
              <a:rPr lang="en-GB" dirty="0">
                <a:solidFill>
                  <a:srgbClr val="FF9900"/>
                </a:solidFill>
              </a:rPr>
              <a:t>So it would take 3.6 times the amount of anticoagulant to kill 50% of male L120Q rats compared to 50% male susceptible rats</a:t>
            </a:r>
          </a:p>
        </p:txBody>
      </p:sp>
    </p:spTree>
    <p:extLst>
      <p:ext uri="{BB962C8B-B14F-4D97-AF65-F5344CB8AC3E}">
        <p14:creationId xmlns:p14="http://schemas.microsoft.com/office/powerpoint/2010/main" val="39443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11453" y="6061297"/>
            <a:ext cx="1732547" cy="796703"/>
          </a:xfrm>
          <a:prstGeom prst="rect">
            <a:avLst/>
          </a:prstGeom>
          <a:solidFill>
            <a:srgbClr val="21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defRPr/>
            </a:pPr>
            <a:r>
              <a:rPr lang="en-GB" altLang="en-US" sz="4000" dirty="0"/>
              <a:t>Resistance Definitions</a:t>
            </a:r>
            <a:endParaRPr lang="en-GB" sz="4000" dirty="0"/>
          </a:p>
        </p:txBody>
      </p:sp>
      <p:cxnSp>
        <p:nvCxnSpPr>
          <p:cNvPr id="14" name="Straight Connector 13"/>
          <p:cNvCxnSpPr/>
          <p:nvPr/>
        </p:nvCxnSpPr>
        <p:spPr>
          <a:xfrm>
            <a:off x="3146612" y="4566882"/>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217259"/>
            <a:ext cx="184731" cy="461665"/>
          </a:xfrm>
          <a:prstGeom prst="rect">
            <a:avLst/>
          </a:prstGeom>
          <a:noFill/>
        </p:spPr>
        <p:txBody>
          <a:bodyPr wrap="none" rtlCol="0">
            <a:spAutoFit/>
          </a:bodyPr>
          <a:lstStyle/>
          <a:p>
            <a:endParaRPr lang="en-GB" dirty="0"/>
          </a:p>
        </p:txBody>
      </p:sp>
      <p:sp>
        <p:nvSpPr>
          <p:cNvPr id="4" name="Rectangle 3"/>
          <p:cNvSpPr/>
          <p:nvPr/>
        </p:nvSpPr>
        <p:spPr>
          <a:xfrm>
            <a:off x="-221179" y="1140510"/>
            <a:ext cx="9460436" cy="954107"/>
          </a:xfrm>
          <a:prstGeom prst="rect">
            <a:avLst/>
          </a:prstGeom>
        </p:spPr>
        <p:txBody>
          <a:bodyPr wrap="square">
            <a:spAutoFit/>
          </a:bodyPr>
          <a:lstStyle/>
          <a:p>
            <a:pPr marL="914400" lvl="1" indent="-457200">
              <a:buFont typeface="+mj-lt"/>
              <a:buAutoNum type="arabicPeriod"/>
              <a:defRPr/>
            </a:pPr>
            <a:r>
              <a:rPr lang="en-US" sz="3200" b="1" dirty="0"/>
              <a:t>TECHNICAL RESISTANCE</a:t>
            </a:r>
          </a:p>
          <a:p>
            <a:pPr lvl="2">
              <a:defRPr/>
            </a:pPr>
            <a:r>
              <a:rPr lang="en-GB" dirty="0">
                <a:solidFill>
                  <a:schemeClr val="tx2"/>
                </a:solidFill>
              </a:rPr>
              <a:t>The resistance has no observable practical effect </a:t>
            </a:r>
            <a:endParaRPr lang="en-US" dirty="0">
              <a:solidFill>
                <a:schemeClr val="tx2"/>
              </a:solidFill>
            </a:endParaRPr>
          </a:p>
        </p:txBody>
      </p:sp>
      <p:grpSp>
        <p:nvGrpSpPr>
          <p:cNvPr id="7" name="Group 6"/>
          <p:cNvGrpSpPr/>
          <p:nvPr/>
        </p:nvGrpSpPr>
        <p:grpSpPr>
          <a:xfrm>
            <a:off x="1618072" y="2329263"/>
            <a:ext cx="3856442" cy="954107"/>
            <a:chOff x="1814033" y="2313824"/>
            <a:chExt cx="3856442" cy="954107"/>
          </a:xfrm>
        </p:grpSpPr>
        <p:sp>
          <p:nvSpPr>
            <p:cNvPr id="8" name="Rounded Rectangle 7"/>
            <p:cNvSpPr/>
            <p:nvPr/>
          </p:nvSpPr>
          <p:spPr>
            <a:xfrm>
              <a:off x="2809030" y="2364890"/>
              <a:ext cx="2790562" cy="8302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814033" y="2313824"/>
              <a:ext cx="3856442" cy="954107"/>
            </a:xfrm>
            <a:prstGeom prst="rect">
              <a:avLst/>
            </a:prstGeom>
          </p:spPr>
          <p:txBody>
            <a:bodyPr wrap="square">
              <a:spAutoFit/>
            </a:bodyPr>
            <a:lstStyle/>
            <a:p>
              <a:pPr lvl="2" algn="ctr">
                <a:defRPr/>
              </a:pPr>
              <a:r>
                <a:rPr lang="en-GB" dirty="0">
                  <a:solidFill>
                    <a:schemeClr val="tx2"/>
                  </a:solidFill>
                </a:rPr>
                <a:t>e.g. resistance factors </a:t>
              </a:r>
              <a:r>
                <a:rPr lang="en-GB" sz="3200" b="1" dirty="0">
                  <a:solidFill>
                    <a:schemeClr val="tx2"/>
                  </a:solidFill>
                </a:rPr>
                <a:t>less than 5</a:t>
              </a:r>
            </a:p>
          </p:txBody>
        </p:sp>
      </p:grpSp>
      <p:sp>
        <p:nvSpPr>
          <p:cNvPr id="6" name="Rectangle 5"/>
          <p:cNvSpPr/>
          <p:nvPr/>
        </p:nvSpPr>
        <p:spPr>
          <a:xfrm>
            <a:off x="-210146" y="3749004"/>
            <a:ext cx="9018081" cy="954107"/>
          </a:xfrm>
          <a:prstGeom prst="rect">
            <a:avLst/>
          </a:prstGeom>
        </p:spPr>
        <p:txBody>
          <a:bodyPr wrap="square">
            <a:spAutoFit/>
          </a:bodyPr>
          <a:lstStyle/>
          <a:p>
            <a:pPr marL="971550" lvl="1" indent="-514350">
              <a:buFont typeface="+mj-lt"/>
              <a:buAutoNum type="arabicPeriod" startAt="2"/>
              <a:defRPr/>
            </a:pPr>
            <a:r>
              <a:rPr lang="en-US" sz="3200" b="1" dirty="0"/>
              <a:t>PRACTICAL RESISTANCE</a:t>
            </a:r>
          </a:p>
          <a:p>
            <a:pPr lvl="2">
              <a:defRPr/>
            </a:pPr>
            <a:r>
              <a:rPr lang="en-GB" dirty="0">
                <a:solidFill>
                  <a:schemeClr val="tx2"/>
                </a:solidFill>
              </a:rPr>
              <a:t>The resistance has a practical effect on control</a:t>
            </a:r>
            <a:endParaRPr lang="en-US" sz="3200" b="1" dirty="0"/>
          </a:p>
        </p:txBody>
      </p:sp>
      <p:grpSp>
        <p:nvGrpSpPr>
          <p:cNvPr id="13" name="Group 12"/>
          <p:cNvGrpSpPr/>
          <p:nvPr/>
        </p:nvGrpSpPr>
        <p:grpSpPr>
          <a:xfrm>
            <a:off x="1618072" y="5186634"/>
            <a:ext cx="3981520" cy="960484"/>
            <a:chOff x="1618072" y="5186634"/>
            <a:chExt cx="3981520" cy="960484"/>
          </a:xfrm>
        </p:grpSpPr>
        <p:sp>
          <p:nvSpPr>
            <p:cNvPr id="10" name="Rectangle 9"/>
            <p:cNvSpPr/>
            <p:nvPr/>
          </p:nvSpPr>
          <p:spPr>
            <a:xfrm>
              <a:off x="1618072" y="5186634"/>
              <a:ext cx="3981520" cy="954107"/>
            </a:xfrm>
            <a:prstGeom prst="rect">
              <a:avLst/>
            </a:prstGeom>
          </p:spPr>
          <p:txBody>
            <a:bodyPr wrap="square">
              <a:spAutoFit/>
            </a:bodyPr>
            <a:lstStyle/>
            <a:p>
              <a:pPr lvl="2" algn="ctr">
                <a:defRPr/>
              </a:pPr>
              <a:r>
                <a:rPr lang="en-GB" dirty="0">
                  <a:solidFill>
                    <a:schemeClr val="tx2"/>
                  </a:solidFill>
                </a:rPr>
                <a:t>e.g. resistance factors </a:t>
              </a:r>
              <a:r>
                <a:rPr lang="en-GB" sz="3200" b="1" dirty="0">
                  <a:solidFill>
                    <a:schemeClr val="tx2"/>
                  </a:solidFill>
                </a:rPr>
                <a:t>greater than 10</a:t>
              </a:r>
            </a:p>
          </p:txBody>
        </p:sp>
        <p:sp>
          <p:nvSpPr>
            <p:cNvPr id="12" name="Rounded Rectangle 11"/>
            <p:cNvSpPr/>
            <p:nvPr/>
          </p:nvSpPr>
          <p:spPr>
            <a:xfrm>
              <a:off x="2502568" y="5194673"/>
              <a:ext cx="3097024" cy="9524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6083448" y="4321346"/>
            <a:ext cx="2757639" cy="2772076"/>
            <a:chOff x="6083448" y="4321346"/>
            <a:chExt cx="2757639" cy="2772076"/>
          </a:xfrm>
        </p:grpSpPr>
        <p:pic>
          <p:nvPicPr>
            <p:cNvPr id="16" name="Picture 4" descr="Image result for blue rat pois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0" b="91667" l="1000" r="99000"/>
                      </a14:imgEffect>
                    </a14:imgLayer>
                  </a14:imgProps>
                </a:ext>
                <a:ext uri="{28A0092B-C50C-407E-A947-70E740481C1C}">
                  <a14:useLocalDpi xmlns:a14="http://schemas.microsoft.com/office/drawing/2010/main" val="0"/>
                </a:ext>
              </a:extLst>
            </a:blip>
            <a:srcRect/>
            <a:stretch>
              <a:fillRect/>
            </a:stretch>
          </p:blipFill>
          <p:spPr bwMode="auto">
            <a:xfrm>
              <a:off x="6697626" y="4878466"/>
              <a:ext cx="1534663" cy="1534663"/>
            </a:xfrm>
            <a:prstGeom prst="rect">
              <a:avLst/>
            </a:prstGeom>
            <a:noFill/>
            <a:extLst>
              <a:ext uri="{909E8E84-426E-40DD-AFC4-6F175D3DCCD1}">
                <a14:hiddenFill xmlns:a14="http://schemas.microsoft.com/office/drawing/2010/main">
                  <a:solidFill>
                    <a:srgbClr val="FFFFFF"/>
                  </a:solidFill>
                </a14:hiddenFill>
              </a:ext>
            </a:extLst>
          </p:spPr>
        </p:pic>
        <p:sp>
          <p:nvSpPr>
            <p:cNvPr id="17" name="Multiply 16"/>
            <p:cNvSpPr/>
            <p:nvPr/>
          </p:nvSpPr>
          <p:spPr>
            <a:xfrm>
              <a:off x="6083448" y="4321346"/>
              <a:ext cx="2757639" cy="2772076"/>
            </a:xfrm>
            <a:prstGeom prst="mathMultiply">
              <a:avLst>
                <a:gd name="adj1" fmla="val 6363"/>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a:off x="6563826" y="2119491"/>
            <a:ext cx="2128791" cy="1534663"/>
            <a:chOff x="6563826" y="2119491"/>
            <a:chExt cx="2128791" cy="1534663"/>
          </a:xfrm>
        </p:grpSpPr>
        <p:pic>
          <p:nvPicPr>
            <p:cNvPr id="2052" name="Picture 4" descr="Image result for blue rat pois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0" b="91667" l="1000" r="99000"/>
                      </a14:imgEffect>
                    </a14:imgLayer>
                  </a14:imgProps>
                </a:ext>
                <a:ext uri="{28A0092B-C50C-407E-A947-70E740481C1C}">
                  <a14:useLocalDpi xmlns:a14="http://schemas.microsoft.com/office/drawing/2010/main" val="0"/>
                </a:ext>
              </a:extLst>
            </a:blip>
            <a:srcRect/>
            <a:stretch>
              <a:fillRect/>
            </a:stretch>
          </p:blipFill>
          <p:spPr bwMode="auto">
            <a:xfrm>
              <a:off x="6694937" y="2119491"/>
              <a:ext cx="1534663" cy="15346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563826" y="2626434"/>
              <a:ext cx="2128791" cy="631830"/>
              <a:chOff x="6596102" y="2472338"/>
              <a:chExt cx="2128791" cy="631830"/>
            </a:xfrm>
          </p:grpSpPr>
          <p:sp>
            <p:nvSpPr>
              <p:cNvPr id="9" name="Rectangle 8"/>
              <p:cNvSpPr/>
              <p:nvPr/>
            </p:nvSpPr>
            <p:spPr>
              <a:xfrm rot="18984856">
                <a:off x="6829914" y="2472338"/>
                <a:ext cx="1894979" cy="240961"/>
              </a:xfrm>
              <a:prstGeom prst="rect">
                <a:avLst/>
              </a:prstGeom>
              <a:solidFill>
                <a:srgbClr val="92D05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rot="2592530">
                <a:off x="6596102" y="2844959"/>
                <a:ext cx="772423" cy="259209"/>
              </a:xfrm>
              <a:prstGeom prst="rect">
                <a:avLst/>
              </a:prstGeom>
              <a:solidFill>
                <a:srgbClr val="92D05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55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en-US" sz="4000" dirty="0"/>
              <a:t>Resistance Variations</a:t>
            </a:r>
            <a:endParaRPr lang="en-GB" sz="4000" dirty="0"/>
          </a:p>
        </p:txBody>
      </p:sp>
      <p:cxnSp>
        <p:nvCxnSpPr>
          <p:cNvPr id="14" name="Straight Connector 13"/>
          <p:cNvCxnSpPr/>
          <p:nvPr/>
        </p:nvCxnSpPr>
        <p:spPr>
          <a:xfrm>
            <a:off x="3390834" y="4450493"/>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29468" y="4100870"/>
            <a:ext cx="184731" cy="461665"/>
          </a:xfrm>
          <a:prstGeom prst="rect">
            <a:avLst/>
          </a:prstGeom>
          <a:noFill/>
        </p:spPr>
        <p:txBody>
          <a:bodyPr wrap="none" rtlCol="0">
            <a:spAutoFit/>
          </a:bodyPr>
          <a:lstStyle/>
          <a:p>
            <a:endParaRPr lang="en-GB" dirty="0"/>
          </a:p>
        </p:txBody>
      </p:sp>
      <p:sp>
        <p:nvSpPr>
          <p:cNvPr id="3" name="Rectangle 2"/>
          <p:cNvSpPr/>
          <p:nvPr/>
        </p:nvSpPr>
        <p:spPr>
          <a:xfrm>
            <a:off x="-95917" y="1073243"/>
            <a:ext cx="8924168" cy="461665"/>
          </a:xfrm>
          <a:prstGeom prst="rect">
            <a:avLst/>
          </a:prstGeom>
        </p:spPr>
        <p:txBody>
          <a:bodyPr wrap="square">
            <a:spAutoFit/>
          </a:bodyPr>
          <a:lstStyle/>
          <a:p>
            <a:pPr lvl="1">
              <a:defRPr/>
            </a:pPr>
            <a:r>
              <a:rPr lang="en-US" dirty="0">
                <a:solidFill>
                  <a:schemeClr val="tx2"/>
                </a:solidFill>
              </a:rPr>
              <a:t>Level of resistance is dependent on several factors such as:</a:t>
            </a:r>
          </a:p>
        </p:txBody>
      </p:sp>
      <p:sp>
        <p:nvSpPr>
          <p:cNvPr id="5" name="TextBox 4"/>
          <p:cNvSpPr txBox="1"/>
          <p:nvPr/>
        </p:nvSpPr>
        <p:spPr>
          <a:xfrm>
            <a:off x="1166966" y="1658684"/>
            <a:ext cx="3114977" cy="646331"/>
          </a:xfrm>
          <a:prstGeom prst="rect">
            <a:avLst/>
          </a:prstGeom>
          <a:noFill/>
        </p:spPr>
        <p:txBody>
          <a:bodyPr wrap="square" rtlCol="0">
            <a:spAutoFit/>
          </a:bodyPr>
          <a:lstStyle/>
          <a:p>
            <a:r>
              <a:rPr lang="en-GB" sz="3600" b="1" dirty="0">
                <a:solidFill>
                  <a:schemeClr val="accent5">
                    <a:lumMod val="75000"/>
                  </a:schemeClr>
                </a:solidFill>
              </a:rPr>
              <a:t>STRAIN</a:t>
            </a:r>
          </a:p>
        </p:txBody>
      </p:sp>
      <p:sp>
        <p:nvSpPr>
          <p:cNvPr id="8" name="TextBox 7"/>
          <p:cNvSpPr txBox="1"/>
          <p:nvPr/>
        </p:nvSpPr>
        <p:spPr>
          <a:xfrm>
            <a:off x="4966275" y="1631619"/>
            <a:ext cx="3114977" cy="646331"/>
          </a:xfrm>
          <a:prstGeom prst="rect">
            <a:avLst/>
          </a:prstGeom>
          <a:noFill/>
        </p:spPr>
        <p:txBody>
          <a:bodyPr wrap="square" rtlCol="0">
            <a:spAutoFit/>
          </a:bodyPr>
          <a:lstStyle/>
          <a:p>
            <a:r>
              <a:rPr lang="en-GB" sz="3600" b="1" dirty="0">
                <a:solidFill>
                  <a:schemeClr val="accent5">
                    <a:lumMod val="75000"/>
                  </a:schemeClr>
                </a:solidFill>
              </a:rPr>
              <a:t>GENOTYPE</a:t>
            </a:r>
          </a:p>
        </p:txBody>
      </p:sp>
      <p:sp>
        <p:nvSpPr>
          <p:cNvPr id="9" name="TextBox 8"/>
          <p:cNvSpPr txBox="1"/>
          <p:nvPr/>
        </p:nvSpPr>
        <p:spPr>
          <a:xfrm>
            <a:off x="1515209" y="3961073"/>
            <a:ext cx="3114977" cy="646331"/>
          </a:xfrm>
          <a:prstGeom prst="rect">
            <a:avLst/>
          </a:prstGeom>
          <a:noFill/>
        </p:spPr>
        <p:txBody>
          <a:bodyPr wrap="square" rtlCol="0">
            <a:spAutoFit/>
          </a:bodyPr>
          <a:lstStyle/>
          <a:p>
            <a:r>
              <a:rPr lang="en-GB" sz="3600" b="1" dirty="0">
                <a:solidFill>
                  <a:schemeClr val="accent5">
                    <a:lumMod val="75000"/>
                  </a:schemeClr>
                </a:solidFill>
              </a:rPr>
              <a:t>SEX</a:t>
            </a:r>
          </a:p>
        </p:txBody>
      </p:sp>
      <p:sp>
        <p:nvSpPr>
          <p:cNvPr id="10" name="TextBox 9"/>
          <p:cNvSpPr txBox="1"/>
          <p:nvPr/>
        </p:nvSpPr>
        <p:spPr>
          <a:xfrm>
            <a:off x="5002935" y="3918773"/>
            <a:ext cx="5289721" cy="1200329"/>
          </a:xfrm>
          <a:prstGeom prst="rect">
            <a:avLst/>
          </a:prstGeom>
          <a:noFill/>
        </p:spPr>
        <p:txBody>
          <a:bodyPr wrap="square" rtlCol="0">
            <a:spAutoFit/>
          </a:bodyPr>
          <a:lstStyle/>
          <a:p>
            <a:r>
              <a:rPr lang="en-GB" sz="3600" b="1" dirty="0">
                <a:solidFill>
                  <a:schemeClr val="accent5">
                    <a:lumMod val="75000"/>
                  </a:schemeClr>
                </a:solidFill>
              </a:rPr>
              <a:t>NATURAL TOLERANCE</a:t>
            </a:r>
          </a:p>
        </p:txBody>
      </p:sp>
      <p:pic>
        <p:nvPicPr>
          <p:cNvPr id="1026" name="Picture 2" descr="Image result for female symbol"/>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6348" b="95215" l="21250" r="80156"/>
                    </a14:imgEffect>
                  </a14:imgLayer>
                </a14:imgProps>
              </a:ext>
              <a:ext uri="{28A0092B-C50C-407E-A947-70E740481C1C}">
                <a14:useLocalDpi xmlns:a14="http://schemas.microsoft.com/office/drawing/2010/main" val="0"/>
              </a:ext>
            </a:extLst>
          </a:blip>
          <a:srcRect l="17317" r="16432"/>
          <a:stretch/>
        </p:blipFill>
        <p:spPr bwMode="auto">
          <a:xfrm>
            <a:off x="929343" y="4674127"/>
            <a:ext cx="1171733" cy="14149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1500" l="48118" r="95059"/>
                    </a14:imgEffect>
                  </a14:imgLayer>
                </a14:imgProps>
              </a:ext>
              <a:ext uri="{28A0092B-C50C-407E-A947-70E740481C1C}">
                <a14:useLocalDpi xmlns:a14="http://schemas.microsoft.com/office/drawing/2010/main" val="0"/>
              </a:ext>
            </a:extLst>
          </a:blip>
          <a:srcRect l="47226" t="8088" r="3625" b="3648"/>
          <a:stretch/>
        </p:blipFill>
        <p:spPr bwMode="auto">
          <a:xfrm>
            <a:off x="2169336" y="4503579"/>
            <a:ext cx="1060132" cy="13439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8763" b="84536" l="4721" r="45064">
                        <a14:foregroundMark x1="15880" y1="45361" x2="15880" y2="45361"/>
                        <a14:foregroundMark x1="34764" y1="22680" x2="34764" y2="22680"/>
                        <a14:foregroundMark x1="27897" y1="24227" x2="27897" y2="24227"/>
                        <a14:foregroundMark x1="24464" y1="18041" x2="24464" y2="18041"/>
                        <a14:foregroundMark x1="25322" y1="41753" x2="25322" y2="41753"/>
                        <a14:foregroundMark x1="24893" y1="48454" x2="24893" y2="48454"/>
                        <a14:foregroundMark x1="18455" y1="62371" x2="18455" y2="62371"/>
                        <a14:foregroundMark x1="24464" y1="66495" x2="24464" y2="66495"/>
                        <a14:foregroundMark x1="24464" y1="74742" x2="24464" y2="74742"/>
                      </a14:backgroundRemoval>
                    </a14:imgEffect>
                  </a14:imgLayer>
                </a14:imgProps>
              </a:ext>
              <a:ext uri="{28A0092B-C50C-407E-A947-70E740481C1C}">
                <a14:useLocalDpi xmlns:a14="http://schemas.microsoft.com/office/drawing/2010/main" val="0"/>
              </a:ext>
            </a:extLst>
          </a:blip>
          <a:srcRect r="51713" b="7872"/>
          <a:stretch/>
        </p:blipFill>
        <p:spPr bwMode="auto">
          <a:xfrm rot="16200000">
            <a:off x="1530605" y="1538360"/>
            <a:ext cx="1214058" cy="24192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431097" y="6015789"/>
            <a:ext cx="1712903" cy="842211"/>
          </a:xfrm>
          <a:prstGeom prst="rect">
            <a:avLst/>
          </a:prstGeom>
          <a:solidFill>
            <a:srgbClr val="214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626300" y="3034234"/>
            <a:ext cx="1295268" cy="461665"/>
          </a:xfrm>
          <a:prstGeom prst="rect">
            <a:avLst/>
          </a:prstGeom>
          <a:noFill/>
        </p:spPr>
        <p:txBody>
          <a:bodyPr wrap="square" rtlCol="0">
            <a:spAutoFit/>
          </a:bodyPr>
          <a:lstStyle/>
          <a:p>
            <a:r>
              <a:rPr lang="en-GB" dirty="0"/>
              <a:t>L120Q</a:t>
            </a:r>
          </a:p>
        </p:txBody>
      </p:sp>
      <p:pic>
        <p:nvPicPr>
          <p:cNvPr id="1040" name="Picture 16" descr="Related imag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000" b="93333" l="2667" r="99500"/>
                    </a14:imgEffect>
                  </a14:imgLayer>
                </a14:imgProps>
              </a:ext>
              <a:ext uri="{28A0092B-C50C-407E-A947-70E740481C1C}">
                <a14:useLocalDpi xmlns:a14="http://schemas.microsoft.com/office/drawing/2010/main" val="0"/>
              </a:ext>
            </a:extLst>
          </a:blip>
          <a:srcRect/>
          <a:stretch>
            <a:fillRect/>
          </a:stretch>
        </p:blipFill>
        <p:spPr bwMode="auto">
          <a:xfrm>
            <a:off x="5222089" y="4685908"/>
            <a:ext cx="2172092" cy="217209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994703" y="2438745"/>
            <a:ext cx="1336171" cy="1295051"/>
            <a:chOff x="4994703" y="2438745"/>
            <a:chExt cx="1336171" cy="1295051"/>
          </a:xfrm>
        </p:grpSpPr>
        <p:sp>
          <p:nvSpPr>
            <p:cNvPr id="23" name="Oval 22"/>
            <p:cNvSpPr/>
            <p:nvPr/>
          </p:nvSpPr>
          <p:spPr>
            <a:xfrm>
              <a:off x="4994703" y="2438745"/>
              <a:ext cx="1336171" cy="12950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81141" y="2582628"/>
              <a:ext cx="1072564" cy="903212"/>
            </a:xfrm>
            <a:prstGeom prst="rect">
              <a:avLst/>
            </a:prstGeom>
          </p:spPr>
        </p:pic>
      </p:grpSp>
      <p:grpSp>
        <p:nvGrpSpPr>
          <p:cNvPr id="6" name="Group 5"/>
          <p:cNvGrpSpPr/>
          <p:nvPr/>
        </p:nvGrpSpPr>
        <p:grpSpPr>
          <a:xfrm>
            <a:off x="6619344" y="2452362"/>
            <a:ext cx="1350101" cy="1314128"/>
            <a:chOff x="6619344" y="2452362"/>
            <a:chExt cx="1350101" cy="1314128"/>
          </a:xfrm>
        </p:grpSpPr>
        <p:sp>
          <p:nvSpPr>
            <p:cNvPr id="34" name="Oval 33"/>
            <p:cNvSpPr/>
            <p:nvPr/>
          </p:nvSpPr>
          <p:spPr>
            <a:xfrm>
              <a:off x="6626310" y="2452362"/>
              <a:ext cx="1336171" cy="12950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4" name="Picture 20" descr="Related image"/>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t="49158"/>
            <a:stretch/>
          </p:blipFill>
          <p:spPr bwMode="auto">
            <a:xfrm>
              <a:off x="6619344" y="3080083"/>
              <a:ext cx="1350101" cy="6864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8112" y="2637339"/>
              <a:ext cx="1072564" cy="903212"/>
            </a:xfrm>
            <a:prstGeom prst="rect">
              <a:avLst/>
            </a:prstGeom>
          </p:spPr>
        </p:pic>
      </p:grpSp>
    </p:spTree>
    <p:extLst>
      <p:ext uri="{BB962C8B-B14F-4D97-AF65-F5344CB8AC3E}">
        <p14:creationId xmlns:p14="http://schemas.microsoft.com/office/powerpoint/2010/main" val="279045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63326" y="6121900"/>
            <a:ext cx="1780674" cy="736100"/>
          </a:xfrm>
          <a:prstGeom prst="rect">
            <a:avLst/>
          </a:prstGeom>
          <a:solidFill>
            <a:srgbClr val="214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4609072" y="4401573"/>
            <a:ext cx="4406591" cy="1979536"/>
          </a:xfrm>
          <a:prstGeom prst="roundRect">
            <a:avLst/>
          </a:prstGeom>
          <a:solidFill>
            <a:schemeClr val="accent1">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166019" y="4402017"/>
            <a:ext cx="4289816" cy="1974742"/>
          </a:xfrm>
          <a:prstGeom prst="roundRect">
            <a:avLst/>
          </a:prstGeom>
          <a:solidFill>
            <a:schemeClr val="accent3">
              <a:lumMod val="9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86263" y="350043"/>
            <a:ext cx="8457363" cy="870596"/>
          </a:xfrm>
        </p:spPr>
        <p:txBody>
          <a:bodyPr/>
          <a:lstStyle/>
          <a:p>
            <a:r>
              <a:rPr lang="en-GB" dirty="0"/>
              <a:t>Homozygous &amp; Heterozygous resistance</a:t>
            </a:r>
            <a:br>
              <a:rPr lang="en-GB" dirty="0"/>
            </a:br>
            <a:endParaRPr lang="en-GB" dirty="0"/>
          </a:p>
        </p:txBody>
      </p:sp>
      <p:cxnSp>
        <p:nvCxnSpPr>
          <p:cNvPr id="14" name="Straight Connector 13"/>
          <p:cNvCxnSpPr/>
          <p:nvPr/>
        </p:nvCxnSpPr>
        <p:spPr>
          <a:xfrm>
            <a:off x="2744416" y="4784246"/>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83050" y="4434623"/>
            <a:ext cx="184731" cy="461665"/>
          </a:xfrm>
          <a:prstGeom prst="rect">
            <a:avLst/>
          </a:prstGeom>
          <a:noFill/>
        </p:spPr>
        <p:txBody>
          <a:bodyPr wrap="none" rtlCol="0">
            <a:spAutoFit/>
          </a:bodyPr>
          <a:lstStyle/>
          <a:p>
            <a:endParaRPr lang="en-GB" dirty="0"/>
          </a:p>
        </p:txBody>
      </p:sp>
      <p:sp>
        <p:nvSpPr>
          <p:cNvPr id="7" name="Rectangle 6"/>
          <p:cNvSpPr/>
          <p:nvPr/>
        </p:nvSpPr>
        <p:spPr>
          <a:xfrm>
            <a:off x="1749038" y="1049454"/>
            <a:ext cx="5720068" cy="523220"/>
          </a:xfrm>
          <a:prstGeom prst="rect">
            <a:avLst/>
          </a:prstGeom>
        </p:spPr>
        <p:txBody>
          <a:bodyPr wrap="square">
            <a:spAutoFit/>
          </a:bodyPr>
          <a:lstStyle/>
          <a:p>
            <a:r>
              <a:rPr lang="en-GB" sz="2800" dirty="0"/>
              <a:t>A resistance strain exists in two forms:</a:t>
            </a:r>
          </a:p>
        </p:txBody>
      </p:sp>
      <p:sp>
        <p:nvSpPr>
          <p:cNvPr id="16" name="Rectangle 15"/>
          <p:cNvSpPr/>
          <p:nvPr/>
        </p:nvSpPr>
        <p:spPr>
          <a:xfrm>
            <a:off x="1142308" y="3059634"/>
            <a:ext cx="7191419" cy="646331"/>
          </a:xfrm>
          <a:prstGeom prst="rect">
            <a:avLst/>
          </a:prstGeom>
        </p:spPr>
        <p:txBody>
          <a:bodyPr wrap="square">
            <a:spAutoFit/>
          </a:bodyPr>
          <a:lstStyle/>
          <a:p>
            <a:r>
              <a:rPr lang="en-GB" sz="3600" dirty="0">
                <a:solidFill>
                  <a:schemeClr val="accent5">
                    <a:lumMod val="75000"/>
                  </a:schemeClr>
                </a:solidFill>
              </a:rPr>
              <a:t>Heterozygous </a:t>
            </a:r>
            <a:r>
              <a:rPr lang="en-GB" sz="3600" dirty="0"/>
              <a:t>     </a:t>
            </a:r>
            <a:r>
              <a:rPr lang="en-GB" sz="3600" dirty="0">
                <a:solidFill>
                  <a:schemeClr val="accent5">
                    <a:lumMod val="75000"/>
                  </a:schemeClr>
                </a:solidFill>
              </a:rPr>
              <a:t>&amp;</a:t>
            </a:r>
            <a:r>
              <a:rPr lang="en-GB" sz="3600" dirty="0"/>
              <a:t>      </a:t>
            </a:r>
            <a:r>
              <a:rPr lang="en-GB" sz="3600" dirty="0">
                <a:solidFill>
                  <a:schemeClr val="accent5">
                    <a:lumMod val="75000"/>
                  </a:schemeClr>
                </a:solidFill>
              </a:rPr>
              <a:t>Homozygous</a:t>
            </a:r>
          </a:p>
        </p:txBody>
      </p:sp>
      <p:sp>
        <p:nvSpPr>
          <p:cNvPr id="20" name="Right Arrow 19"/>
          <p:cNvSpPr/>
          <p:nvPr/>
        </p:nvSpPr>
        <p:spPr>
          <a:xfrm rot="5400000">
            <a:off x="6186020" y="3869470"/>
            <a:ext cx="472701" cy="341869"/>
          </a:xfrm>
          <a:prstGeom prst="rightArrow">
            <a:avLst>
              <a:gd name="adj1" fmla="val 1486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23647" y="4540134"/>
            <a:ext cx="4841929" cy="1555041"/>
          </a:xfrm>
          <a:prstGeom prst="rect">
            <a:avLst/>
          </a:prstGeom>
        </p:spPr>
        <p:txBody>
          <a:bodyPr wrap="square">
            <a:spAutoFit/>
          </a:bodyPr>
          <a:lstStyle/>
          <a:p>
            <a:pPr marL="214313" indent="-214313">
              <a:lnSpc>
                <a:spcPct val="150000"/>
              </a:lnSpc>
              <a:buFont typeface="Arial" panose="020B0604020202020204" pitchFamily="34" charset="0"/>
              <a:buChar char="•"/>
            </a:pPr>
            <a:r>
              <a:rPr lang="en-GB" sz="2200" dirty="0"/>
              <a:t>1 copy of the resistance mutation</a:t>
            </a:r>
          </a:p>
          <a:p>
            <a:pPr marL="214313" indent="-214313">
              <a:lnSpc>
                <a:spcPct val="150000"/>
              </a:lnSpc>
              <a:buFont typeface="Arial" panose="020B0604020202020204" pitchFamily="34" charset="0"/>
              <a:buChar char="•"/>
            </a:pPr>
            <a:r>
              <a:rPr lang="en-GB" sz="2200" dirty="0"/>
              <a:t>Lower level of resistance</a:t>
            </a:r>
          </a:p>
          <a:p>
            <a:pPr marL="214313" indent="-214313">
              <a:lnSpc>
                <a:spcPct val="150000"/>
              </a:lnSpc>
              <a:buFont typeface="Arial" panose="020B0604020202020204" pitchFamily="34" charset="0"/>
              <a:buChar char="•"/>
            </a:pPr>
            <a:r>
              <a:rPr lang="en-GB" sz="2200" dirty="0"/>
              <a:t> Can produce susceptible offspring</a:t>
            </a:r>
          </a:p>
        </p:txBody>
      </p:sp>
      <p:sp>
        <p:nvSpPr>
          <p:cNvPr id="23" name="Rectangle 22"/>
          <p:cNvSpPr/>
          <p:nvPr/>
        </p:nvSpPr>
        <p:spPr>
          <a:xfrm>
            <a:off x="4601883" y="4581474"/>
            <a:ext cx="4413780" cy="1615827"/>
          </a:xfrm>
          <a:prstGeom prst="rect">
            <a:avLst/>
          </a:prstGeom>
        </p:spPr>
        <p:txBody>
          <a:bodyPr wrap="square">
            <a:spAutoFit/>
          </a:bodyPr>
          <a:lstStyle/>
          <a:p>
            <a:pPr marL="214313" indent="-214313">
              <a:lnSpc>
                <a:spcPct val="150000"/>
              </a:lnSpc>
              <a:buFont typeface="Arial" panose="020B0604020202020204" pitchFamily="34" charset="0"/>
              <a:buChar char="•"/>
            </a:pPr>
            <a:r>
              <a:rPr lang="en-GB" sz="2200" dirty="0"/>
              <a:t>2 copies of the resistant mutation</a:t>
            </a:r>
          </a:p>
          <a:p>
            <a:pPr marL="214313" indent="-214313">
              <a:lnSpc>
                <a:spcPct val="150000"/>
              </a:lnSpc>
              <a:buFont typeface="Arial" panose="020B0604020202020204" pitchFamily="34" charset="0"/>
              <a:buChar char="•"/>
            </a:pPr>
            <a:r>
              <a:rPr lang="en-GB" sz="2200" dirty="0"/>
              <a:t>Highest level of resistance</a:t>
            </a:r>
          </a:p>
          <a:p>
            <a:pPr marL="214313" indent="-214313">
              <a:lnSpc>
                <a:spcPct val="150000"/>
              </a:lnSpc>
              <a:buFont typeface="Arial" panose="020B0604020202020204" pitchFamily="34" charset="0"/>
              <a:buChar char="•"/>
            </a:pPr>
            <a:r>
              <a:rPr lang="en-GB" sz="2200" dirty="0"/>
              <a:t>All offspring are resistant</a:t>
            </a:r>
          </a:p>
        </p:txBody>
      </p:sp>
      <p:sp>
        <p:nvSpPr>
          <p:cNvPr id="12" name="Right Arrow 11"/>
          <p:cNvSpPr/>
          <p:nvPr/>
        </p:nvSpPr>
        <p:spPr>
          <a:xfrm rot="5400000">
            <a:off x="2353533" y="3859027"/>
            <a:ext cx="459032" cy="349086"/>
          </a:xfrm>
          <a:prstGeom prst="rightArrow">
            <a:avLst>
              <a:gd name="adj1" fmla="val 1486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5754284" y="1765987"/>
            <a:ext cx="1336171" cy="1295051"/>
            <a:chOff x="3145395" y="2499393"/>
            <a:chExt cx="1336171" cy="1295051"/>
          </a:xfrm>
        </p:grpSpPr>
        <p:sp>
          <p:nvSpPr>
            <p:cNvPr id="19" name="Oval 18"/>
            <p:cNvSpPr/>
            <p:nvPr/>
          </p:nvSpPr>
          <p:spPr>
            <a:xfrm>
              <a:off x="3145395" y="2499393"/>
              <a:ext cx="1336171" cy="12950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197" y="2684370"/>
              <a:ext cx="1072564" cy="903212"/>
            </a:xfrm>
            <a:prstGeom prst="rect">
              <a:avLst/>
            </a:prstGeom>
          </p:spPr>
        </p:pic>
      </p:grpSp>
      <p:grpSp>
        <p:nvGrpSpPr>
          <p:cNvPr id="6" name="Group 5"/>
          <p:cNvGrpSpPr/>
          <p:nvPr/>
        </p:nvGrpSpPr>
        <p:grpSpPr>
          <a:xfrm>
            <a:off x="1907999" y="1745506"/>
            <a:ext cx="1350101" cy="1314128"/>
            <a:chOff x="6619344" y="2452362"/>
            <a:chExt cx="1350101" cy="1314128"/>
          </a:xfrm>
        </p:grpSpPr>
        <p:sp>
          <p:nvSpPr>
            <p:cNvPr id="24" name="Oval 23"/>
            <p:cNvSpPr/>
            <p:nvPr/>
          </p:nvSpPr>
          <p:spPr>
            <a:xfrm>
              <a:off x="6626310" y="2452362"/>
              <a:ext cx="1336171" cy="12950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0" descr="Related imag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t="49158"/>
            <a:stretch/>
          </p:blipFill>
          <p:spPr bwMode="auto">
            <a:xfrm>
              <a:off x="6619344" y="3080083"/>
              <a:ext cx="1350101" cy="6864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112" y="2637339"/>
              <a:ext cx="1072564" cy="903212"/>
            </a:xfrm>
            <a:prstGeom prst="rect">
              <a:avLst/>
            </a:prstGeom>
          </p:spPr>
        </p:pic>
      </p:grpSp>
    </p:spTree>
    <p:extLst>
      <p:ext uri="{BB962C8B-B14F-4D97-AF65-F5344CB8AC3E}">
        <p14:creationId xmlns:p14="http://schemas.microsoft.com/office/powerpoint/2010/main" val="426148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94884" y="5618747"/>
            <a:ext cx="1949116" cy="1239253"/>
          </a:xfrm>
          <a:prstGeom prst="rect">
            <a:avLst/>
          </a:prstGeom>
          <a:solidFill>
            <a:srgbClr val="21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defRPr/>
            </a:pPr>
            <a:r>
              <a:rPr lang="en-GB" altLang="en-US" sz="4000" dirty="0"/>
              <a:t>In Response to Resistance</a:t>
            </a:r>
            <a:endParaRPr lang="en-GB" sz="4000" dirty="0"/>
          </a:p>
        </p:txBody>
      </p:sp>
      <p:cxnSp>
        <p:nvCxnSpPr>
          <p:cNvPr id="14" name="Straight Connector 13"/>
          <p:cNvCxnSpPr/>
          <p:nvPr/>
        </p:nvCxnSpPr>
        <p:spPr>
          <a:xfrm>
            <a:off x="3146612" y="4908515"/>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558892"/>
            <a:ext cx="184731" cy="461665"/>
          </a:xfrm>
          <a:prstGeom prst="rect">
            <a:avLst/>
          </a:prstGeom>
          <a:noFill/>
        </p:spPr>
        <p:txBody>
          <a:bodyPr wrap="none" rtlCol="0">
            <a:spAutoFit/>
          </a:bodyPr>
          <a:lstStyle/>
          <a:p>
            <a:endParaRPr lang="en-GB" dirty="0"/>
          </a:p>
        </p:txBody>
      </p:sp>
      <p:sp>
        <p:nvSpPr>
          <p:cNvPr id="4" name="Rectangle 3"/>
          <p:cNvSpPr/>
          <p:nvPr/>
        </p:nvSpPr>
        <p:spPr>
          <a:xfrm>
            <a:off x="233916" y="1122593"/>
            <a:ext cx="8910084" cy="707886"/>
          </a:xfrm>
          <a:prstGeom prst="rect">
            <a:avLst/>
          </a:prstGeom>
        </p:spPr>
        <p:txBody>
          <a:bodyPr wrap="square">
            <a:spAutoFit/>
          </a:bodyPr>
          <a:lstStyle/>
          <a:p>
            <a:pPr marL="177800">
              <a:defRPr/>
            </a:pPr>
            <a:r>
              <a:rPr lang="en-GB" altLang="en-US" sz="4000" dirty="0">
                <a:solidFill>
                  <a:schemeClr val="accent1"/>
                </a:solidFill>
              </a:rPr>
              <a:t>The development of new anticoagulants</a:t>
            </a:r>
          </a:p>
        </p:txBody>
      </p:sp>
      <p:sp>
        <p:nvSpPr>
          <p:cNvPr id="9" name="Rectangle 8"/>
          <p:cNvSpPr/>
          <p:nvPr/>
        </p:nvSpPr>
        <p:spPr>
          <a:xfrm>
            <a:off x="99255" y="2416950"/>
            <a:ext cx="8183489" cy="2616101"/>
          </a:xfrm>
          <a:prstGeom prst="rect">
            <a:avLst/>
          </a:prstGeom>
        </p:spPr>
        <p:txBody>
          <a:bodyPr wrap="square">
            <a:spAutoFit/>
          </a:bodyPr>
          <a:lstStyle/>
          <a:p>
            <a:pPr marL="177800" algn="ctr">
              <a:defRPr/>
            </a:pPr>
            <a:endParaRPr lang="en-US" altLang="en-US" dirty="0">
              <a:solidFill>
                <a:schemeClr val="tx2"/>
              </a:solidFill>
            </a:endParaRPr>
          </a:p>
          <a:p>
            <a:pPr marL="2349500" lvl="4" indent="-107950">
              <a:buFont typeface="Wingdings" pitchFamily="2" charset="2"/>
              <a:buChar char="v"/>
              <a:defRPr/>
            </a:pPr>
            <a:r>
              <a:rPr lang="en-GB" sz="2800" dirty="0">
                <a:solidFill>
                  <a:srgbClr val="FFFF00"/>
                </a:solidFill>
              </a:rPr>
              <a:t>   Difenacoum 	(1975)</a:t>
            </a:r>
          </a:p>
          <a:p>
            <a:pPr marL="2349500" lvl="4" indent="-107950">
              <a:buFont typeface="Wingdings" pitchFamily="2" charset="2"/>
              <a:buChar char="v"/>
              <a:defRPr/>
            </a:pPr>
            <a:r>
              <a:rPr lang="en-GB" sz="2800" dirty="0">
                <a:solidFill>
                  <a:srgbClr val="FFFF00"/>
                </a:solidFill>
              </a:rPr>
              <a:t>   Bromadiolone 	(1976)</a:t>
            </a:r>
          </a:p>
          <a:p>
            <a:pPr marL="2349500" lvl="4" indent="-107950">
              <a:buFont typeface="Wingdings" pitchFamily="2" charset="2"/>
              <a:buChar char="v"/>
              <a:defRPr/>
            </a:pPr>
            <a:r>
              <a:rPr lang="en-GB" sz="2800" dirty="0">
                <a:solidFill>
                  <a:srgbClr val="FFFF00"/>
                </a:solidFill>
              </a:rPr>
              <a:t>   Brodifacoum 	(1979)</a:t>
            </a:r>
          </a:p>
          <a:p>
            <a:pPr marL="2349500" lvl="4" indent="-107950">
              <a:buFont typeface="Wingdings" pitchFamily="2" charset="2"/>
              <a:buChar char="v"/>
              <a:defRPr/>
            </a:pPr>
            <a:r>
              <a:rPr lang="en-GB" sz="2800" dirty="0">
                <a:solidFill>
                  <a:srgbClr val="FFFF00"/>
                </a:solidFill>
              </a:rPr>
              <a:t>   Flocoumafen 	(1984)</a:t>
            </a:r>
          </a:p>
          <a:p>
            <a:pPr marL="2349500" lvl="4" indent="-107950">
              <a:buFont typeface="Wingdings" pitchFamily="2" charset="2"/>
              <a:buChar char="v"/>
              <a:defRPr/>
            </a:pPr>
            <a:r>
              <a:rPr lang="en-GB" sz="2800" dirty="0">
                <a:solidFill>
                  <a:srgbClr val="FFFF00"/>
                </a:solidFill>
              </a:rPr>
              <a:t>   Difethialone 	(1986)</a:t>
            </a:r>
          </a:p>
        </p:txBody>
      </p:sp>
      <p:sp>
        <p:nvSpPr>
          <p:cNvPr id="3" name="Rectangle 2"/>
          <p:cNvSpPr/>
          <p:nvPr/>
        </p:nvSpPr>
        <p:spPr>
          <a:xfrm>
            <a:off x="-343205" y="5945985"/>
            <a:ext cx="9815364" cy="584775"/>
          </a:xfrm>
          <a:prstGeom prst="rect">
            <a:avLst/>
          </a:prstGeom>
        </p:spPr>
        <p:txBody>
          <a:bodyPr wrap="square">
            <a:spAutoFit/>
          </a:bodyPr>
          <a:lstStyle/>
          <a:p>
            <a:pPr lvl="1" algn="ctr">
              <a:defRPr/>
            </a:pPr>
            <a:r>
              <a:rPr lang="en-GB" sz="3200" b="1" dirty="0">
                <a:solidFill>
                  <a:schemeClr val="accent6">
                    <a:lumMod val="40000"/>
                    <a:lumOff val="60000"/>
                  </a:schemeClr>
                </a:solidFill>
              </a:rPr>
              <a:t>ONLY LOW TECHNICAL RESISTANCE</a:t>
            </a:r>
          </a:p>
        </p:txBody>
      </p:sp>
      <p:sp>
        <p:nvSpPr>
          <p:cNvPr id="6" name="Rectangle 5"/>
          <p:cNvSpPr/>
          <p:nvPr/>
        </p:nvSpPr>
        <p:spPr>
          <a:xfrm>
            <a:off x="1080934" y="1771998"/>
            <a:ext cx="6614160" cy="461665"/>
          </a:xfrm>
          <a:prstGeom prst="rect">
            <a:avLst/>
          </a:prstGeom>
        </p:spPr>
        <p:txBody>
          <a:bodyPr wrap="square">
            <a:spAutoFit/>
          </a:bodyPr>
          <a:lstStyle/>
          <a:p>
            <a:pPr marL="177800" algn="ctr">
              <a:defRPr/>
            </a:pPr>
            <a:r>
              <a:rPr lang="en-US" altLang="en-US" dirty="0">
                <a:solidFill>
                  <a:schemeClr val="tx2"/>
                </a:solidFill>
              </a:rPr>
              <a:t>(the Second Generation Anticoagulants “SGARS”)</a:t>
            </a:r>
          </a:p>
        </p:txBody>
      </p:sp>
    </p:spTree>
    <p:extLst>
      <p:ext uri="{BB962C8B-B14F-4D97-AF65-F5344CB8AC3E}">
        <p14:creationId xmlns:p14="http://schemas.microsoft.com/office/powerpoint/2010/main" val="150172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78889" y="6048581"/>
            <a:ext cx="1565111" cy="809419"/>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defRPr/>
            </a:pPr>
            <a:r>
              <a:rPr lang="en-GB" altLang="en-US" sz="4000" dirty="0"/>
              <a:t>Rodent Pests with Resistance</a:t>
            </a:r>
            <a:endParaRPr lang="en-GB" sz="4000" dirty="0"/>
          </a:p>
        </p:txBody>
      </p:sp>
      <p:sp>
        <p:nvSpPr>
          <p:cNvPr id="16387" name="Content Placeholder 2"/>
          <p:cNvSpPr>
            <a:spLocks noGrp="1"/>
          </p:cNvSpPr>
          <p:nvPr>
            <p:ph idx="1"/>
          </p:nvPr>
        </p:nvSpPr>
        <p:spPr>
          <a:xfrm>
            <a:off x="955575" y="3000851"/>
            <a:ext cx="3347720" cy="522170"/>
          </a:xfrm>
        </p:spPr>
        <p:txBody>
          <a:bodyPr/>
          <a:lstStyle/>
          <a:p>
            <a:pPr marL="0" indent="0" eaLnBrk="1" hangingPunct="1">
              <a:buNone/>
            </a:pPr>
            <a:r>
              <a:rPr lang="en-US" altLang="en-US" sz="3200" dirty="0">
                <a:solidFill>
                  <a:srgbClr val="FFFF00"/>
                </a:solidFill>
              </a:rPr>
              <a:t>House mice</a:t>
            </a:r>
          </a:p>
        </p:txBody>
      </p:sp>
      <p:grpSp>
        <p:nvGrpSpPr>
          <p:cNvPr id="5" name="Group 4"/>
          <p:cNvGrpSpPr/>
          <p:nvPr/>
        </p:nvGrpSpPr>
        <p:grpSpPr>
          <a:xfrm>
            <a:off x="4191000" y="2167801"/>
            <a:ext cx="4542503" cy="3309286"/>
            <a:chOff x="6013778" y="4635333"/>
            <a:chExt cx="3130222" cy="2280417"/>
          </a:xfrm>
        </p:grpSpPr>
        <p:pic>
          <p:nvPicPr>
            <p:cNvPr id="1026" name="Picture 2" descr="Image result for rat illustratio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351" b="97453" l="3223" r="97754"/>
                      </a14:imgEffect>
                    </a14:imgLayer>
                  </a14:imgProps>
                </a:ext>
                <a:ext uri="{28A0092B-C50C-407E-A947-70E740481C1C}">
                  <a14:useLocalDpi xmlns:a14="http://schemas.microsoft.com/office/drawing/2010/main" val="0"/>
                </a:ext>
              </a:extLst>
            </a:blip>
            <a:srcRect/>
            <a:stretch>
              <a:fillRect/>
            </a:stretch>
          </p:blipFill>
          <p:spPr bwMode="auto">
            <a:xfrm flipH="1">
              <a:off x="6013778" y="4635333"/>
              <a:ext cx="3130222" cy="228041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992128" y="6048581"/>
              <a:ext cx="184636" cy="188120"/>
            </a:xfrm>
            <a:custGeom>
              <a:avLst/>
              <a:gdLst>
                <a:gd name="connsiteX0" fmla="*/ 0 w 99673"/>
                <a:gd name="connsiteY0" fmla="*/ 75839 h 151677"/>
                <a:gd name="connsiteX1" fmla="*/ 49837 w 99673"/>
                <a:gd name="connsiteY1" fmla="*/ 0 h 151677"/>
                <a:gd name="connsiteX2" fmla="*/ 99674 w 99673"/>
                <a:gd name="connsiteY2" fmla="*/ 75839 h 151677"/>
                <a:gd name="connsiteX3" fmla="*/ 49837 w 99673"/>
                <a:gd name="connsiteY3" fmla="*/ 151678 h 151677"/>
                <a:gd name="connsiteX4" fmla="*/ 0 w 99673"/>
                <a:gd name="connsiteY4" fmla="*/ 75839 h 151677"/>
                <a:gd name="connsiteX0" fmla="*/ 2325 w 130141"/>
                <a:gd name="connsiteY0" fmla="*/ 62838 h 138677"/>
                <a:gd name="connsiteX1" fmla="*/ 121500 w 130141"/>
                <a:gd name="connsiteY1" fmla="*/ 0 h 138677"/>
                <a:gd name="connsiteX2" fmla="*/ 101999 w 130141"/>
                <a:gd name="connsiteY2" fmla="*/ 62838 h 138677"/>
                <a:gd name="connsiteX3" fmla="*/ 52162 w 130141"/>
                <a:gd name="connsiteY3" fmla="*/ 138677 h 138677"/>
                <a:gd name="connsiteX4" fmla="*/ 2325 w 130141"/>
                <a:gd name="connsiteY4" fmla="*/ 62838 h 138677"/>
                <a:gd name="connsiteX0" fmla="*/ 2038 w 132568"/>
                <a:gd name="connsiteY0" fmla="*/ 64801 h 140873"/>
                <a:gd name="connsiteX1" fmla="*/ 121213 w 132568"/>
                <a:gd name="connsiteY1" fmla="*/ 1963 h 140873"/>
                <a:gd name="connsiteX2" fmla="*/ 127714 w 132568"/>
                <a:gd name="connsiteY2" fmla="*/ 38799 h 140873"/>
                <a:gd name="connsiteX3" fmla="*/ 51875 w 132568"/>
                <a:gd name="connsiteY3" fmla="*/ 140640 h 140873"/>
                <a:gd name="connsiteX4" fmla="*/ 2038 w 132568"/>
                <a:gd name="connsiteY4" fmla="*/ 64801 h 140873"/>
                <a:gd name="connsiteX0" fmla="*/ 2382 w 123635"/>
                <a:gd name="connsiteY0" fmla="*/ 18052 h 141708"/>
                <a:gd name="connsiteX1" fmla="*/ 112890 w 123635"/>
                <a:gd name="connsiteY1" fmla="*/ 2884 h 141708"/>
                <a:gd name="connsiteX2" fmla="*/ 119391 w 123635"/>
                <a:gd name="connsiteY2" fmla="*/ 39720 h 141708"/>
                <a:gd name="connsiteX3" fmla="*/ 43552 w 123635"/>
                <a:gd name="connsiteY3" fmla="*/ 141561 h 141708"/>
                <a:gd name="connsiteX4" fmla="*/ 2382 w 123635"/>
                <a:gd name="connsiteY4" fmla="*/ 18052 h 141708"/>
                <a:gd name="connsiteX0" fmla="*/ 13021 w 134274"/>
                <a:gd name="connsiteY0" fmla="*/ 17860 h 137192"/>
                <a:gd name="connsiteX1" fmla="*/ 123529 w 134274"/>
                <a:gd name="connsiteY1" fmla="*/ 2692 h 137192"/>
                <a:gd name="connsiteX2" fmla="*/ 130030 w 134274"/>
                <a:gd name="connsiteY2" fmla="*/ 39528 h 137192"/>
                <a:gd name="connsiteX3" fmla="*/ 15188 w 134274"/>
                <a:gd name="connsiteY3" fmla="*/ 137035 h 137192"/>
                <a:gd name="connsiteX4" fmla="*/ 13021 w 134274"/>
                <a:gd name="connsiteY4" fmla="*/ 17860 h 13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74" h="137192">
                  <a:moveTo>
                    <a:pt x="13021" y="17860"/>
                  </a:moveTo>
                  <a:cubicBezTo>
                    <a:pt x="31078" y="-4531"/>
                    <a:pt x="104028" y="-919"/>
                    <a:pt x="123529" y="2692"/>
                  </a:cubicBezTo>
                  <a:cubicBezTo>
                    <a:pt x="143030" y="6303"/>
                    <a:pt x="130030" y="-2357"/>
                    <a:pt x="130030" y="39528"/>
                  </a:cubicBezTo>
                  <a:cubicBezTo>
                    <a:pt x="130030" y="81413"/>
                    <a:pt x="34689" y="140646"/>
                    <a:pt x="15188" y="137035"/>
                  </a:cubicBezTo>
                  <a:cubicBezTo>
                    <a:pt x="-4313" y="133424"/>
                    <a:pt x="-5036" y="40251"/>
                    <a:pt x="13021" y="17860"/>
                  </a:cubicBezTo>
                  <a:close/>
                </a:path>
              </a:pathLst>
            </a:custGeom>
            <a:solidFill>
              <a:srgbClr val="AA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3"/>
            <p:cNvSpPr/>
            <p:nvPr/>
          </p:nvSpPr>
          <p:spPr>
            <a:xfrm rot="19934722">
              <a:off x="6805855" y="6034162"/>
              <a:ext cx="98872" cy="123466"/>
            </a:xfrm>
            <a:custGeom>
              <a:avLst/>
              <a:gdLst>
                <a:gd name="connsiteX0" fmla="*/ 0 w 99673"/>
                <a:gd name="connsiteY0" fmla="*/ 75839 h 151677"/>
                <a:gd name="connsiteX1" fmla="*/ 49837 w 99673"/>
                <a:gd name="connsiteY1" fmla="*/ 0 h 151677"/>
                <a:gd name="connsiteX2" fmla="*/ 99674 w 99673"/>
                <a:gd name="connsiteY2" fmla="*/ 75839 h 151677"/>
                <a:gd name="connsiteX3" fmla="*/ 49837 w 99673"/>
                <a:gd name="connsiteY3" fmla="*/ 151678 h 151677"/>
                <a:gd name="connsiteX4" fmla="*/ 0 w 99673"/>
                <a:gd name="connsiteY4" fmla="*/ 75839 h 151677"/>
                <a:gd name="connsiteX0" fmla="*/ 2325 w 130141"/>
                <a:gd name="connsiteY0" fmla="*/ 62838 h 138677"/>
                <a:gd name="connsiteX1" fmla="*/ 121500 w 130141"/>
                <a:gd name="connsiteY1" fmla="*/ 0 h 138677"/>
                <a:gd name="connsiteX2" fmla="*/ 101999 w 130141"/>
                <a:gd name="connsiteY2" fmla="*/ 62838 h 138677"/>
                <a:gd name="connsiteX3" fmla="*/ 52162 w 130141"/>
                <a:gd name="connsiteY3" fmla="*/ 138677 h 138677"/>
                <a:gd name="connsiteX4" fmla="*/ 2325 w 130141"/>
                <a:gd name="connsiteY4" fmla="*/ 62838 h 138677"/>
                <a:gd name="connsiteX0" fmla="*/ 2038 w 132568"/>
                <a:gd name="connsiteY0" fmla="*/ 64801 h 140873"/>
                <a:gd name="connsiteX1" fmla="*/ 121213 w 132568"/>
                <a:gd name="connsiteY1" fmla="*/ 1963 h 140873"/>
                <a:gd name="connsiteX2" fmla="*/ 127714 w 132568"/>
                <a:gd name="connsiteY2" fmla="*/ 38799 h 140873"/>
                <a:gd name="connsiteX3" fmla="*/ 51875 w 132568"/>
                <a:gd name="connsiteY3" fmla="*/ 140640 h 140873"/>
                <a:gd name="connsiteX4" fmla="*/ 2038 w 132568"/>
                <a:gd name="connsiteY4" fmla="*/ 64801 h 140873"/>
                <a:gd name="connsiteX0" fmla="*/ 2382 w 123635"/>
                <a:gd name="connsiteY0" fmla="*/ 18052 h 141708"/>
                <a:gd name="connsiteX1" fmla="*/ 112890 w 123635"/>
                <a:gd name="connsiteY1" fmla="*/ 2884 h 141708"/>
                <a:gd name="connsiteX2" fmla="*/ 119391 w 123635"/>
                <a:gd name="connsiteY2" fmla="*/ 39720 h 141708"/>
                <a:gd name="connsiteX3" fmla="*/ 43552 w 123635"/>
                <a:gd name="connsiteY3" fmla="*/ 141561 h 141708"/>
                <a:gd name="connsiteX4" fmla="*/ 2382 w 123635"/>
                <a:gd name="connsiteY4" fmla="*/ 18052 h 141708"/>
                <a:gd name="connsiteX0" fmla="*/ 13021 w 134274"/>
                <a:gd name="connsiteY0" fmla="*/ 17860 h 137192"/>
                <a:gd name="connsiteX1" fmla="*/ 123529 w 134274"/>
                <a:gd name="connsiteY1" fmla="*/ 2692 h 137192"/>
                <a:gd name="connsiteX2" fmla="*/ 130030 w 134274"/>
                <a:gd name="connsiteY2" fmla="*/ 39528 h 137192"/>
                <a:gd name="connsiteX3" fmla="*/ 15188 w 134274"/>
                <a:gd name="connsiteY3" fmla="*/ 137035 h 137192"/>
                <a:gd name="connsiteX4" fmla="*/ 13021 w 134274"/>
                <a:gd name="connsiteY4" fmla="*/ 17860 h 137192"/>
                <a:gd name="connsiteX0" fmla="*/ 11017 w 124219"/>
                <a:gd name="connsiteY0" fmla="*/ 27257 h 192967"/>
                <a:gd name="connsiteX1" fmla="*/ 121525 w 124219"/>
                <a:gd name="connsiteY1" fmla="*/ 12089 h 192967"/>
                <a:gd name="connsiteX2" fmla="*/ 92718 w 124219"/>
                <a:gd name="connsiteY2" fmla="*/ 176210 h 192967"/>
                <a:gd name="connsiteX3" fmla="*/ 13184 w 124219"/>
                <a:gd name="connsiteY3" fmla="*/ 146432 h 192967"/>
                <a:gd name="connsiteX4" fmla="*/ 11017 w 124219"/>
                <a:gd name="connsiteY4" fmla="*/ 27257 h 192967"/>
                <a:gd name="connsiteX0" fmla="*/ 11017 w 150440"/>
                <a:gd name="connsiteY0" fmla="*/ 19473 h 173407"/>
                <a:gd name="connsiteX1" fmla="*/ 121525 w 150440"/>
                <a:gd name="connsiteY1" fmla="*/ 4305 h 173407"/>
                <a:gd name="connsiteX2" fmla="*/ 149226 w 150440"/>
                <a:gd name="connsiteY2" fmla="*/ 63089 h 173407"/>
                <a:gd name="connsiteX3" fmla="*/ 92718 w 150440"/>
                <a:gd name="connsiteY3" fmla="*/ 168426 h 173407"/>
                <a:gd name="connsiteX4" fmla="*/ 13184 w 150440"/>
                <a:gd name="connsiteY4" fmla="*/ 138648 h 173407"/>
                <a:gd name="connsiteX5" fmla="*/ 11017 w 150440"/>
                <a:gd name="connsiteY5" fmla="*/ 19473 h 1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40" h="173407">
                  <a:moveTo>
                    <a:pt x="11017" y="19473"/>
                  </a:moveTo>
                  <a:cubicBezTo>
                    <a:pt x="29074" y="-2918"/>
                    <a:pt x="98490" y="-2964"/>
                    <a:pt x="121525" y="4305"/>
                  </a:cubicBezTo>
                  <a:cubicBezTo>
                    <a:pt x="144560" y="11574"/>
                    <a:pt x="154027" y="35735"/>
                    <a:pt x="149226" y="63089"/>
                  </a:cubicBezTo>
                  <a:cubicBezTo>
                    <a:pt x="144425" y="90443"/>
                    <a:pt x="109045" y="153896"/>
                    <a:pt x="92718" y="168426"/>
                  </a:cubicBezTo>
                  <a:cubicBezTo>
                    <a:pt x="76391" y="182956"/>
                    <a:pt x="26801" y="163474"/>
                    <a:pt x="13184" y="138648"/>
                  </a:cubicBezTo>
                  <a:cubicBezTo>
                    <a:pt x="-433" y="113823"/>
                    <a:pt x="-7040" y="41864"/>
                    <a:pt x="11017" y="19473"/>
                  </a:cubicBezTo>
                  <a:close/>
                </a:path>
              </a:pathLst>
            </a:custGeom>
            <a:solidFill>
              <a:srgbClr val="AA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p:cNvGrpSpPr/>
          <p:nvPr/>
        </p:nvGrpSpPr>
        <p:grpSpPr>
          <a:xfrm>
            <a:off x="-179585" y="1016073"/>
            <a:ext cx="3931792" cy="1924827"/>
            <a:chOff x="15551442" y="8074475"/>
            <a:chExt cx="7661585" cy="3750763"/>
          </a:xfrm>
        </p:grpSpPr>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5893" b="-533"/>
            <a:stretch/>
          </p:blipFill>
          <p:spPr>
            <a:xfrm>
              <a:off x="16649353" y="8074475"/>
              <a:ext cx="6563674" cy="3750763"/>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38601" r="77458" b="20867"/>
            <a:stretch/>
          </p:blipFill>
          <p:spPr>
            <a:xfrm rot="4128966" flipV="1">
              <a:off x="15369638" y="8980249"/>
              <a:ext cx="1901124" cy="1537515"/>
            </a:xfrm>
            <a:prstGeom prst="rect">
              <a:avLst/>
            </a:prstGeom>
          </p:spPr>
        </p:pic>
      </p:grpSp>
      <p:sp>
        <p:nvSpPr>
          <p:cNvPr id="6" name="Rectangle 5"/>
          <p:cNvSpPr/>
          <p:nvPr/>
        </p:nvSpPr>
        <p:spPr>
          <a:xfrm>
            <a:off x="6313158" y="1583026"/>
            <a:ext cx="2531462" cy="584775"/>
          </a:xfrm>
          <a:prstGeom prst="rect">
            <a:avLst/>
          </a:prstGeom>
        </p:spPr>
        <p:txBody>
          <a:bodyPr wrap="none">
            <a:spAutoFit/>
          </a:bodyPr>
          <a:lstStyle/>
          <a:p>
            <a:pPr marL="0" indent="0" eaLnBrk="1" hangingPunct="1">
              <a:buNone/>
            </a:pPr>
            <a:r>
              <a:rPr lang="en-US" altLang="en-US" sz="3200" b="1" dirty="0">
                <a:solidFill>
                  <a:srgbClr val="FFFF00"/>
                </a:solidFill>
                <a:latin typeface="+mn-lt"/>
              </a:rPr>
              <a:t>Norway rats</a:t>
            </a:r>
          </a:p>
        </p:txBody>
      </p:sp>
      <p:grpSp>
        <p:nvGrpSpPr>
          <p:cNvPr id="15" name="Group 14"/>
          <p:cNvGrpSpPr/>
          <p:nvPr/>
        </p:nvGrpSpPr>
        <p:grpSpPr>
          <a:xfrm>
            <a:off x="287042" y="3582972"/>
            <a:ext cx="4692741" cy="3086670"/>
            <a:chOff x="233168" y="3582972"/>
            <a:chExt cx="4692741" cy="3086670"/>
          </a:xfrm>
        </p:grpSpPr>
        <p:grpSp>
          <p:nvGrpSpPr>
            <p:cNvPr id="14" name="Group 13"/>
            <p:cNvGrpSpPr/>
            <p:nvPr/>
          </p:nvGrpSpPr>
          <p:grpSpPr>
            <a:xfrm>
              <a:off x="233168" y="3582972"/>
              <a:ext cx="4692741" cy="3086670"/>
              <a:chOff x="233168" y="3582972"/>
              <a:chExt cx="4692741" cy="3086670"/>
            </a:xfrm>
          </p:grpSpPr>
          <p:pic>
            <p:nvPicPr>
              <p:cNvPr id="8" name="Picture 2" descr="https://www194.lunapic.com/editor/working/154133792495280935?3957694187"/>
              <p:cNvPicPr>
                <a:picLocks noChangeAspect="1" noChangeArrowheads="1"/>
              </p:cNvPicPr>
              <p:nvPr/>
            </p:nvPicPr>
            <p:blipFill rotWithShape="1">
              <a:blip r:embed="rId6">
                <a:extLst>
                  <a:ext uri="{28A0092B-C50C-407E-A947-70E740481C1C}">
                    <a14:useLocalDpi xmlns:a14="http://schemas.microsoft.com/office/drawing/2010/main" val="0"/>
                  </a:ext>
                </a:extLst>
              </a:blip>
              <a:srcRect r="2030" b="5794"/>
              <a:stretch/>
            </p:blipFill>
            <p:spPr bwMode="auto">
              <a:xfrm>
                <a:off x="233168" y="3582972"/>
                <a:ext cx="4347886" cy="30866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64942" y="5513994"/>
                <a:ext cx="1560967" cy="544074"/>
              </a:xfrm>
              <a:custGeom>
                <a:avLst/>
                <a:gdLst>
                  <a:gd name="connsiteX0" fmla="*/ 0 w 1493822"/>
                  <a:gd name="connsiteY0" fmla="*/ 0 h 544074"/>
                  <a:gd name="connsiteX1" fmla="*/ 1493822 w 1493822"/>
                  <a:gd name="connsiteY1" fmla="*/ 0 h 544074"/>
                  <a:gd name="connsiteX2" fmla="*/ 1493822 w 1493822"/>
                  <a:gd name="connsiteY2" fmla="*/ 544074 h 544074"/>
                  <a:gd name="connsiteX3" fmla="*/ 0 w 1493822"/>
                  <a:gd name="connsiteY3" fmla="*/ 544074 h 544074"/>
                  <a:gd name="connsiteX4" fmla="*/ 0 w 1493822"/>
                  <a:gd name="connsiteY4" fmla="*/ 0 h 544074"/>
                  <a:gd name="connsiteX0" fmla="*/ 67145 w 1560967"/>
                  <a:gd name="connsiteY0" fmla="*/ 0 h 544074"/>
                  <a:gd name="connsiteX1" fmla="*/ 1560967 w 1560967"/>
                  <a:gd name="connsiteY1" fmla="*/ 0 h 544074"/>
                  <a:gd name="connsiteX2" fmla="*/ 1560967 w 1560967"/>
                  <a:gd name="connsiteY2" fmla="*/ 544074 h 544074"/>
                  <a:gd name="connsiteX3" fmla="*/ 67145 w 1560967"/>
                  <a:gd name="connsiteY3" fmla="*/ 544074 h 544074"/>
                  <a:gd name="connsiteX4" fmla="*/ 0 w 1560967"/>
                  <a:gd name="connsiteY4" fmla="*/ 280657 h 544074"/>
                  <a:gd name="connsiteX5" fmla="*/ 67145 w 1560967"/>
                  <a:gd name="connsiteY5" fmla="*/ 0 h 544074"/>
                  <a:gd name="connsiteX0" fmla="*/ 67145 w 1560967"/>
                  <a:gd name="connsiteY0" fmla="*/ 0 h 544074"/>
                  <a:gd name="connsiteX1" fmla="*/ 1560967 w 1560967"/>
                  <a:gd name="connsiteY1" fmla="*/ 0 h 544074"/>
                  <a:gd name="connsiteX2" fmla="*/ 1560967 w 1560967"/>
                  <a:gd name="connsiteY2" fmla="*/ 544074 h 544074"/>
                  <a:gd name="connsiteX3" fmla="*/ 76198 w 1560967"/>
                  <a:gd name="connsiteY3" fmla="*/ 525967 h 544074"/>
                  <a:gd name="connsiteX4" fmla="*/ 0 w 1560967"/>
                  <a:gd name="connsiteY4" fmla="*/ 280657 h 544074"/>
                  <a:gd name="connsiteX5" fmla="*/ 67145 w 1560967"/>
                  <a:gd name="connsiteY5" fmla="*/ 0 h 54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967" h="544074">
                    <a:moveTo>
                      <a:pt x="67145" y="0"/>
                    </a:moveTo>
                    <a:lnTo>
                      <a:pt x="1560967" y="0"/>
                    </a:lnTo>
                    <a:lnTo>
                      <a:pt x="1560967" y="544074"/>
                    </a:lnTo>
                    <a:lnTo>
                      <a:pt x="76198" y="525967"/>
                    </a:lnTo>
                    <a:cubicBezTo>
                      <a:pt x="74941" y="438161"/>
                      <a:pt x="1257" y="368463"/>
                      <a:pt x="0" y="280657"/>
                    </a:cubicBezTo>
                    <a:lnTo>
                      <a:pt x="67145" y="0"/>
                    </a:lnTo>
                    <a:close/>
                  </a:path>
                </a:pathLst>
              </a:custGeom>
              <a:solidFill>
                <a:srgbClr val="214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8" name="Picture 4" descr="https://www194.lunapic.com/editor/working/154133792495280935?3957694187"/>
            <p:cNvPicPr>
              <a:picLocks noChangeAspect="1" noChangeArrowheads="1"/>
            </p:cNvPicPr>
            <p:nvPr/>
          </p:nvPicPr>
          <p:blipFill rotWithShape="1">
            <a:blip r:embed="rId6">
              <a:extLst>
                <a:ext uri="{28A0092B-C50C-407E-A947-70E740481C1C}">
                  <a14:useLocalDpi xmlns:a14="http://schemas.microsoft.com/office/drawing/2010/main" val="0"/>
                </a:ext>
              </a:extLst>
            </a:blip>
            <a:srcRect l="59733" t="50838" r="30892" b="38051"/>
            <a:stretch/>
          </p:blipFill>
          <p:spPr bwMode="auto">
            <a:xfrm>
              <a:off x="2870096" y="5610170"/>
              <a:ext cx="494846" cy="31351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p:cNvSpPr/>
          <p:nvPr/>
        </p:nvSpPr>
        <p:spPr>
          <a:xfrm>
            <a:off x="4209957" y="5746268"/>
            <a:ext cx="2143536" cy="584775"/>
          </a:xfrm>
          <a:prstGeom prst="rect">
            <a:avLst/>
          </a:prstGeom>
        </p:spPr>
        <p:txBody>
          <a:bodyPr wrap="none">
            <a:spAutoFit/>
          </a:bodyPr>
          <a:lstStyle/>
          <a:p>
            <a:pPr marL="0" indent="0" eaLnBrk="1" hangingPunct="1">
              <a:buNone/>
            </a:pPr>
            <a:r>
              <a:rPr lang="en-US" altLang="en-US" sz="3200" b="1" dirty="0">
                <a:solidFill>
                  <a:srgbClr val="FFFF00"/>
                </a:solidFill>
                <a:latin typeface="+mn-lt"/>
              </a:rPr>
              <a:t>Black rats</a:t>
            </a:r>
          </a:p>
        </p:txBody>
      </p:sp>
    </p:spTree>
    <p:extLst>
      <p:ext uri="{BB962C8B-B14F-4D97-AF65-F5344CB8AC3E}">
        <p14:creationId xmlns:p14="http://schemas.microsoft.com/office/powerpoint/2010/main" val="1805516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206" y="2682027"/>
            <a:ext cx="9150206" cy="4186989"/>
            <a:chOff x="-6206" y="2682027"/>
            <a:chExt cx="9150206" cy="4186989"/>
          </a:xfrm>
        </p:grpSpPr>
        <p:pic>
          <p:nvPicPr>
            <p:cNvPr id="2050" name="Picture 2" descr="Image result for brown rat panora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386" y="2686840"/>
              <a:ext cx="6253614" cy="41711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rown rat panoramic"/>
            <p:cNvPicPr>
              <a:picLocks noChangeAspect="1" noChangeArrowheads="1"/>
            </p:cNvPicPr>
            <p:nvPr/>
          </p:nvPicPr>
          <p:blipFill rotWithShape="1">
            <a:blip r:embed="rId3">
              <a:extLst>
                <a:ext uri="{28A0092B-C50C-407E-A947-70E740481C1C}">
                  <a14:useLocalDpi xmlns:a14="http://schemas.microsoft.com/office/drawing/2010/main" val="0"/>
                </a:ext>
              </a:extLst>
            </a:blip>
            <a:srcRect t="25322" r="45918"/>
            <a:stretch/>
          </p:blipFill>
          <p:spPr bwMode="auto">
            <a:xfrm>
              <a:off x="-6206" y="2682027"/>
              <a:ext cx="3382077" cy="418698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rot="761716">
              <a:off x="3013177" y="5209880"/>
              <a:ext cx="741631" cy="305314"/>
            </a:xfrm>
            <a:prstGeom prst="ellipse">
              <a:avLst/>
            </a:prstGeom>
            <a:gradFill flip="none" rotWithShape="1">
              <a:gsLst>
                <a:gs pos="0">
                  <a:srgbClr val="292725"/>
                </a:gs>
                <a:gs pos="46000">
                  <a:srgbClr val="181818"/>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Image result for brown rat panoramic"/>
            <p:cNvPicPr>
              <a:picLocks noChangeAspect="1" noChangeArrowheads="1"/>
            </p:cNvPicPr>
            <p:nvPr/>
          </p:nvPicPr>
          <p:blipFill rotWithShape="1">
            <a:blip r:embed="rId3">
              <a:extLst>
                <a:ext uri="{28A0092B-C50C-407E-A947-70E740481C1C}">
                  <a14:useLocalDpi xmlns:a14="http://schemas.microsoft.com/office/drawing/2010/main" val="0"/>
                </a:ext>
              </a:extLst>
            </a:blip>
            <a:srcRect l="37488" t="91058" r="52123" b="1645"/>
            <a:stretch/>
          </p:blipFill>
          <p:spPr bwMode="auto">
            <a:xfrm rot="21117068">
              <a:off x="2542783" y="6263934"/>
              <a:ext cx="1013772" cy="4090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304799" y="-71438"/>
            <a:ext cx="8113059" cy="1143001"/>
          </a:xfrm>
        </p:spPr>
        <p:txBody>
          <a:bodyPr/>
          <a:lstStyle/>
          <a:p>
            <a:pPr>
              <a:defRPr/>
            </a:pPr>
            <a:r>
              <a:rPr lang="en-GB" altLang="en-US" dirty="0"/>
              <a:t>Low level resistance didn’t last long…</a:t>
            </a:r>
            <a:endParaRPr lang="en-GB" dirty="0"/>
          </a:p>
        </p:txBody>
      </p:sp>
      <p:cxnSp>
        <p:nvCxnSpPr>
          <p:cNvPr id="14" name="Straight Connector 13"/>
          <p:cNvCxnSpPr/>
          <p:nvPr/>
        </p:nvCxnSpPr>
        <p:spPr>
          <a:xfrm>
            <a:off x="3146612" y="4697506"/>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347883"/>
            <a:ext cx="184731" cy="461665"/>
          </a:xfrm>
          <a:prstGeom prst="rect">
            <a:avLst/>
          </a:prstGeom>
          <a:noFill/>
        </p:spPr>
        <p:txBody>
          <a:bodyPr wrap="none" rtlCol="0">
            <a:spAutoFit/>
          </a:bodyPr>
          <a:lstStyle/>
          <a:p>
            <a:endParaRPr lang="en-GB" dirty="0"/>
          </a:p>
        </p:txBody>
      </p:sp>
      <p:sp>
        <p:nvSpPr>
          <p:cNvPr id="4" name="Rectangle 3"/>
          <p:cNvSpPr/>
          <p:nvPr/>
        </p:nvSpPr>
        <p:spPr>
          <a:xfrm>
            <a:off x="-213775" y="1199508"/>
            <a:ext cx="9150206" cy="3262432"/>
          </a:xfrm>
          <a:prstGeom prst="rect">
            <a:avLst/>
          </a:prstGeom>
        </p:spPr>
        <p:txBody>
          <a:bodyPr wrap="square">
            <a:spAutoFit/>
          </a:bodyPr>
          <a:lstStyle/>
          <a:p>
            <a:pPr lvl="1" algn="ctr">
              <a:buFont typeface="Wingdings" pitchFamily="2" charset="2"/>
              <a:buNone/>
            </a:pPr>
            <a:r>
              <a:rPr lang="en-US" altLang="en-US" sz="3200" b="1" dirty="0"/>
              <a:t>1991 Berkshire: </a:t>
            </a:r>
          </a:p>
          <a:p>
            <a:pPr lvl="1" algn="ctr">
              <a:buFont typeface="Wingdings" pitchFamily="2" charset="2"/>
              <a:buNone/>
            </a:pPr>
            <a:r>
              <a:rPr lang="en-US" altLang="en-US" sz="3200" b="1" dirty="0"/>
              <a:t>Two 50ppm bromadiolone treatments </a:t>
            </a:r>
            <a:r>
              <a:rPr lang="en-US" altLang="en-US" sz="3600" b="1" dirty="0">
                <a:solidFill>
                  <a:schemeClr val="accent5">
                    <a:lumMod val="75000"/>
                  </a:schemeClr>
                </a:solidFill>
              </a:rPr>
              <a:t>FAILED</a:t>
            </a:r>
          </a:p>
          <a:p>
            <a:pPr lvl="1">
              <a:spcAft>
                <a:spcPts val="1800"/>
              </a:spcAft>
              <a:buFont typeface="Wingdings" pitchFamily="2" charset="2"/>
              <a:buNone/>
            </a:pPr>
            <a:endParaRPr lang="en-US" altLang="en-US" sz="2000" b="1" u="sng" dirty="0">
              <a:solidFill>
                <a:schemeClr val="tx2"/>
              </a:solidFill>
            </a:endParaRPr>
          </a:p>
          <a:p>
            <a:pPr marL="742950" lvl="1" indent="-285750">
              <a:spcAft>
                <a:spcPts val="1800"/>
              </a:spcAft>
              <a:buFont typeface="Arial" panose="020B0604020202020204" pitchFamily="34" charset="0"/>
              <a:buChar char="•"/>
            </a:pPr>
            <a:endParaRPr lang="en-US" altLang="en-US" sz="2800" dirty="0">
              <a:solidFill>
                <a:schemeClr val="tx2"/>
              </a:solidFill>
            </a:endParaRPr>
          </a:p>
          <a:p>
            <a:pPr marL="742950" lvl="1" indent="-285750">
              <a:buFont typeface="Arial" panose="020B0604020202020204" pitchFamily="34" charset="0"/>
              <a:buChar char="•"/>
            </a:pPr>
            <a:endParaRPr lang="en-US" altLang="en-US" sz="2800" dirty="0">
              <a:solidFill>
                <a:schemeClr val="tx2"/>
              </a:solidFill>
            </a:endParaRPr>
          </a:p>
          <a:p>
            <a:pPr marL="742950" lvl="1" indent="-285750">
              <a:buFont typeface="Arial" panose="020B0604020202020204" pitchFamily="34" charset="0"/>
              <a:buChar char="•"/>
            </a:pPr>
            <a:endParaRPr lang="en-GB" sz="3200" dirty="0">
              <a:solidFill>
                <a:schemeClr val="tx2"/>
              </a:solidFill>
            </a:endParaRPr>
          </a:p>
        </p:txBody>
      </p:sp>
      <p:sp>
        <p:nvSpPr>
          <p:cNvPr id="3" name="Rectangle 2"/>
          <p:cNvSpPr/>
          <p:nvPr/>
        </p:nvSpPr>
        <p:spPr>
          <a:xfrm>
            <a:off x="6356057" y="6471033"/>
            <a:ext cx="2787943" cy="400110"/>
          </a:xfrm>
          <a:prstGeom prst="rect">
            <a:avLst/>
          </a:prstGeom>
        </p:spPr>
        <p:txBody>
          <a:bodyPr wrap="none">
            <a:spAutoFit/>
          </a:bodyPr>
          <a:lstStyle/>
          <a:p>
            <a:pPr lvl="1"/>
            <a:r>
              <a:rPr lang="en-GB" sz="2000" dirty="0"/>
              <a:t>(see </a:t>
            </a:r>
            <a:r>
              <a:rPr lang="en-GB" sz="2000" dirty="0" err="1"/>
              <a:t>Quy</a:t>
            </a:r>
            <a:r>
              <a:rPr lang="en-GB" sz="2000" dirty="0"/>
              <a:t> et al, 1995)</a:t>
            </a:r>
          </a:p>
        </p:txBody>
      </p:sp>
      <p:sp>
        <p:nvSpPr>
          <p:cNvPr id="5" name="Rectangle 4"/>
          <p:cNvSpPr/>
          <p:nvPr/>
        </p:nvSpPr>
        <p:spPr>
          <a:xfrm>
            <a:off x="-6206" y="2673697"/>
            <a:ext cx="9150206" cy="969496"/>
          </a:xfrm>
          <a:prstGeom prst="rect">
            <a:avLst/>
          </a:prstGeom>
          <a:solidFill>
            <a:srgbClr val="858C8F">
              <a:alpha val="69000"/>
            </a:srgbClr>
          </a:solidFill>
        </p:spPr>
        <p:txBody>
          <a:bodyPr wrap="square" lIns="0" tIns="0" rIns="0" bIns="0">
            <a:spAutoFit/>
          </a:bodyPr>
          <a:lstStyle/>
          <a:p>
            <a:pPr lvl="1">
              <a:spcAft>
                <a:spcPts val="1800"/>
              </a:spcAft>
            </a:pPr>
            <a:r>
              <a:rPr lang="en-US" altLang="en-US" dirty="0"/>
              <a:t>● 248kg - 585kg of rodenticide used</a:t>
            </a:r>
          </a:p>
          <a:p>
            <a:pPr lvl="1">
              <a:spcAft>
                <a:spcPts val="4800"/>
              </a:spcAft>
            </a:pPr>
            <a:r>
              <a:rPr lang="en-US" altLang="en-US" dirty="0"/>
              <a:t>● High resistance factors found (18 – 30)</a:t>
            </a:r>
          </a:p>
        </p:txBody>
      </p:sp>
    </p:spTree>
    <p:extLst>
      <p:ext uri="{BB962C8B-B14F-4D97-AF65-F5344CB8AC3E}">
        <p14:creationId xmlns:p14="http://schemas.microsoft.com/office/powerpoint/2010/main" val="9729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24382" y="4974051"/>
            <a:ext cx="1719618" cy="866633"/>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208" b="94928" l="1265" r="100000"/>
                    </a14:imgEffect>
                  </a14:imgLayer>
                </a14:imgProps>
              </a:ext>
            </a:extLst>
          </a:blip>
          <a:stretch>
            <a:fillRect/>
          </a:stretch>
        </p:blipFill>
        <p:spPr>
          <a:xfrm>
            <a:off x="95292" y="2132941"/>
            <a:ext cx="9035261" cy="3638714"/>
          </a:xfrm>
          <a:prstGeom prst="rect">
            <a:avLst/>
          </a:prstGeom>
        </p:spPr>
      </p:pic>
      <p:cxnSp>
        <p:nvCxnSpPr>
          <p:cNvPr id="14" name="Straight Connector 13"/>
          <p:cNvCxnSpPr/>
          <p:nvPr/>
        </p:nvCxnSpPr>
        <p:spPr>
          <a:xfrm>
            <a:off x="3146612" y="3680190"/>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3330567"/>
            <a:ext cx="184731" cy="461665"/>
          </a:xfrm>
          <a:prstGeom prst="rect">
            <a:avLst/>
          </a:prstGeom>
          <a:noFill/>
        </p:spPr>
        <p:txBody>
          <a:bodyPr wrap="none" rtlCol="0">
            <a:spAutoFit/>
          </a:bodyPr>
          <a:lstStyle/>
          <a:p>
            <a:endParaRPr lang="en-GB" dirty="0"/>
          </a:p>
        </p:txBody>
      </p:sp>
      <p:pic>
        <p:nvPicPr>
          <p:cNvPr id="1036" name="Picture 1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955" y="3144765"/>
            <a:ext cx="1886985" cy="14265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97552" y="3730577"/>
            <a:ext cx="2912390" cy="830997"/>
          </a:xfrm>
          <a:prstGeom prst="rect">
            <a:avLst/>
          </a:prstGeom>
          <a:noFill/>
        </p:spPr>
        <p:txBody>
          <a:bodyPr wrap="square" rtlCol="0">
            <a:spAutoFit/>
          </a:bodyPr>
          <a:lstStyle/>
          <a:p>
            <a:r>
              <a:rPr lang="en-GB" sz="4800" b="1" dirty="0">
                <a:solidFill>
                  <a:srgbClr val="214118"/>
                </a:solidFill>
              </a:rPr>
              <a:t>L120Q</a:t>
            </a:r>
          </a:p>
        </p:txBody>
      </p:sp>
      <p:sp>
        <p:nvSpPr>
          <p:cNvPr id="9" name="Rectangle 8"/>
          <p:cNvSpPr/>
          <p:nvPr/>
        </p:nvSpPr>
        <p:spPr>
          <a:xfrm>
            <a:off x="2830318" y="1087259"/>
            <a:ext cx="3262509" cy="1261884"/>
          </a:xfrm>
          <a:prstGeom prst="rect">
            <a:avLst/>
          </a:prstGeom>
        </p:spPr>
        <p:txBody>
          <a:bodyPr wrap="square">
            <a:spAutoFit/>
          </a:bodyPr>
          <a:lstStyle/>
          <a:p>
            <a:pPr algn="ctr"/>
            <a:r>
              <a:rPr lang="en-GB" sz="4000" b="1" dirty="0"/>
              <a:t>“Berkshire” </a:t>
            </a:r>
            <a:r>
              <a:rPr lang="en-GB" sz="3600" b="1" dirty="0"/>
              <a:t>Resistance</a:t>
            </a:r>
            <a:endParaRPr lang="en-GB" sz="3600" dirty="0"/>
          </a:p>
        </p:txBody>
      </p:sp>
      <p:pic>
        <p:nvPicPr>
          <p:cNvPr id="1028" name="Picture 4" descr="Image result for conical flas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2827" y="3652404"/>
            <a:ext cx="724454" cy="9473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artoon pipette"/>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8654" l="17333" r="81444"/>
                    </a14:imgEffect>
                  </a14:imgLayer>
                </a14:imgProps>
              </a:ext>
              <a:ext uri="{28A0092B-C50C-407E-A947-70E740481C1C}">
                <a14:useLocalDpi xmlns:a14="http://schemas.microsoft.com/office/drawing/2010/main" val="0"/>
              </a:ext>
            </a:extLst>
          </a:blip>
          <a:srcRect l="18536" r="18727"/>
          <a:stretch/>
        </p:blipFill>
        <p:spPr bwMode="auto">
          <a:xfrm>
            <a:off x="6409942" y="2847579"/>
            <a:ext cx="786081" cy="72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7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541477" y="6139543"/>
            <a:ext cx="2512088" cy="622998"/>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 y="1071562"/>
            <a:ext cx="4742939" cy="5786437"/>
          </a:xfrm>
          <a:prstGeom prst="rect">
            <a:avLst/>
          </a:prstGeom>
          <a:gradFill flip="none" rotWithShape="1">
            <a:gsLst>
              <a:gs pos="0">
                <a:schemeClr val="tx1"/>
              </a:gs>
              <a:gs pos="75000">
                <a:schemeClr val="tx1"/>
              </a:gs>
              <a:gs pos="100000">
                <a:schemeClr val="accent1">
                  <a:tint val="23500"/>
                  <a:satMod val="160000"/>
                  <a:alpha val="3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4891" y="-39239"/>
            <a:ext cx="9119109" cy="1143001"/>
          </a:xfrm>
        </p:spPr>
        <p:txBody>
          <a:bodyPr/>
          <a:lstStyle/>
          <a:p>
            <a:pPr>
              <a:defRPr/>
            </a:pPr>
            <a:r>
              <a:rPr lang="en-US" altLang="en-US" sz="2400" dirty="0"/>
              <a:t>Norway rat VKORC1 mutations identified to date in the UK</a:t>
            </a:r>
            <a:endParaRPr lang="en-GB" sz="2400" dirty="0"/>
          </a:p>
        </p:txBody>
      </p:sp>
      <p:cxnSp>
        <p:nvCxnSpPr>
          <p:cNvPr id="14" name="Straight Connector 13"/>
          <p:cNvCxnSpPr/>
          <p:nvPr/>
        </p:nvCxnSpPr>
        <p:spPr>
          <a:xfrm>
            <a:off x="3146612" y="4697506"/>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347883"/>
            <a:ext cx="184731" cy="461665"/>
          </a:xfrm>
          <a:prstGeom prst="rect">
            <a:avLst/>
          </a:prstGeom>
          <a:noFill/>
        </p:spPr>
        <p:txBody>
          <a:bodyPr wrap="none" rtlCol="0">
            <a:spAutoFit/>
          </a:bodyPr>
          <a:lstStyle/>
          <a:p>
            <a:endParaRPr lang="en-GB" dirty="0"/>
          </a:p>
        </p:txBody>
      </p:sp>
      <p:sp>
        <p:nvSpPr>
          <p:cNvPr id="4" name="Rectangle 3"/>
          <p:cNvSpPr/>
          <p:nvPr/>
        </p:nvSpPr>
        <p:spPr>
          <a:xfrm>
            <a:off x="134471" y="1932181"/>
            <a:ext cx="8722658" cy="400110"/>
          </a:xfrm>
          <a:prstGeom prst="rect">
            <a:avLst/>
          </a:prstGeom>
        </p:spPr>
        <p:txBody>
          <a:bodyPr wrap="square">
            <a:spAutoFit/>
          </a:bodyPr>
          <a:lstStyle/>
          <a:p>
            <a:pPr lvl="1"/>
            <a:endParaRPr lang="en-GB" sz="2000" dirty="0">
              <a:solidFill>
                <a:schemeClr val="accent2"/>
              </a:solidFill>
            </a:endParaRPr>
          </a:p>
        </p:txBody>
      </p:sp>
      <p:sp>
        <p:nvSpPr>
          <p:cNvPr id="8" name="TextBox 4"/>
          <p:cNvSpPr txBox="1">
            <a:spLocks noChangeArrowheads="1"/>
          </p:cNvSpPr>
          <p:nvPr/>
        </p:nvSpPr>
        <p:spPr bwMode="auto">
          <a:xfrm>
            <a:off x="4926875" y="3740658"/>
            <a:ext cx="1478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
                <a:solidFill>
                  <a:schemeClr val="tx1"/>
                </a:solidFill>
                <a:latin typeface="Rdg Vesta" pitchFamily="2" charset="0"/>
              </a:defRPr>
            </a:lvl1pPr>
            <a:lvl2pPr marL="742950" indent="-285750">
              <a:defRPr sz="400">
                <a:solidFill>
                  <a:schemeClr val="tx1"/>
                </a:solidFill>
                <a:latin typeface="Rdg Vesta" pitchFamily="2" charset="0"/>
              </a:defRPr>
            </a:lvl2pPr>
            <a:lvl3pPr marL="1143000" indent="-228600">
              <a:defRPr sz="400">
                <a:solidFill>
                  <a:schemeClr val="tx1"/>
                </a:solidFill>
                <a:latin typeface="Rdg Vesta" pitchFamily="2" charset="0"/>
              </a:defRPr>
            </a:lvl3pPr>
            <a:lvl4pPr marL="1600200" indent="-228600">
              <a:defRPr sz="400">
                <a:solidFill>
                  <a:schemeClr val="tx1"/>
                </a:solidFill>
                <a:latin typeface="Rdg Vesta" pitchFamily="2" charset="0"/>
              </a:defRPr>
            </a:lvl4pPr>
            <a:lvl5pPr marL="2057400" indent="-228600">
              <a:defRPr sz="400">
                <a:solidFill>
                  <a:schemeClr val="tx1"/>
                </a:solidFill>
                <a:latin typeface="Rdg Vesta" pitchFamily="2" charset="0"/>
              </a:defRPr>
            </a:lvl5pPr>
            <a:lvl6pPr marL="2514600" indent="-228600" eaLnBrk="0" fontAlgn="base" hangingPunct="0">
              <a:spcBef>
                <a:spcPct val="0"/>
              </a:spcBef>
              <a:spcAft>
                <a:spcPct val="0"/>
              </a:spcAft>
              <a:defRPr sz="400">
                <a:solidFill>
                  <a:schemeClr val="tx1"/>
                </a:solidFill>
                <a:latin typeface="Rdg Vesta" pitchFamily="2" charset="0"/>
              </a:defRPr>
            </a:lvl6pPr>
            <a:lvl7pPr marL="2971800" indent="-228600" eaLnBrk="0" fontAlgn="base" hangingPunct="0">
              <a:spcBef>
                <a:spcPct val="0"/>
              </a:spcBef>
              <a:spcAft>
                <a:spcPct val="0"/>
              </a:spcAft>
              <a:defRPr sz="400">
                <a:solidFill>
                  <a:schemeClr val="tx1"/>
                </a:solidFill>
                <a:latin typeface="Rdg Vesta" pitchFamily="2" charset="0"/>
              </a:defRPr>
            </a:lvl7pPr>
            <a:lvl8pPr marL="3429000" indent="-228600" eaLnBrk="0" fontAlgn="base" hangingPunct="0">
              <a:spcBef>
                <a:spcPct val="0"/>
              </a:spcBef>
              <a:spcAft>
                <a:spcPct val="0"/>
              </a:spcAft>
              <a:defRPr sz="400">
                <a:solidFill>
                  <a:schemeClr val="tx1"/>
                </a:solidFill>
                <a:latin typeface="Rdg Vesta" pitchFamily="2" charset="0"/>
              </a:defRPr>
            </a:lvl8pPr>
            <a:lvl9pPr marL="3886200" indent="-228600" eaLnBrk="0" fontAlgn="base" hangingPunct="0">
              <a:spcBef>
                <a:spcPct val="0"/>
              </a:spcBef>
              <a:spcAft>
                <a:spcPct val="0"/>
              </a:spcAft>
              <a:defRPr sz="400">
                <a:solidFill>
                  <a:schemeClr val="tx1"/>
                </a:solidFill>
                <a:latin typeface="Rdg Vesta" pitchFamily="2" charset="0"/>
              </a:defRPr>
            </a:lvl9pPr>
          </a:lstStyle>
          <a:p>
            <a:r>
              <a:rPr lang="en-GB" altLang="en-US" sz="3600" b="1" dirty="0">
                <a:solidFill>
                  <a:schemeClr val="tx2"/>
                </a:solidFill>
              </a:rPr>
              <a:t>L120Q</a:t>
            </a:r>
            <a:r>
              <a:rPr lang="en-GB" altLang="en-US" sz="3600" b="1" u="sng" dirty="0">
                <a:solidFill>
                  <a:schemeClr val="tx2"/>
                </a:solidFill>
              </a:rPr>
              <a:t> </a:t>
            </a:r>
          </a:p>
        </p:txBody>
      </p:sp>
      <p:sp>
        <p:nvSpPr>
          <p:cNvPr id="9" name="Rectangle 8"/>
          <p:cNvSpPr/>
          <p:nvPr/>
        </p:nvSpPr>
        <p:spPr>
          <a:xfrm>
            <a:off x="6541477" y="3097742"/>
            <a:ext cx="2512088" cy="622998"/>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179312" y="4321779"/>
            <a:ext cx="390525" cy="381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214863" y="4293705"/>
            <a:ext cx="390525" cy="381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749689" y="4286664"/>
            <a:ext cx="390525" cy="381000"/>
          </a:xfrm>
          <a:prstGeom prst="rect">
            <a:avLst/>
          </a:prstGeom>
          <a:solidFill>
            <a:srgbClr val="03FD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4"/>
          <p:cNvSpPr txBox="1">
            <a:spLocks noChangeArrowheads="1"/>
          </p:cNvSpPr>
          <p:nvPr/>
        </p:nvSpPr>
        <p:spPr bwMode="auto">
          <a:xfrm>
            <a:off x="7859502" y="3723094"/>
            <a:ext cx="1478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
                <a:solidFill>
                  <a:schemeClr val="tx1"/>
                </a:solidFill>
                <a:latin typeface="Rdg Vesta" pitchFamily="2" charset="0"/>
              </a:defRPr>
            </a:lvl1pPr>
            <a:lvl2pPr marL="742950" indent="-285750">
              <a:defRPr sz="400">
                <a:solidFill>
                  <a:schemeClr val="tx1"/>
                </a:solidFill>
                <a:latin typeface="Rdg Vesta" pitchFamily="2" charset="0"/>
              </a:defRPr>
            </a:lvl2pPr>
            <a:lvl3pPr marL="1143000" indent="-228600">
              <a:defRPr sz="400">
                <a:solidFill>
                  <a:schemeClr val="tx1"/>
                </a:solidFill>
                <a:latin typeface="Rdg Vesta" pitchFamily="2" charset="0"/>
              </a:defRPr>
            </a:lvl3pPr>
            <a:lvl4pPr marL="1600200" indent="-228600">
              <a:defRPr sz="400">
                <a:solidFill>
                  <a:schemeClr val="tx1"/>
                </a:solidFill>
                <a:latin typeface="Rdg Vesta" pitchFamily="2" charset="0"/>
              </a:defRPr>
            </a:lvl4pPr>
            <a:lvl5pPr marL="2057400" indent="-228600">
              <a:defRPr sz="400">
                <a:solidFill>
                  <a:schemeClr val="tx1"/>
                </a:solidFill>
                <a:latin typeface="Rdg Vesta" pitchFamily="2" charset="0"/>
              </a:defRPr>
            </a:lvl5pPr>
            <a:lvl6pPr marL="2514600" indent="-228600" eaLnBrk="0" fontAlgn="base" hangingPunct="0">
              <a:spcBef>
                <a:spcPct val="0"/>
              </a:spcBef>
              <a:spcAft>
                <a:spcPct val="0"/>
              </a:spcAft>
              <a:defRPr sz="400">
                <a:solidFill>
                  <a:schemeClr val="tx1"/>
                </a:solidFill>
                <a:latin typeface="Rdg Vesta" pitchFamily="2" charset="0"/>
              </a:defRPr>
            </a:lvl6pPr>
            <a:lvl7pPr marL="2971800" indent="-228600" eaLnBrk="0" fontAlgn="base" hangingPunct="0">
              <a:spcBef>
                <a:spcPct val="0"/>
              </a:spcBef>
              <a:spcAft>
                <a:spcPct val="0"/>
              </a:spcAft>
              <a:defRPr sz="400">
                <a:solidFill>
                  <a:schemeClr val="tx1"/>
                </a:solidFill>
                <a:latin typeface="Rdg Vesta" pitchFamily="2" charset="0"/>
              </a:defRPr>
            </a:lvl7pPr>
            <a:lvl8pPr marL="3429000" indent="-228600" eaLnBrk="0" fontAlgn="base" hangingPunct="0">
              <a:spcBef>
                <a:spcPct val="0"/>
              </a:spcBef>
              <a:spcAft>
                <a:spcPct val="0"/>
              </a:spcAft>
              <a:defRPr sz="400">
                <a:solidFill>
                  <a:schemeClr val="tx1"/>
                </a:solidFill>
                <a:latin typeface="Rdg Vesta" pitchFamily="2" charset="0"/>
              </a:defRPr>
            </a:lvl8pPr>
            <a:lvl9pPr marL="3886200" indent="-228600" eaLnBrk="0" fontAlgn="base" hangingPunct="0">
              <a:spcBef>
                <a:spcPct val="0"/>
              </a:spcBef>
              <a:spcAft>
                <a:spcPct val="0"/>
              </a:spcAft>
              <a:defRPr sz="400">
                <a:solidFill>
                  <a:schemeClr val="tx1"/>
                </a:solidFill>
                <a:latin typeface="Rdg Vesta" pitchFamily="2" charset="0"/>
              </a:defRPr>
            </a:lvl9pPr>
          </a:lstStyle>
          <a:p>
            <a:r>
              <a:rPr lang="en-GB" altLang="en-US" sz="3600" b="1" dirty="0">
                <a:solidFill>
                  <a:schemeClr val="tx2"/>
                </a:solidFill>
              </a:rPr>
              <a:t>Y139F</a:t>
            </a:r>
            <a:endParaRPr lang="en-GB" altLang="en-US" sz="3600" b="1" u="sng" dirty="0">
              <a:solidFill>
                <a:schemeClr val="tx2"/>
              </a:solidFill>
            </a:endParaRPr>
          </a:p>
        </p:txBody>
      </p:sp>
      <p:sp>
        <p:nvSpPr>
          <p:cNvPr id="20" name="TextBox 4"/>
          <p:cNvSpPr txBox="1">
            <a:spLocks noChangeArrowheads="1"/>
          </p:cNvSpPr>
          <p:nvPr/>
        </p:nvSpPr>
        <p:spPr bwMode="auto">
          <a:xfrm>
            <a:off x="6380362" y="3747510"/>
            <a:ext cx="1478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
                <a:solidFill>
                  <a:schemeClr val="tx1"/>
                </a:solidFill>
                <a:latin typeface="Rdg Vesta" pitchFamily="2" charset="0"/>
              </a:defRPr>
            </a:lvl1pPr>
            <a:lvl2pPr marL="742950" indent="-285750">
              <a:defRPr sz="400">
                <a:solidFill>
                  <a:schemeClr val="tx1"/>
                </a:solidFill>
                <a:latin typeface="Rdg Vesta" pitchFamily="2" charset="0"/>
              </a:defRPr>
            </a:lvl2pPr>
            <a:lvl3pPr marL="1143000" indent="-228600">
              <a:defRPr sz="400">
                <a:solidFill>
                  <a:schemeClr val="tx1"/>
                </a:solidFill>
                <a:latin typeface="Rdg Vesta" pitchFamily="2" charset="0"/>
              </a:defRPr>
            </a:lvl3pPr>
            <a:lvl4pPr marL="1600200" indent="-228600">
              <a:defRPr sz="400">
                <a:solidFill>
                  <a:schemeClr val="tx1"/>
                </a:solidFill>
                <a:latin typeface="Rdg Vesta" pitchFamily="2" charset="0"/>
              </a:defRPr>
            </a:lvl4pPr>
            <a:lvl5pPr marL="2057400" indent="-228600">
              <a:defRPr sz="400">
                <a:solidFill>
                  <a:schemeClr val="tx1"/>
                </a:solidFill>
                <a:latin typeface="Rdg Vesta" pitchFamily="2" charset="0"/>
              </a:defRPr>
            </a:lvl5pPr>
            <a:lvl6pPr marL="2514600" indent="-228600" eaLnBrk="0" fontAlgn="base" hangingPunct="0">
              <a:spcBef>
                <a:spcPct val="0"/>
              </a:spcBef>
              <a:spcAft>
                <a:spcPct val="0"/>
              </a:spcAft>
              <a:defRPr sz="400">
                <a:solidFill>
                  <a:schemeClr val="tx1"/>
                </a:solidFill>
                <a:latin typeface="Rdg Vesta" pitchFamily="2" charset="0"/>
              </a:defRPr>
            </a:lvl6pPr>
            <a:lvl7pPr marL="2971800" indent="-228600" eaLnBrk="0" fontAlgn="base" hangingPunct="0">
              <a:spcBef>
                <a:spcPct val="0"/>
              </a:spcBef>
              <a:spcAft>
                <a:spcPct val="0"/>
              </a:spcAft>
              <a:defRPr sz="400">
                <a:solidFill>
                  <a:schemeClr val="tx1"/>
                </a:solidFill>
                <a:latin typeface="Rdg Vesta" pitchFamily="2" charset="0"/>
              </a:defRPr>
            </a:lvl7pPr>
            <a:lvl8pPr marL="3429000" indent="-228600" eaLnBrk="0" fontAlgn="base" hangingPunct="0">
              <a:spcBef>
                <a:spcPct val="0"/>
              </a:spcBef>
              <a:spcAft>
                <a:spcPct val="0"/>
              </a:spcAft>
              <a:defRPr sz="400">
                <a:solidFill>
                  <a:schemeClr val="tx1"/>
                </a:solidFill>
                <a:latin typeface="Rdg Vesta" pitchFamily="2" charset="0"/>
              </a:defRPr>
            </a:lvl8pPr>
            <a:lvl9pPr marL="3886200" indent="-228600" eaLnBrk="0" fontAlgn="base" hangingPunct="0">
              <a:spcBef>
                <a:spcPct val="0"/>
              </a:spcBef>
              <a:spcAft>
                <a:spcPct val="0"/>
              </a:spcAft>
              <a:defRPr sz="400">
                <a:solidFill>
                  <a:schemeClr val="tx1"/>
                </a:solidFill>
                <a:latin typeface="Rdg Vesta" pitchFamily="2" charset="0"/>
              </a:defRPr>
            </a:lvl9pPr>
          </a:lstStyle>
          <a:p>
            <a:r>
              <a:rPr lang="en-GB" altLang="en-US" sz="3600" b="1" dirty="0">
                <a:solidFill>
                  <a:schemeClr val="tx2"/>
                </a:solidFill>
              </a:rPr>
              <a:t>Y139C</a:t>
            </a:r>
            <a:endParaRPr lang="en-GB" altLang="en-US" sz="3600" b="1" u="sng" dirty="0">
              <a:solidFill>
                <a:schemeClr val="tx2"/>
              </a:solidFill>
            </a:endParaRPr>
          </a:p>
        </p:txBody>
      </p:sp>
      <p:sp>
        <p:nvSpPr>
          <p:cNvPr id="23" name="Rectangle 22"/>
          <p:cNvSpPr/>
          <p:nvPr/>
        </p:nvSpPr>
        <p:spPr>
          <a:xfrm>
            <a:off x="7555016" y="2198656"/>
            <a:ext cx="390525" cy="381000"/>
          </a:xfrm>
          <a:prstGeom prst="rect">
            <a:avLst/>
          </a:prstGeom>
          <a:solidFill>
            <a:srgbClr val="D49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817746" y="2198656"/>
            <a:ext cx="390525"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4"/>
          <p:cNvSpPr txBox="1">
            <a:spLocks noChangeArrowheads="1"/>
          </p:cNvSpPr>
          <p:nvPr/>
        </p:nvSpPr>
        <p:spPr bwMode="auto">
          <a:xfrm>
            <a:off x="7251365" y="2683395"/>
            <a:ext cx="1478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
                <a:solidFill>
                  <a:schemeClr val="tx1"/>
                </a:solidFill>
                <a:latin typeface="Rdg Vesta" pitchFamily="2" charset="0"/>
              </a:defRPr>
            </a:lvl1pPr>
            <a:lvl2pPr marL="742950" indent="-285750">
              <a:defRPr sz="400">
                <a:solidFill>
                  <a:schemeClr val="tx1"/>
                </a:solidFill>
                <a:latin typeface="Rdg Vesta" pitchFamily="2" charset="0"/>
              </a:defRPr>
            </a:lvl2pPr>
            <a:lvl3pPr marL="1143000" indent="-228600">
              <a:defRPr sz="400">
                <a:solidFill>
                  <a:schemeClr val="tx1"/>
                </a:solidFill>
                <a:latin typeface="Rdg Vesta" pitchFamily="2" charset="0"/>
              </a:defRPr>
            </a:lvl3pPr>
            <a:lvl4pPr marL="1600200" indent="-228600">
              <a:defRPr sz="400">
                <a:solidFill>
                  <a:schemeClr val="tx1"/>
                </a:solidFill>
                <a:latin typeface="Rdg Vesta" pitchFamily="2" charset="0"/>
              </a:defRPr>
            </a:lvl4pPr>
            <a:lvl5pPr marL="2057400" indent="-228600">
              <a:defRPr sz="400">
                <a:solidFill>
                  <a:schemeClr val="tx1"/>
                </a:solidFill>
                <a:latin typeface="Rdg Vesta" pitchFamily="2" charset="0"/>
              </a:defRPr>
            </a:lvl5pPr>
            <a:lvl6pPr marL="2514600" indent="-228600" eaLnBrk="0" fontAlgn="base" hangingPunct="0">
              <a:spcBef>
                <a:spcPct val="0"/>
              </a:spcBef>
              <a:spcAft>
                <a:spcPct val="0"/>
              </a:spcAft>
              <a:defRPr sz="400">
                <a:solidFill>
                  <a:schemeClr val="tx1"/>
                </a:solidFill>
                <a:latin typeface="Rdg Vesta" pitchFamily="2" charset="0"/>
              </a:defRPr>
            </a:lvl6pPr>
            <a:lvl7pPr marL="2971800" indent="-228600" eaLnBrk="0" fontAlgn="base" hangingPunct="0">
              <a:spcBef>
                <a:spcPct val="0"/>
              </a:spcBef>
              <a:spcAft>
                <a:spcPct val="0"/>
              </a:spcAft>
              <a:defRPr sz="400">
                <a:solidFill>
                  <a:schemeClr val="tx1"/>
                </a:solidFill>
                <a:latin typeface="Rdg Vesta" pitchFamily="2" charset="0"/>
              </a:defRPr>
            </a:lvl7pPr>
            <a:lvl8pPr marL="3429000" indent="-228600" eaLnBrk="0" fontAlgn="base" hangingPunct="0">
              <a:spcBef>
                <a:spcPct val="0"/>
              </a:spcBef>
              <a:spcAft>
                <a:spcPct val="0"/>
              </a:spcAft>
              <a:defRPr sz="400">
                <a:solidFill>
                  <a:schemeClr val="tx1"/>
                </a:solidFill>
                <a:latin typeface="Rdg Vesta" pitchFamily="2" charset="0"/>
              </a:defRPr>
            </a:lvl8pPr>
            <a:lvl9pPr marL="3886200" indent="-228600" eaLnBrk="0" fontAlgn="base" hangingPunct="0">
              <a:spcBef>
                <a:spcPct val="0"/>
              </a:spcBef>
              <a:spcAft>
                <a:spcPct val="0"/>
              </a:spcAft>
              <a:defRPr sz="400">
                <a:solidFill>
                  <a:schemeClr val="tx1"/>
                </a:solidFill>
                <a:latin typeface="Rdg Vesta" pitchFamily="2" charset="0"/>
              </a:defRPr>
            </a:lvl9pPr>
          </a:lstStyle>
          <a:p>
            <a:r>
              <a:rPr lang="en-GB" altLang="en-US" sz="3600" b="1" dirty="0">
                <a:solidFill>
                  <a:schemeClr val="tx2"/>
                </a:solidFill>
              </a:rPr>
              <a:t>Y139S</a:t>
            </a:r>
            <a:r>
              <a:rPr lang="en-GB" altLang="en-US" sz="3600" b="1" u="sng" dirty="0">
                <a:solidFill>
                  <a:schemeClr val="tx2"/>
                </a:solidFill>
              </a:rPr>
              <a:t> </a:t>
            </a:r>
          </a:p>
        </p:txBody>
      </p:sp>
      <p:sp>
        <p:nvSpPr>
          <p:cNvPr id="26" name="TextBox 4"/>
          <p:cNvSpPr txBox="1">
            <a:spLocks noChangeArrowheads="1"/>
          </p:cNvSpPr>
          <p:nvPr/>
        </p:nvSpPr>
        <p:spPr bwMode="auto">
          <a:xfrm>
            <a:off x="5489627" y="2691079"/>
            <a:ext cx="1478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
                <a:solidFill>
                  <a:schemeClr val="tx1"/>
                </a:solidFill>
                <a:latin typeface="Rdg Vesta" pitchFamily="2" charset="0"/>
              </a:defRPr>
            </a:lvl1pPr>
            <a:lvl2pPr marL="742950" indent="-285750">
              <a:defRPr sz="400">
                <a:solidFill>
                  <a:schemeClr val="tx1"/>
                </a:solidFill>
                <a:latin typeface="Rdg Vesta" pitchFamily="2" charset="0"/>
              </a:defRPr>
            </a:lvl2pPr>
            <a:lvl3pPr marL="1143000" indent="-228600">
              <a:defRPr sz="400">
                <a:solidFill>
                  <a:schemeClr val="tx1"/>
                </a:solidFill>
                <a:latin typeface="Rdg Vesta" pitchFamily="2" charset="0"/>
              </a:defRPr>
            </a:lvl3pPr>
            <a:lvl4pPr marL="1600200" indent="-228600">
              <a:defRPr sz="400">
                <a:solidFill>
                  <a:schemeClr val="tx1"/>
                </a:solidFill>
                <a:latin typeface="Rdg Vesta" pitchFamily="2" charset="0"/>
              </a:defRPr>
            </a:lvl4pPr>
            <a:lvl5pPr marL="2057400" indent="-228600">
              <a:defRPr sz="400">
                <a:solidFill>
                  <a:schemeClr val="tx1"/>
                </a:solidFill>
                <a:latin typeface="Rdg Vesta" pitchFamily="2" charset="0"/>
              </a:defRPr>
            </a:lvl5pPr>
            <a:lvl6pPr marL="2514600" indent="-228600" eaLnBrk="0" fontAlgn="base" hangingPunct="0">
              <a:spcBef>
                <a:spcPct val="0"/>
              </a:spcBef>
              <a:spcAft>
                <a:spcPct val="0"/>
              </a:spcAft>
              <a:defRPr sz="400">
                <a:solidFill>
                  <a:schemeClr val="tx1"/>
                </a:solidFill>
                <a:latin typeface="Rdg Vesta" pitchFamily="2" charset="0"/>
              </a:defRPr>
            </a:lvl6pPr>
            <a:lvl7pPr marL="2971800" indent="-228600" eaLnBrk="0" fontAlgn="base" hangingPunct="0">
              <a:spcBef>
                <a:spcPct val="0"/>
              </a:spcBef>
              <a:spcAft>
                <a:spcPct val="0"/>
              </a:spcAft>
              <a:defRPr sz="400">
                <a:solidFill>
                  <a:schemeClr val="tx1"/>
                </a:solidFill>
                <a:latin typeface="Rdg Vesta" pitchFamily="2" charset="0"/>
              </a:defRPr>
            </a:lvl7pPr>
            <a:lvl8pPr marL="3429000" indent="-228600" eaLnBrk="0" fontAlgn="base" hangingPunct="0">
              <a:spcBef>
                <a:spcPct val="0"/>
              </a:spcBef>
              <a:spcAft>
                <a:spcPct val="0"/>
              </a:spcAft>
              <a:defRPr sz="400">
                <a:solidFill>
                  <a:schemeClr val="tx1"/>
                </a:solidFill>
                <a:latin typeface="Rdg Vesta" pitchFamily="2" charset="0"/>
              </a:defRPr>
            </a:lvl8pPr>
            <a:lvl9pPr marL="3886200" indent="-228600" eaLnBrk="0" fontAlgn="base" hangingPunct="0">
              <a:spcBef>
                <a:spcPct val="0"/>
              </a:spcBef>
              <a:spcAft>
                <a:spcPct val="0"/>
              </a:spcAft>
              <a:defRPr sz="400">
                <a:solidFill>
                  <a:schemeClr val="tx1"/>
                </a:solidFill>
                <a:latin typeface="Rdg Vesta" pitchFamily="2" charset="0"/>
              </a:defRPr>
            </a:lvl9pPr>
          </a:lstStyle>
          <a:p>
            <a:r>
              <a:rPr lang="en-GB" altLang="en-US" sz="3600" b="1" dirty="0">
                <a:solidFill>
                  <a:schemeClr val="tx2"/>
                </a:solidFill>
              </a:rPr>
              <a:t>L128Q</a:t>
            </a:r>
            <a:r>
              <a:rPr lang="en-GB" altLang="en-US" sz="3600" b="1" u="sng" dirty="0">
                <a:solidFill>
                  <a:schemeClr val="tx2"/>
                </a:solidFill>
              </a:rPr>
              <a:t> </a:t>
            </a:r>
          </a:p>
        </p:txBody>
      </p:sp>
      <p:sp>
        <p:nvSpPr>
          <p:cNvPr id="6" name="Rounded Rectangle 5"/>
          <p:cNvSpPr/>
          <p:nvPr/>
        </p:nvSpPr>
        <p:spPr>
          <a:xfrm>
            <a:off x="4915496" y="3512428"/>
            <a:ext cx="4021843" cy="1385515"/>
          </a:xfrm>
          <a:prstGeom prst="roundRect">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 Arrow 9"/>
          <p:cNvSpPr/>
          <p:nvPr/>
        </p:nvSpPr>
        <p:spPr>
          <a:xfrm rot="10800000">
            <a:off x="6603861" y="4908490"/>
            <a:ext cx="383889" cy="700248"/>
          </a:xfrm>
          <a:prstGeom prst="upArrow">
            <a:avLst>
              <a:gd name="adj1" fmla="val 30812"/>
              <a:gd name="adj2" fmla="val 883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671665" y="5506925"/>
            <a:ext cx="4357221" cy="523220"/>
          </a:xfrm>
          <a:prstGeom prst="rect">
            <a:avLst/>
          </a:prstGeom>
        </p:spPr>
        <p:txBody>
          <a:bodyPr wrap="square">
            <a:spAutoFit/>
          </a:bodyPr>
          <a:lstStyle/>
          <a:p>
            <a:pPr algn="ctr"/>
            <a:r>
              <a:rPr lang="en-GB" altLang="en-US" sz="2800" dirty="0">
                <a:solidFill>
                  <a:schemeClr val="accent6">
                    <a:lumMod val="60000"/>
                    <a:lumOff val="40000"/>
                  </a:schemeClr>
                </a:solidFill>
              </a:rPr>
              <a:t>Most severe and abundant</a:t>
            </a:r>
          </a:p>
        </p:txBody>
      </p:sp>
      <p:sp>
        <p:nvSpPr>
          <p:cNvPr id="7" name="TextBox 6"/>
          <p:cNvSpPr txBox="1"/>
          <p:nvPr/>
        </p:nvSpPr>
        <p:spPr>
          <a:xfrm>
            <a:off x="5489627" y="1150203"/>
            <a:ext cx="3230814" cy="584775"/>
          </a:xfrm>
          <a:prstGeom prst="rect">
            <a:avLst/>
          </a:prstGeom>
          <a:noFill/>
        </p:spPr>
        <p:txBody>
          <a:bodyPr wrap="square" rtlCol="0">
            <a:spAutoFit/>
          </a:bodyPr>
          <a:lstStyle/>
          <a:p>
            <a:r>
              <a:rPr lang="en-GB" sz="3200" b="1" dirty="0">
                <a:solidFill>
                  <a:schemeClr val="tx2"/>
                </a:solidFill>
              </a:rPr>
              <a:t>5 MUTATIONS</a:t>
            </a:r>
          </a:p>
        </p:txBody>
      </p:sp>
      <p:pic>
        <p:nvPicPr>
          <p:cNvPr id="1026" name="Picture 2" descr="https://www140.lunapic.com/editor/working/154116170847279749?372657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6681"/>
            <a:ext cx="4745063" cy="571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7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24"/>
            <a:ext cx="9068696" cy="1143001"/>
          </a:xfrm>
        </p:spPr>
        <p:txBody>
          <a:bodyPr/>
          <a:lstStyle/>
          <a:p>
            <a:r>
              <a:rPr lang="en-GB" sz="2800" dirty="0"/>
              <a:t>Europe Rat Mutations – RESISTANT COUNTRIES</a:t>
            </a:r>
          </a:p>
        </p:txBody>
      </p:sp>
      <p:pic>
        <p:nvPicPr>
          <p:cNvPr id="1026" name="Picture 2" descr="Image result for 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56133"/>
            <a:ext cx="9429750" cy="5068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1071563"/>
            <a:ext cx="2502568" cy="5564600"/>
          </a:xfrm>
          <a:prstGeom prst="rect">
            <a:avLst/>
          </a:prstGeom>
          <a:solidFill>
            <a:srgbClr val="214118">
              <a:alpha val="88000"/>
            </a:srgbClr>
          </a:solidFill>
        </p:spPr>
        <p:txBody>
          <a:bodyPr wrap="square">
            <a:spAutoFit/>
          </a:bodyPr>
          <a:lstStyle/>
          <a:p>
            <a:pPr lvl="0">
              <a:spcBef>
                <a:spcPct val="30000"/>
              </a:spcBef>
              <a:defRPr/>
            </a:pPr>
            <a:r>
              <a:rPr lang="en-GB" sz="2800" dirty="0"/>
              <a:t>Britain          (5)</a:t>
            </a:r>
          </a:p>
          <a:p>
            <a:pPr lvl="0">
              <a:spcBef>
                <a:spcPct val="30000"/>
              </a:spcBef>
              <a:defRPr/>
            </a:pPr>
            <a:r>
              <a:rPr lang="en-GB" sz="2800" dirty="0"/>
              <a:t>France          (4)</a:t>
            </a:r>
          </a:p>
          <a:p>
            <a:pPr lvl="0">
              <a:spcBef>
                <a:spcPct val="30000"/>
              </a:spcBef>
              <a:defRPr/>
            </a:pPr>
            <a:r>
              <a:rPr lang="en-GB" sz="2800" dirty="0"/>
              <a:t>Belgium       (3) </a:t>
            </a:r>
          </a:p>
          <a:p>
            <a:pPr>
              <a:spcBef>
                <a:spcPct val="30000"/>
              </a:spcBef>
              <a:defRPr/>
            </a:pPr>
            <a:r>
              <a:rPr lang="en-GB" sz="2800" dirty="0"/>
              <a:t>Netherlands (2)</a:t>
            </a:r>
          </a:p>
          <a:p>
            <a:pPr lvl="0">
              <a:spcBef>
                <a:spcPct val="30000"/>
              </a:spcBef>
              <a:defRPr/>
            </a:pPr>
            <a:r>
              <a:rPr lang="en-GB" sz="2800" dirty="0"/>
              <a:t>Denmark     (1)</a:t>
            </a:r>
          </a:p>
          <a:p>
            <a:pPr lvl="0">
              <a:spcBef>
                <a:spcPct val="30000"/>
              </a:spcBef>
              <a:defRPr/>
            </a:pPr>
            <a:r>
              <a:rPr lang="en-GB" sz="2800" dirty="0"/>
              <a:t>Germany     (1)</a:t>
            </a:r>
          </a:p>
          <a:p>
            <a:pPr lvl="0">
              <a:spcBef>
                <a:spcPct val="30000"/>
              </a:spcBef>
              <a:defRPr/>
            </a:pPr>
            <a:r>
              <a:rPr lang="en-GB" sz="2800" dirty="0"/>
              <a:t>Hungary      (1)</a:t>
            </a:r>
          </a:p>
          <a:p>
            <a:pPr lvl="0">
              <a:spcBef>
                <a:spcPct val="30000"/>
              </a:spcBef>
              <a:defRPr/>
            </a:pPr>
            <a:endParaRPr lang="en-GB" sz="2800" dirty="0"/>
          </a:p>
          <a:p>
            <a:pPr lvl="0">
              <a:spcBef>
                <a:spcPct val="30000"/>
              </a:spcBef>
              <a:defRPr/>
            </a:pPr>
            <a:endParaRPr lang="en-GB" sz="2800" dirty="0"/>
          </a:p>
          <a:p>
            <a:pPr lvl="0">
              <a:spcBef>
                <a:spcPct val="30000"/>
              </a:spcBef>
              <a:defRPr/>
            </a:pPr>
            <a:endParaRPr lang="en-GB" sz="2800" dirty="0"/>
          </a:p>
        </p:txBody>
      </p:sp>
      <p:sp>
        <p:nvSpPr>
          <p:cNvPr id="4" name="Oval 3"/>
          <p:cNvSpPr/>
          <p:nvPr/>
        </p:nvSpPr>
        <p:spPr>
          <a:xfrm>
            <a:off x="3955786" y="2345166"/>
            <a:ext cx="530153" cy="516367"/>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4597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24"/>
            <a:ext cx="9068696" cy="1143001"/>
          </a:xfrm>
        </p:spPr>
        <p:txBody>
          <a:bodyPr/>
          <a:lstStyle/>
          <a:p>
            <a:r>
              <a:rPr lang="en-GB" sz="2800" dirty="0"/>
              <a:t>Europe Rat Mutations – NO RESISTANCE FOUND</a:t>
            </a:r>
          </a:p>
        </p:txBody>
      </p:sp>
      <p:pic>
        <p:nvPicPr>
          <p:cNvPr id="1026" name="Picture 2" descr="Image result for 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56133"/>
            <a:ext cx="9429750" cy="5068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071563"/>
            <a:ext cx="1775012" cy="2203680"/>
          </a:xfrm>
          <a:prstGeom prst="rect">
            <a:avLst/>
          </a:prstGeom>
          <a:solidFill>
            <a:srgbClr val="214118">
              <a:alpha val="88000"/>
            </a:srgbClr>
          </a:solidFill>
        </p:spPr>
        <p:txBody>
          <a:bodyPr wrap="square">
            <a:spAutoFit/>
          </a:bodyPr>
          <a:lstStyle/>
          <a:p>
            <a:pPr lvl="0">
              <a:spcBef>
                <a:spcPct val="30000"/>
              </a:spcBef>
              <a:defRPr/>
            </a:pPr>
            <a:r>
              <a:rPr lang="en-GB" sz="2800" dirty="0"/>
              <a:t>Ireland</a:t>
            </a:r>
          </a:p>
          <a:p>
            <a:pPr lvl="0">
              <a:spcBef>
                <a:spcPct val="30000"/>
              </a:spcBef>
              <a:defRPr/>
            </a:pPr>
            <a:r>
              <a:rPr lang="en-GB" sz="2800" dirty="0"/>
              <a:t>Italy</a:t>
            </a:r>
          </a:p>
          <a:p>
            <a:pPr lvl="0">
              <a:spcBef>
                <a:spcPct val="30000"/>
              </a:spcBef>
              <a:defRPr/>
            </a:pPr>
            <a:r>
              <a:rPr lang="en-GB" sz="2800" dirty="0"/>
              <a:t>Spain</a:t>
            </a:r>
          </a:p>
          <a:p>
            <a:pPr lvl="0">
              <a:spcBef>
                <a:spcPct val="30000"/>
              </a:spcBef>
              <a:defRPr/>
            </a:pPr>
            <a:r>
              <a:rPr lang="en-GB" sz="2800" dirty="0"/>
              <a:t>Azores</a:t>
            </a:r>
          </a:p>
        </p:txBody>
      </p:sp>
      <p:sp>
        <p:nvSpPr>
          <p:cNvPr id="4" name="Oval 3"/>
          <p:cNvSpPr/>
          <p:nvPr/>
        </p:nvSpPr>
        <p:spPr>
          <a:xfrm>
            <a:off x="3977302" y="2334408"/>
            <a:ext cx="530153" cy="516367"/>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759459" y="2746443"/>
            <a:ext cx="435685" cy="424355"/>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669465" y="2334408"/>
            <a:ext cx="343366" cy="334437"/>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324315" y="2788361"/>
            <a:ext cx="400983" cy="382437"/>
          </a:xfrm>
          <a:custGeom>
            <a:avLst/>
            <a:gdLst>
              <a:gd name="connsiteX0" fmla="*/ 0 w 459692"/>
              <a:gd name="connsiteY0" fmla="*/ 212178 h 424355"/>
              <a:gd name="connsiteX1" fmla="*/ 229846 w 459692"/>
              <a:gd name="connsiteY1" fmla="*/ 0 h 424355"/>
              <a:gd name="connsiteX2" fmla="*/ 459692 w 459692"/>
              <a:gd name="connsiteY2" fmla="*/ 212178 h 424355"/>
              <a:gd name="connsiteX3" fmla="*/ 229846 w 459692"/>
              <a:gd name="connsiteY3" fmla="*/ 424356 h 424355"/>
              <a:gd name="connsiteX4" fmla="*/ 0 w 459692"/>
              <a:gd name="connsiteY4" fmla="*/ 212178 h 424355"/>
              <a:gd name="connsiteX0" fmla="*/ 0 w 395146"/>
              <a:gd name="connsiteY0" fmla="*/ 149276 h 426755"/>
              <a:gd name="connsiteX1" fmla="*/ 165300 w 395146"/>
              <a:gd name="connsiteY1" fmla="*/ 1644 h 426755"/>
              <a:gd name="connsiteX2" fmla="*/ 395146 w 395146"/>
              <a:gd name="connsiteY2" fmla="*/ 213822 h 426755"/>
              <a:gd name="connsiteX3" fmla="*/ 165300 w 395146"/>
              <a:gd name="connsiteY3" fmla="*/ 426000 h 426755"/>
              <a:gd name="connsiteX4" fmla="*/ 0 w 395146"/>
              <a:gd name="connsiteY4" fmla="*/ 149276 h 426755"/>
              <a:gd name="connsiteX0" fmla="*/ 1236 w 396382"/>
              <a:gd name="connsiteY0" fmla="*/ 148518 h 415316"/>
              <a:gd name="connsiteX1" fmla="*/ 166536 w 396382"/>
              <a:gd name="connsiteY1" fmla="*/ 886 h 415316"/>
              <a:gd name="connsiteX2" fmla="*/ 396382 w 396382"/>
              <a:gd name="connsiteY2" fmla="*/ 213064 h 415316"/>
              <a:gd name="connsiteX3" fmla="*/ 252597 w 396382"/>
              <a:gd name="connsiteY3" fmla="*/ 414484 h 415316"/>
              <a:gd name="connsiteX4" fmla="*/ 1236 w 396382"/>
              <a:gd name="connsiteY4" fmla="*/ 148518 h 415316"/>
              <a:gd name="connsiteX0" fmla="*/ 1236 w 396382"/>
              <a:gd name="connsiteY0" fmla="*/ 151023 h 424072"/>
              <a:gd name="connsiteX1" fmla="*/ 166536 w 396382"/>
              <a:gd name="connsiteY1" fmla="*/ 3391 h 424072"/>
              <a:gd name="connsiteX2" fmla="*/ 396382 w 396382"/>
              <a:gd name="connsiteY2" fmla="*/ 290873 h 424072"/>
              <a:gd name="connsiteX3" fmla="*/ 252597 w 396382"/>
              <a:gd name="connsiteY3" fmla="*/ 416989 h 424072"/>
              <a:gd name="connsiteX4" fmla="*/ 1236 w 396382"/>
              <a:gd name="connsiteY4" fmla="*/ 151023 h 424072"/>
              <a:gd name="connsiteX0" fmla="*/ 5837 w 400983"/>
              <a:gd name="connsiteY0" fmla="*/ 109388 h 382437"/>
              <a:gd name="connsiteX1" fmla="*/ 106591 w 400983"/>
              <a:gd name="connsiteY1" fmla="*/ 4787 h 382437"/>
              <a:gd name="connsiteX2" fmla="*/ 400983 w 400983"/>
              <a:gd name="connsiteY2" fmla="*/ 249238 h 382437"/>
              <a:gd name="connsiteX3" fmla="*/ 257198 w 400983"/>
              <a:gd name="connsiteY3" fmla="*/ 375354 h 382437"/>
              <a:gd name="connsiteX4" fmla="*/ 5837 w 400983"/>
              <a:gd name="connsiteY4" fmla="*/ 109388 h 38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83" h="382437">
                <a:moveTo>
                  <a:pt x="5837" y="109388"/>
                </a:moveTo>
                <a:cubicBezTo>
                  <a:pt x="-19264" y="47627"/>
                  <a:pt x="40733" y="-18521"/>
                  <a:pt x="106591" y="4787"/>
                </a:cubicBezTo>
                <a:cubicBezTo>
                  <a:pt x="172449" y="28095"/>
                  <a:pt x="400983" y="132055"/>
                  <a:pt x="400983" y="249238"/>
                </a:cubicBezTo>
                <a:cubicBezTo>
                  <a:pt x="400983" y="366421"/>
                  <a:pt x="323056" y="398662"/>
                  <a:pt x="257198" y="375354"/>
                </a:cubicBezTo>
                <a:cubicBezTo>
                  <a:pt x="191340" y="352046"/>
                  <a:pt x="30938" y="171149"/>
                  <a:pt x="5837" y="109388"/>
                </a:cubicBezTo>
                <a:close/>
              </a:path>
            </a:pathLst>
          </a:cu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29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24"/>
            <a:ext cx="9068696" cy="1143001"/>
          </a:xfrm>
        </p:spPr>
        <p:txBody>
          <a:bodyPr/>
          <a:lstStyle/>
          <a:p>
            <a:r>
              <a:rPr lang="en-GB" sz="2800" dirty="0"/>
              <a:t>Global Rat Mutations – NO RESISTANCE FOUND</a:t>
            </a:r>
          </a:p>
        </p:txBody>
      </p:sp>
      <p:pic>
        <p:nvPicPr>
          <p:cNvPr id="1026" name="Picture 2" descr="Image result for 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56133"/>
            <a:ext cx="9429750" cy="5068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1071563"/>
            <a:ext cx="2302137" cy="4832092"/>
          </a:xfrm>
          <a:prstGeom prst="rect">
            <a:avLst/>
          </a:prstGeom>
          <a:solidFill>
            <a:srgbClr val="214118">
              <a:alpha val="88000"/>
            </a:srgbClr>
          </a:solidFill>
        </p:spPr>
        <p:txBody>
          <a:bodyPr wrap="square">
            <a:spAutoFit/>
          </a:bodyPr>
          <a:lstStyle/>
          <a:p>
            <a:r>
              <a:rPr lang="en-GB" sz="2800" dirty="0"/>
              <a:t>Yemen </a:t>
            </a:r>
          </a:p>
          <a:p>
            <a:r>
              <a:rPr lang="en-GB" sz="2800" dirty="0"/>
              <a:t>Tanzania </a:t>
            </a:r>
          </a:p>
          <a:p>
            <a:r>
              <a:rPr lang="en-GB" sz="2800" dirty="0"/>
              <a:t>Thailand </a:t>
            </a:r>
          </a:p>
          <a:p>
            <a:r>
              <a:rPr lang="en-GB" sz="2800" dirty="0"/>
              <a:t>Tunisia </a:t>
            </a:r>
          </a:p>
          <a:p>
            <a:r>
              <a:rPr lang="en-GB" sz="2800" dirty="0"/>
              <a:t>Pakistan </a:t>
            </a:r>
          </a:p>
          <a:p>
            <a:r>
              <a:rPr lang="en-GB" sz="2800" dirty="0"/>
              <a:t>San Marino </a:t>
            </a:r>
          </a:p>
          <a:p>
            <a:r>
              <a:rPr lang="en-GB" sz="2800" dirty="0"/>
              <a:t>South Africa </a:t>
            </a:r>
          </a:p>
          <a:p>
            <a:r>
              <a:rPr lang="en-GB" sz="2800" dirty="0"/>
              <a:t>Lebanon</a:t>
            </a:r>
          </a:p>
          <a:p>
            <a:r>
              <a:rPr lang="en-GB" sz="2800" dirty="0"/>
              <a:t>Mozambique </a:t>
            </a:r>
          </a:p>
          <a:p>
            <a:r>
              <a:rPr lang="en-GB" sz="2800" dirty="0"/>
              <a:t>Iraq </a:t>
            </a:r>
          </a:p>
          <a:p>
            <a:r>
              <a:rPr lang="en-GB" sz="2800" dirty="0"/>
              <a:t>Israel </a:t>
            </a:r>
          </a:p>
        </p:txBody>
      </p:sp>
      <p:sp>
        <p:nvSpPr>
          <p:cNvPr id="4" name="Oval 3"/>
          <p:cNvSpPr/>
          <p:nvPr/>
        </p:nvSpPr>
        <p:spPr>
          <a:xfrm>
            <a:off x="3977302" y="2334408"/>
            <a:ext cx="530153" cy="516367"/>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669465" y="2334408"/>
            <a:ext cx="343366" cy="334437"/>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324315" y="2788361"/>
            <a:ext cx="400983" cy="382437"/>
          </a:xfrm>
          <a:custGeom>
            <a:avLst/>
            <a:gdLst>
              <a:gd name="connsiteX0" fmla="*/ 0 w 459692"/>
              <a:gd name="connsiteY0" fmla="*/ 212178 h 424355"/>
              <a:gd name="connsiteX1" fmla="*/ 229846 w 459692"/>
              <a:gd name="connsiteY1" fmla="*/ 0 h 424355"/>
              <a:gd name="connsiteX2" fmla="*/ 459692 w 459692"/>
              <a:gd name="connsiteY2" fmla="*/ 212178 h 424355"/>
              <a:gd name="connsiteX3" fmla="*/ 229846 w 459692"/>
              <a:gd name="connsiteY3" fmla="*/ 424356 h 424355"/>
              <a:gd name="connsiteX4" fmla="*/ 0 w 459692"/>
              <a:gd name="connsiteY4" fmla="*/ 212178 h 424355"/>
              <a:gd name="connsiteX0" fmla="*/ 0 w 395146"/>
              <a:gd name="connsiteY0" fmla="*/ 149276 h 426755"/>
              <a:gd name="connsiteX1" fmla="*/ 165300 w 395146"/>
              <a:gd name="connsiteY1" fmla="*/ 1644 h 426755"/>
              <a:gd name="connsiteX2" fmla="*/ 395146 w 395146"/>
              <a:gd name="connsiteY2" fmla="*/ 213822 h 426755"/>
              <a:gd name="connsiteX3" fmla="*/ 165300 w 395146"/>
              <a:gd name="connsiteY3" fmla="*/ 426000 h 426755"/>
              <a:gd name="connsiteX4" fmla="*/ 0 w 395146"/>
              <a:gd name="connsiteY4" fmla="*/ 149276 h 426755"/>
              <a:gd name="connsiteX0" fmla="*/ 1236 w 396382"/>
              <a:gd name="connsiteY0" fmla="*/ 148518 h 415316"/>
              <a:gd name="connsiteX1" fmla="*/ 166536 w 396382"/>
              <a:gd name="connsiteY1" fmla="*/ 886 h 415316"/>
              <a:gd name="connsiteX2" fmla="*/ 396382 w 396382"/>
              <a:gd name="connsiteY2" fmla="*/ 213064 h 415316"/>
              <a:gd name="connsiteX3" fmla="*/ 252597 w 396382"/>
              <a:gd name="connsiteY3" fmla="*/ 414484 h 415316"/>
              <a:gd name="connsiteX4" fmla="*/ 1236 w 396382"/>
              <a:gd name="connsiteY4" fmla="*/ 148518 h 415316"/>
              <a:gd name="connsiteX0" fmla="*/ 1236 w 396382"/>
              <a:gd name="connsiteY0" fmla="*/ 151023 h 424072"/>
              <a:gd name="connsiteX1" fmla="*/ 166536 w 396382"/>
              <a:gd name="connsiteY1" fmla="*/ 3391 h 424072"/>
              <a:gd name="connsiteX2" fmla="*/ 396382 w 396382"/>
              <a:gd name="connsiteY2" fmla="*/ 290873 h 424072"/>
              <a:gd name="connsiteX3" fmla="*/ 252597 w 396382"/>
              <a:gd name="connsiteY3" fmla="*/ 416989 h 424072"/>
              <a:gd name="connsiteX4" fmla="*/ 1236 w 396382"/>
              <a:gd name="connsiteY4" fmla="*/ 151023 h 424072"/>
              <a:gd name="connsiteX0" fmla="*/ 5837 w 400983"/>
              <a:gd name="connsiteY0" fmla="*/ 109388 h 382437"/>
              <a:gd name="connsiteX1" fmla="*/ 106591 w 400983"/>
              <a:gd name="connsiteY1" fmla="*/ 4787 h 382437"/>
              <a:gd name="connsiteX2" fmla="*/ 400983 w 400983"/>
              <a:gd name="connsiteY2" fmla="*/ 249238 h 382437"/>
              <a:gd name="connsiteX3" fmla="*/ 257198 w 400983"/>
              <a:gd name="connsiteY3" fmla="*/ 375354 h 382437"/>
              <a:gd name="connsiteX4" fmla="*/ 5837 w 400983"/>
              <a:gd name="connsiteY4" fmla="*/ 109388 h 38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83" h="382437">
                <a:moveTo>
                  <a:pt x="5837" y="109388"/>
                </a:moveTo>
                <a:cubicBezTo>
                  <a:pt x="-19264" y="47627"/>
                  <a:pt x="40733" y="-18521"/>
                  <a:pt x="106591" y="4787"/>
                </a:cubicBezTo>
                <a:cubicBezTo>
                  <a:pt x="172449" y="28095"/>
                  <a:pt x="400983" y="132055"/>
                  <a:pt x="400983" y="249238"/>
                </a:cubicBezTo>
                <a:cubicBezTo>
                  <a:pt x="400983" y="366421"/>
                  <a:pt x="323056" y="398662"/>
                  <a:pt x="257198" y="375354"/>
                </a:cubicBezTo>
                <a:cubicBezTo>
                  <a:pt x="191340" y="352046"/>
                  <a:pt x="30938" y="171149"/>
                  <a:pt x="5837" y="109388"/>
                </a:cubicBezTo>
                <a:close/>
              </a:path>
            </a:pathLst>
          </a:cu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717104" y="5174049"/>
            <a:ext cx="330796" cy="322194"/>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366723" y="3700631"/>
            <a:ext cx="220169" cy="214444"/>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122530" y="4390914"/>
            <a:ext cx="220169" cy="214444"/>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035192" y="3669443"/>
            <a:ext cx="220169" cy="214444"/>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275185" y="3063576"/>
            <a:ext cx="220169" cy="214444"/>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950462" y="3299536"/>
            <a:ext cx="220169" cy="214444"/>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051933" y="3089889"/>
            <a:ext cx="220169" cy="214444"/>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012445" y="5022375"/>
            <a:ext cx="220169" cy="214444"/>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272102" y="3073625"/>
            <a:ext cx="220169" cy="214444"/>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759459" y="2746443"/>
            <a:ext cx="435685" cy="424355"/>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8048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83411"/>
            <a:ext cx="8638234" cy="1143001"/>
          </a:xfrm>
        </p:spPr>
        <p:txBody>
          <a:bodyPr/>
          <a:lstStyle/>
          <a:p>
            <a:pPr>
              <a:defRPr/>
            </a:pPr>
            <a:r>
              <a:rPr lang="en-US" altLang="en-US" sz="3600" dirty="0"/>
              <a:t>RRAG RECOMMENDATIONS</a:t>
            </a:r>
            <a:endParaRPr lang="en-GB" sz="3600" dirty="0"/>
          </a:p>
        </p:txBody>
      </p:sp>
      <p:cxnSp>
        <p:nvCxnSpPr>
          <p:cNvPr id="14" name="Straight Connector 13"/>
          <p:cNvCxnSpPr/>
          <p:nvPr/>
        </p:nvCxnSpPr>
        <p:spPr>
          <a:xfrm>
            <a:off x="3146612" y="4697506"/>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347883"/>
            <a:ext cx="18473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 name="Rectangle 3"/>
          <p:cNvSpPr/>
          <p:nvPr/>
        </p:nvSpPr>
        <p:spPr>
          <a:xfrm>
            <a:off x="134471" y="1932181"/>
            <a:ext cx="8722658" cy="400110"/>
          </a:xfrm>
          <a:prstGeom prst="rect">
            <a:avLst/>
          </a:prstGeom>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FFFF"/>
              </a:solidFill>
              <a:effectLst/>
              <a:uLnTx/>
              <a:uFillTx/>
              <a:latin typeface="Times New Roman" pitchFamily="18" charset="0"/>
              <a:ea typeface="+mn-ea"/>
              <a:cs typeface="+mn-cs"/>
            </a:endParaRPr>
          </a:p>
        </p:txBody>
      </p:sp>
      <p:sp>
        <p:nvSpPr>
          <p:cNvPr id="8" name="Rectangle 7"/>
          <p:cNvSpPr/>
          <p:nvPr/>
        </p:nvSpPr>
        <p:spPr>
          <a:xfrm>
            <a:off x="6541477" y="6139543"/>
            <a:ext cx="2512088" cy="622998"/>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p:cNvSpPr/>
          <p:nvPr/>
        </p:nvSpPr>
        <p:spPr>
          <a:xfrm>
            <a:off x="188722" y="1150023"/>
            <a:ext cx="683288" cy="361740"/>
          </a:xfrm>
          <a:prstGeom prst="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p:cNvSpPr/>
          <p:nvPr/>
        </p:nvSpPr>
        <p:spPr>
          <a:xfrm>
            <a:off x="203392" y="1658148"/>
            <a:ext cx="683288" cy="361740"/>
          </a:xfrm>
          <a:prstGeom prst="rect">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B050"/>
              </a:solidFill>
              <a:effectLst/>
              <a:uLnTx/>
              <a:uFillTx/>
              <a:latin typeface="Arial"/>
              <a:ea typeface="+mn-ea"/>
              <a:cs typeface="+mn-cs"/>
            </a:endParaRPr>
          </a:p>
        </p:txBody>
      </p:sp>
      <p:sp>
        <p:nvSpPr>
          <p:cNvPr id="13" name="Rectangle 12"/>
          <p:cNvSpPr/>
          <p:nvPr/>
        </p:nvSpPr>
        <p:spPr>
          <a:xfrm>
            <a:off x="3075729" y="1166247"/>
            <a:ext cx="683288" cy="361740"/>
          </a:xfrm>
          <a:prstGeom prst="rect">
            <a:avLst/>
          </a:prstGeom>
          <a:solidFill>
            <a:srgbClr val="FF99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p:cNvSpPr txBox="1"/>
          <p:nvPr/>
        </p:nvSpPr>
        <p:spPr>
          <a:xfrm>
            <a:off x="883599" y="1147062"/>
            <a:ext cx="291619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imes New Roman" pitchFamily="18" charset="0"/>
                <a:ea typeface="+mn-ea"/>
                <a:cs typeface="+mn-cs"/>
              </a:rPr>
              <a:t>Not recommended</a:t>
            </a:r>
          </a:p>
        </p:txBody>
      </p:sp>
      <p:sp>
        <p:nvSpPr>
          <p:cNvPr id="16" name="TextBox 15"/>
          <p:cNvSpPr txBox="1"/>
          <p:nvPr/>
        </p:nvSpPr>
        <p:spPr>
          <a:xfrm>
            <a:off x="968939" y="1619778"/>
            <a:ext cx="291619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imes New Roman" pitchFamily="18" charset="0"/>
                <a:ea typeface="+mn-ea"/>
                <a:cs typeface="+mn-cs"/>
              </a:rPr>
              <a:t>Recommended</a:t>
            </a:r>
          </a:p>
        </p:txBody>
      </p:sp>
      <p:sp>
        <p:nvSpPr>
          <p:cNvPr id="17" name="TextBox 16"/>
          <p:cNvSpPr txBox="1"/>
          <p:nvPr/>
        </p:nvSpPr>
        <p:spPr>
          <a:xfrm>
            <a:off x="3841298" y="1166247"/>
            <a:ext cx="430128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imes New Roman" pitchFamily="18" charset="0"/>
                <a:ea typeface="+mn-ea"/>
                <a:cs typeface="+mn-cs"/>
              </a:rPr>
              <a:t>Some evidence to suggest control efficacy will be negatively effected</a:t>
            </a:r>
          </a:p>
        </p:txBody>
      </p:sp>
      <p:pic>
        <p:nvPicPr>
          <p:cNvPr id="21" name="Picture 20">
            <a:extLst>
              <a:ext uri="{FF2B5EF4-FFF2-40B4-BE49-F238E27FC236}">
                <a16:creationId xmlns:a16="http://schemas.microsoft.com/office/drawing/2014/main" id="{E48F6BF9-6FCC-402B-872D-18049A803A43}"/>
              </a:ext>
            </a:extLst>
          </p:cNvPr>
          <p:cNvPicPr>
            <a:picLocks noChangeAspect="1"/>
          </p:cNvPicPr>
          <p:nvPr/>
        </p:nvPicPr>
        <p:blipFill>
          <a:blip r:embed="rId3"/>
          <a:stretch>
            <a:fillRect/>
          </a:stretch>
        </p:blipFill>
        <p:spPr>
          <a:xfrm>
            <a:off x="109160" y="2657396"/>
            <a:ext cx="8925679" cy="3470300"/>
          </a:xfrm>
          <a:prstGeom prst="rect">
            <a:avLst/>
          </a:prstGeom>
        </p:spPr>
      </p:pic>
    </p:spTree>
    <p:extLst>
      <p:ext uri="{BB962C8B-B14F-4D97-AF65-F5344CB8AC3E}">
        <p14:creationId xmlns:p14="http://schemas.microsoft.com/office/powerpoint/2010/main" val="1835724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75372" y="5993492"/>
            <a:ext cx="2368628" cy="847552"/>
          </a:xfrm>
          <a:prstGeom prst="rect">
            <a:avLst/>
          </a:prstGeom>
          <a:solidFill>
            <a:srgbClr val="214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56467" y="-10404"/>
            <a:ext cx="8859210" cy="1143001"/>
          </a:xfrm>
        </p:spPr>
        <p:txBody>
          <a:bodyPr/>
          <a:lstStyle/>
          <a:p>
            <a:pPr>
              <a:defRPr/>
            </a:pPr>
            <a:r>
              <a:rPr lang="en-US" altLang="en-US" sz="3600" dirty="0"/>
              <a:t>House mouse VKORC1 mutations</a:t>
            </a:r>
            <a:endParaRPr lang="en-GB" sz="3600" dirty="0"/>
          </a:p>
        </p:txBody>
      </p:sp>
      <p:cxnSp>
        <p:nvCxnSpPr>
          <p:cNvPr id="14" name="Straight Connector 13"/>
          <p:cNvCxnSpPr/>
          <p:nvPr/>
        </p:nvCxnSpPr>
        <p:spPr>
          <a:xfrm>
            <a:off x="3146612" y="4697506"/>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347883"/>
            <a:ext cx="184731" cy="461665"/>
          </a:xfrm>
          <a:prstGeom prst="rect">
            <a:avLst/>
          </a:prstGeom>
          <a:noFill/>
        </p:spPr>
        <p:txBody>
          <a:bodyPr wrap="none" rtlCol="0">
            <a:spAutoFit/>
          </a:bodyPr>
          <a:lstStyle/>
          <a:p>
            <a:endParaRPr lang="en-GB" dirty="0"/>
          </a:p>
        </p:txBody>
      </p:sp>
      <p:sp>
        <p:nvSpPr>
          <p:cNvPr id="4" name="Rectangle 3"/>
          <p:cNvSpPr/>
          <p:nvPr/>
        </p:nvSpPr>
        <p:spPr>
          <a:xfrm>
            <a:off x="134471" y="1932181"/>
            <a:ext cx="8722658" cy="400110"/>
          </a:xfrm>
          <a:prstGeom prst="rect">
            <a:avLst/>
          </a:prstGeom>
        </p:spPr>
        <p:txBody>
          <a:bodyPr wrap="square">
            <a:spAutoFit/>
          </a:bodyPr>
          <a:lstStyle/>
          <a:p>
            <a:pPr lvl="1"/>
            <a:endParaRPr lang="en-GB" sz="2000" dirty="0">
              <a:solidFill>
                <a:schemeClr val="accent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3062306"/>
              </p:ext>
            </p:extLst>
          </p:nvPr>
        </p:nvGraphicFramePr>
        <p:xfrm>
          <a:off x="134471" y="2286304"/>
          <a:ext cx="8903203" cy="2091932"/>
        </p:xfrm>
        <a:graphic>
          <a:graphicData uri="http://schemas.openxmlformats.org/drawingml/2006/table">
            <a:tbl>
              <a:tblPr firstRow="1" bandRow="1">
                <a:tableStyleId>{5C22544A-7EE6-4342-B048-85BDC9FD1C3A}</a:tableStyleId>
              </a:tblPr>
              <a:tblGrid>
                <a:gridCol w="2938339">
                  <a:extLst>
                    <a:ext uri="{9D8B030D-6E8A-4147-A177-3AD203B41FA5}">
                      <a16:colId xmlns:a16="http://schemas.microsoft.com/office/drawing/2014/main" val="2584917534"/>
                    </a:ext>
                  </a:extLst>
                </a:gridCol>
                <a:gridCol w="2860028">
                  <a:extLst>
                    <a:ext uri="{9D8B030D-6E8A-4147-A177-3AD203B41FA5}">
                      <a16:colId xmlns:a16="http://schemas.microsoft.com/office/drawing/2014/main" val="1533890152"/>
                    </a:ext>
                  </a:extLst>
                </a:gridCol>
                <a:gridCol w="3104836">
                  <a:extLst>
                    <a:ext uri="{9D8B030D-6E8A-4147-A177-3AD203B41FA5}">
                      <a16:colId xmlns:a16="http://schemas.microsoft.com/office/drawing/2014/main" val="912240851"/>
                    </a:ext>
                  </a:extLst>
                </a:gridCol>
              </a:tblGrid>
              <a:tr h="1177532">
                <a:tc>
                  <a:txBody>
                    <a:bodyPr/>
                    <a:lstStyle/>
                    <a:p>
                      <a:pPr algn="ctr"/>
                      <a:r>
                        <a:rPr lang="en-GB" sz="2800" dirty="0"/>
                        <a:t>L128S</a:t>
                      </a:r>
                    </a:p>
                    <a:p>
                      <a:pPr algn="ctr"/>
                      <a:r>
                        <a:rPr lang="en-GB" sz="2000" b="0" dirty="0"/>
                        <a:t>Cambridge (1980s)</a:t>
                      </a:r>
                      <a:endParaRPr lang="en-GB" sz="1800" b="0" dirty="0"/>
                    </a:p>
                  </a:txBody>
                  <a:tcPr anchor="ctr">
                    <a:lnL w="38100" cap="flat" cmpd="sng" algn="ctr">
                      <a:solidFill>
                        <a:schemeClr val="accent5">
                          <a:lumMod val="25000"/>
                        </a:schemeClr>
                      </a:solidFill>
                      <a:prstDash val="solid"/>
                      <a:round/>
                      <a:headEnd type="none" w="med" len="med"/>
                      <a:tailEnd type="none" w="med" len="med"/>
                    </a:lnL>
                    <a:lnR w="38100" cap="flat" cmpd="sng" algn="ctr">
                      <a:solidFill>
                        <a:schemeClr val="accent5">
                          <a:lumMod val="25000"/>
                        </a:schemeClr>
                      </a:solidFill>
                      <a:prstDash val="solid"/>
                      <a:round/>
                      <a:headEnd type="none" w="med" len="med"/>
                      <a:tailEnd type="none" w="med" len="med"/>
                    </a:lnR>
                    <a:lnT w="38100" cap="flat" cmpd="sng" algn="ctr">
                      <a:solidFill>
                        <a:schemeClr val="accent5">
                          <a:lumMod val="25000"/>
                        </a:schemeClr>
                      </a:solidFill>
                      <a:prstDash val="solid"/>
                      <a:round/>
                      <a:headEnd type="none" w="med" len="med"/>
                      <a:tailEnd type="none" w="med" len="med"/>
                    </a:lnT>
                    <a:lnB w="381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ctr"/>
                      <a:r>
                        <a:rPr lang="en-GB" sz="2800" dirty="0"/>
                        <a:t>Y139C</a:t>
                      </a:r>
                    </a:p>
                    <a:p>
                      <a:pPr algn="ctr"/>
                      <a:r>
                        <a:rPr lang="en-GB" sz="2000" b="0" dirty="0"/>
                        <a:t>Reading (1970s)</a:t>
                      </a:r>
                    </a:p>
                  </a:txBody>
                  <a:tcPr anchor="ctr">
                    <a:lnL w="38100" cap="flat" cmpd="sng" algn="ctr">
                      <a:solidFill>
                        <a:schemeClr val="accent5">
                          <a:lumMod val="25000"/>
                        </a:schemeClr>
                      </a:solidFill>
                      <a:prstDash val="solid"/>
                      <a:round/>
                      <a:headEnd type="none" w="med" len="med"/>
                      <a:tailEnd type="none" w="med" len="med"/>
                    </a:lnL>
                    <a:lnR w="38100" cap="flat" cmpd="sng" algn="ctr">
                      <a:solidFill>
                        <a:schemeClr val="accent5">
                          <a:lumMod val="25000"/>
                        </a:schemeClr>
                      </a:solidFill>
                      <a:prstDash val="solid"/>
                      <a:round/>
                      <a:headEnd type="none" w="med" len="med"/>
                      <a:tailEnd type="none" w="med" len="med"/>
                    </a:lnR>
                    <a:lnT w="38100" cap="flat" cmpd="sng" algn="ctr">
                      <a:solidFill>
                        <a:schemeClr val="accent5">
                          <a:lumMod val="25000"/>
                        </a:schemeClr>
                      </a:solidFill>
                      <a:prstDash val="solid"/>
                      <a:round/>
                      <a:headEnd type="none" w="med" len="med"/>
                      <a:tailEnd type="none" w="med" len="med"/>
                    </a:lnT>
                    <a:lnB w="38100" cap="flat" cmpd="sng" algn="ctr">
                      <a:solidFill>
                        <a:schemeClr val="accent5">
                          <a:lumMod val="25000"/>
                        </a:schemeClr>
                      </a:solidFill>
                      <a:prstDash val="solid"/>
                      <a:round/>
                      <a:headEnd type="none" w="med" len="med"/>
                      <a:tailEnd type="none" w="med" len="med"/>
                    </a:lnB>
                    <a:solidFill>
                      <a:schemeClr val="accent5">
                        <a:lumMod val="50000"/>
                      </a:schemeClr>
                    </a:solidFill>
                  </a:tcPr>
                </a:tc>
                <a:tc>
                  <a:txBody>
                    <a:bodyPr/>
                    <a:lstStyle/>
                    <a:p>
                      <a:pPr algn="ctr"/>
                      <a:r>
                        <a:rPr lang="en-GB" sz="2800" b="1" dirty="0"/>
                        <a:t>L128S &amp; Y139C</a:t>
                      </a:r>
                    </a:p>
                  </a:txBody>
                  <a:tcPr anchor="ctr">
                    <a:lnL w="38100" cap="flat" cmpd="sng" algn="ctr">
                      <a:solidFill>
                        <a:schemeClr val="accent5">
                          <a:lumMod val="25000"/>
                        </a:schemeClr>
                      </a:solidFill>
                      <a:prstDash val="solid"/>
                      <a:round/>
                      <a:headEnd type="none" w="med" len="med"/>
                      <a:tailEnd type="none" w="med" len="med"/>
                    </a:lnL>
                    <a:lnR w="38100" cap="flat" cmpd="sng" algn="ctr">
                      <a:solidFill>
                        <a:schemeClr val="accent5">
                          <a:lumMod val="25000"/>
                        </a:schemeClr>
                      </a:solidFill>
                      <a:prstDash val="solid"/>
                      <a:round/>
                      <a:headEnd type="none" w="med" len="med"/>
                      <a:tailEnd type="none" w="med" len="med"/>
                    </a:lnR>
                    <a:lnT w="38100" cap="flat" cmpd="sng" algn="ctr">
                      <a:solidFill>
                        <a:schemeClr val="accent5">
                          <a:lumMod val="25000"/>
                        </a:schemeClr>
                      </a:solidFill>
                      <a:prstDash val="solid"/>
                      <a:round/>
                      <a:headEnd type="none" w="med" len="med"/>
                      <a:tailEnd type="none" w="med" len="med"/>
                    </a:lnT>
                    <a:lnB w="38100" cap="flat" cmpd="sng" algn="ctr">
                      <a:solidFill>
                        <a:schemeClr val="accent5">
                          <a:lumMod val="25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521314181"/>
                  </a:ext>
                </a:extLst>
              </a:tr>
              <a:tr h="668329">
                <a:tc>
                  <a:txBody>
                    <a:bodyPr/>
                    <a:lstStyle/>
                    <a:p>
                      <a:pPr algn="l"/>
                      <a:r>
                        <a:rPr lang="en-GB" dirty="0">
                          <a:solidFill>
                            <a:schemeClr val="accent5">
                              <a:lumMod val="25000"/>
                            </a:schemeClr>
                          </a:solidFill>
                          <a:latin typeface="Calibri" panose="020F0502020204030204" pitchFamily="34" charset="0"/>
                        </a:rPr>
                        <a:t>This strain</a:t>
                      </a:r>
                      <a:r>
                        <a:rPr lang="en-GB" baseline="0" dirty="0">
                          <a:solidFill>
                            <a:schemeClr val="accent5">
                              <a:lumMod val="25000"/>
                            </a:schemeClr>
                          </a:solidFill>
                          <a:latin typeface="Calibri" panose="020F0502020204030204" pitchFamily="34" charset="0"/>
                        </a:rPr>
                        <a:t> is no longer held in any UK laboratories</a:t>
                      </a:r>
                    </a:p>
                  </a:txBody>
                  <a:tcPr anchor="ctr">
                    <a:lnL w="38100" cap="flat" cmpd="sng" algn="ctr">
                      <a:solidFill>
                        <a:schemeClr val="accent5">
                          <a:lumMod val="25000"/>
                        </a:schemeClr>
                      </a:solidFill>
                      <a:prstDash val="solid"/>
                      <a:round/>
                      <a:headEnd type="none" w="med" len="med"/>
                      <a:tailEnd type="none" w="med" len="med"/>
                    </a:lnL>
                    <a:lnR w="38100" cap="flat" cmpd="sng" algn="ctr">
                      <a:solidFill>
                        <a:schemeClr val="accent5">
                          <a:lumMod val="25000"/>
                        </a:schemeClr>
                      </a:solidFill>
                      <a:prstDash val="solid"/>
                      <a:round/>
                      <a:headEnd type="none" w="med" len="med"/>
                      <a:tailEnd type="none" w="med" len="med"/>
                    </a:lnR>
                    <a:lnT w="38100" cap="flat" cmpd="sng" algn="ctr">
                      <a:solidFill>
                        <a:schemeClr val="accent5">
                          <a:lumMod val="25000"/>
                        </a:schemeClr>
                      </a:solidFill>
                      <a:prstDash val="solid"/>
                      <a:round/>
                      <a:headEnd type="none" w="med" len="med"/>
                      <a:tailEnd type="none" w="med" len="med"/>
                    </a:lnT>
                    <a:lnB w="38100" cap="flat" cmpd="sng" algn="ctr">
                      <a:solidFill>
                        <a:schemeClr val="accent5">
                          <a:lumMod val="2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5">
                              <a:lumMod val="25000"/>
                            </a:schemeClr>
                          </a:solidFill>
                          <a:latin typeface="Calibri" panose="020F0502020204030204" pitchFamily="34" charset="0"/>
                          <a:ea typeface="Calibri" panose="020F0502020204030204" pitchFamily="34" charset="0"/>
                          <a:cs typeface="Times New Roman" panose="02020603050405020304" pitchFamily="18" charset="0"/>
                        </a:rPr>
                        <a:t>Currently </a:t>
                      </a:r>
                      <a:r>
                        <a:rPr lang="en-GB" sz="1800" baseline="0" dirty="0">
                          <a:solidFill>
                            <a:schemeClr val="accent5">
                              <a:lumMod val="25000"/>
                            </a:schemeClr>
                          </a:solidFill>
                          <a:latin typeface="Calibri" panose="020F0502020204030204" pitchFamily="34" charset="0"/>
                          <a:ea typeface="Calibri" panose="020F0502020204030204" pitchFamily="34" charset="0"/>
                          <a:cs typeface="Times New Roman" panose="02020603050405020304" pitchFamily="18" charset="0"/>
                        </a:rPr>
                        <a:t>exists at Reading University for research purposes</a:t>
                      </a:r>
                    </a:p>
                  </a:txBody>
                  <a:tcPr anchor="ctr">
                    <a:lnL w="38100" cap="flat" cmpd="sng" algn="ctr">
                      <a:solidFill>
                        <a:schemeClr val="accent5">
                          <a:lumMod val="25000"/>
                        </a:schemeClr>
                      </a:solidFill>
                      <a:prstDash val="solid"/>
                      <a:round/>
                      <a:headEnd type="none" w="med" len="med"/>
                      <a:tailEnd type="none" w="med" len="med"/>
                    </a:lnL>
                    <a:lnR w="38100" cap="flat" cmpd="sng" algn="ctr">
                      <a:solidFill>
                        <a:schemeClr val="accent5">
                          <a:lumMod val="25000"/>
                        </a:schemeClr>
                      </a:solidFill>
                      <a:prstDash val="solid"/>
                      <a:round/>
                      <a:headEnd type="none" w="med" len="med"/>
                      <a:tailEnd type="none" w="med" len="med"/>
                    </a:lnR>
                    <a:lnT w="38100" cap="flat" cmpd="sng" algn="ctr">
                      <a:solidFill>
                        <a:schemeClr val="accent5">
                          <a:lumMod val="25000"/>
                        </a:schemeClr>
                      </a:solidFill>
                      <a:prstDash val="solid"/>
                      <a:round/>
                      <a:headEnd type="none" w="med" len="med"/>
                      <a:tailEnd type="none" w="med" len="med"/>
                    </a:lnT>
                    <a:lnB w="38100" cap="flat" cmpd="sng" algn="ctr">
                      <a:solidFill>
                        <a:schemeClr val="accent5">
                          <a:lumMod val="2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0" dirty="0">
                          <a:solidFill>
                            <a:schemeClr val="accent5">
                              <a:lumMod val="25000"/>
                            </a:schemeClr>
                          </a:solidFill>
                          <a:latin typeface="Calibri" panose="020F0502020204030204" pitchFamily="34" charset="0"/>
                          <a:ea typeface="Calibri" panose="020F0502020204030204" pitchFamily="34" charset="0"/>
                          <a:cs typeface="Times New Roman" panose="02020603050405020304" pitchFamily="18" charset="0"/>
                        </a:rPr>
                        <a:t>Nothing is known about mice with both mutations</a:t>
                      </a:r>
                    </a:p>
                  </a:txBody>
                  <a:tcPr anchor="ctr">
                    <a:lnL w="38100" cap="flat" cmpd="sng" algn="ctr">
                      <a:solidFill>
                        <a:schemeClr val="accent5">
                          <a:lumMod val="25000"/>
                        </a:schemeClr>
                      </a:solidFill>
                      <a:prstDash val="solid"/>
                      <a:round/>
                      <a:headEnd type="none" w="med" len="med"/>
                      <a:tailEnd type="none" w="med" len="med"/>
                    </a:lnL>
                    <a:lnR w="38100" cap="flat" cmpd="sng" algn="ctr">
                      <a:solidFill>
                        <a:schemeClr val="accent5">
                          <a:lumMod val="25000"/>
                        </a:schemeClr>
                      </a:solidFill>
                      <a:prstDash val="solid"/>
                      <a:round/>
                      <a:headEnd type="none" w="med" len="med"/>
                      <a:tailEnd type="none" w="med" len="med"/>
                    </a:lnR>
                    <a:lnT w="38100" cap="flat" cmpd="sng" algn="ctr">
                      <a:solidFill>
                        <a:schemeClr val="accent5">
                          <a:lumMod val="25000"/>
                        </a:schemeClr>
                      </a:solidFill>
                      <a:prstDash val="solid"/>
                      <a:round/>
                      <a:headEnd type="none" w="med" len="med"/>
                      <a:tailEnd type="none" w="med" len="med"/>
                    </a:lnT>
                    <a:lnB w="38100" cap="flat" cmpd="sng" algn="ctr">
                      <a:solidFill>
                        <a:schemeClr val="accent5">
                          <a:lumMod val="25000"/>
                        </a:schemeClr>
                      </a:solidFill>
                      <a:prstDash val="solid"/>
                      <a:round/>
                      <a:headEnd type="none" w="med" len="med"/>
                      <a:tailEnd type="none" w="med" len="med"/>
                    </a:lnB>
                  </a:tcPr>
                </a:tc>
                <a:extLst>
                  <a:ext uri="{0D108BD9-81ED-4DB2-BD59-A6C34878D82A}">
                    <a16:rowId xmlns:a16="http://schemas.microsoft.com/office/drawing/2014/main" val="2884786273"/>
                  </a:ext>
                </a:extLst>
              </a:tr>
            </a:tbl>
          </a:graphicData>
        </a:graphic>
      </p:graphicFrame>
      <p:sp>
        <p:nvSpPr>
          <p:cNvPr id="9" name="Rectangle 8"/>
          <p:cNvSpPr/>
          <p:nvPr/>
        </p:nvSpPr>
        <p:spPr>
          <a:xfrm rot="19032935">
            <a:off x="3178194" y="2370255"/>
            <a:ext cx="254747" cy="264882"/>
          </a:xfrm>
          <a:prstGeom prst="rect">
            <a:avLst/>
          </a:prstGeom>
          <a:solidFill>
            <a:srgbClr val="FF0000"/>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Related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401" b="85121" l="0" r="100000">
                        <a14:foregroundMark x1="56667" y1="43599" x2="56667" y2="43599"/>
                        <a14:foregroundMark x1="35965" y1="41176" x2="35965" y2="41176"/>
                        <a14:foregroundMark x1="35965" y1="50865" x2="35965" y2="50865"/>
                        <a14:foregroundMark x1="19123" y1="52768" x2="19123" y2="52768"/>
                        <a14:foregroundMark x1="10175" y1="55363" x2="10175" y2="55363"/>
                        <a14:foregroundMark x1="74211" y1="45502" x2="74211" y2="45502"/>
                        <a14:foregroundMark x1="73509" y1="37197" x2="73509" y2="37197"/>
                        <a14:foregroundMark x1="80526" y1="45675" x2="80526" y2="45675"/>
                        <a14:foregroundMark x1="85263" y1="51384" x2="85263" y2="51384"/>
                        <a14:foregroundMark x1="55789" y1="59343" x2="55789" y2="59343"/>
                        <a14:foregroundMark x1="27895" y1="65571" x2="27895" y2="65571"/>
                        <a14:foregroundMark x1="20877" y1="59516" x2="20877" y2="59516"/>
                        <a14:foregroundMark x1="15789" y1="54498" x2="15789" y2="54498"/>
                        <a14:foregroundMark x1="21053" y1="45156" x2="21053" y2="45156"/>
                        <a14:foregroundMark x1="27193" y1="36159" x2="27193" y2="36159"/>
                        <a14:foregroundMark x1="32281" y1="46540" x2="32281" y2="46540"/>
                        <a14:foregroundMark x1="34737" y1="53806" x2="34737" y2="53806"/>
                        <a14:foregroundMark x1="37544" y1="55882" x2="37544" y2="55882"/>
                        <a14:foregroundMark x1="42632" y1="49481" x2="42632" y2="49481"/>
                        <a14:foregroundMark x1="47018" y1="47578" x2="47018" y2="47578"/>
                        <a14:foregroundMark x1="43860" y1="39792" x2="43860" y2="39792"/>
                        <a14:foregroundMark x1="38246" y1="31488" x2="38246" y2="31488"/>
                        <a14:foregroundMark x1="36842" y1="27163" x2="36842" y2="27163"/>
                        <a14:foregroundMark x1="48596" y1="28201" x2="48596" y2="28201"/>
                        <a14:foregroundMark x1="51930" y1="32526" x2="51930" y2="32526"/>
                        <a14:foregroundMark x1="50877" y1="41003" x2="50877" y2="41003"/>
                        <a14:foregroundMark x1="52456" y1="52422" x2="52456" y2="52422"/>
                        <a14:foregroundMark x1="50702" y1="57612" x2="50702" y2="57612"/>
                        <a14:foregroundMark x1="68947" y1="36505" x2="68947" y2="36505"/>
                        <a14:foregroundMark x1="62105" y1="31315" x2="62105" y2="31315"/>
                        <a14:foregroundMark x1="59298" y1="26298" x2="59298" y2="26298"/>
                        <a14:foregroundMark x1="57719" y1="29412" x2="57719" y2="29412"/>
                        <a14:foregroundMark x1="74035" y1="42561" x2="74035" y2="42561"/>
                        <a14:foregroundMark x1="68596" y1="45156" x2="68596" y2="45156"/>
                        <a14:foregroundMark x1="76140" y1="23875" x2="76140" y2="23875"/>
                      </a14:backgroundRemoval>
                    </a14:imgEffect>
                  </a14:imgLayer>
                </a14:imgProps>
              </a:ext>
              <a:ext uri="{28A0092B-C50C-407E-A947-70E740481C1C}">
                <a14:useLocalDpi xmlns:a14="http://schemas.microsoft.com/office/drawing/2010/main" val="0"/>
              </a:ext>
            </a:extLst>
          </a:blip>
          <a:srcRect t="16620" b="16343"/>
          <a:stretch/>
        </p:blipFill>
        <p:spPr bwMode="auto">
          <a:xfrm flipH="1">
            <a:off x="6527924" y="5232396"/>
            <a:ext cx="2524496" cy="1716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www168.lunapic.com/editor/working/152024580556076550?813840205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02910">
            <a:off x="471388" y="5900224"/>
            <a:ext cx="780123" cy="7926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www168.lunapic.com/editor/working/152024580556076550?813840205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699"/>
          <a:stretch/>
        </p:blipFill>
        <p:spPr bwMode="auto">
          <a:xfrm rot="6634168">
            <a:off x="1898163" y="5894955"/>
            <a:ext cx="431412" cy="7926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s://www168.lunapic.com/editor/working/152024580556076550?813840205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57568"/>
          <a:stretch/>
        </p:blipFill>
        <p:spPr bwMode="auto">
          <a:xfrm rot="6315174">
            <a:off x="3039277" y="5958074"/>
            <a:ext cx="331023" cy="7926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www168.lunapic.com/editor/working/152024580556076550?813840205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699"/>
          <a:stretch/>
        </p:blipFill>
        <p:spPr bwMode="auto">
          <a:xfrm rot="6634168">
            <a:off x="3353245" y="5919997"/>
            <a:ext cx="431412" cy="792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www168.lunapic.com/editor/working/152024580556076550?813840205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57568"/>
          <a:stretch/>
        </p:blipFill>
        <p:spPr bwMode="auto">
          <a:xfrm rot="6315174">
            <a:off x="4209894" y="5708166"/>
            <a:ext cx="331023" cy="792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s://www168.lunapic.com/editor/working/152024580556076550?813840205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699"/>
          <a:stretch/>
        </p:blipFill>
        <p:spPr bwMode="auto">
          <a:xfrm rot="7053853">
            <a:off x="4251205" y="5972106"/>
            <a:ext cx="431412" cy="7926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https://www168.lunapic.com/editor/working/152024580556076550?813840205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57568"/>
          <a:stretch/>
        </p:blipFill>
        <p:spPr bwMode="auto">
          <a:xfrm rot="6734859">
            <a:off x="5250379" y="6011403"/>
            <a:ext cx="331023" cy="7926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https://www168.lunapic.com/editor/working/152024580556076550?813840205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699"/>
          <a:stretch/>
        </p:blipFill>
        <p:spPr bwMode="auto">
          <a:xfrm rot="7053853">
            <a:off x="5464434" y="5717650"/>
            <a:ext cx="431412" cy="792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s://www168.lunapic.com/editor/working/152024580556076550?813840205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r="57568"/>
          <a:stretch/>
        </p:blipFill>
        <p:spPr bwMode="auto">
          <a:xfrm rot="6734859">
            <a:off x="6551099" y="6111490"/>
            <a:ext cx="331023" cy="79260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rot="19032935">
            <a:off x="234532" y="2370255"/>
            <a:ext cx="254747" cy="264882"/>
          </a:xfrm>
          <a:prstGeom prst="rect">
            <a:avLst/>
          </a:prstGeom>
          <a:solidFill>
            <a:srgbClr val="00FF00"/>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19032935">
            <a:off x="6003902" y="2373002"/>
            <a:ext cx="254747" cy="264882"/>
          </a:xfrm>
          <a:prstGeom prst="rect">
            <a:avLst/>
          </a:prstGeom>
          <a:solidFill>
            <a:srgbClr val="FF9900"/>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940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071561"/>
            <a:ext cx="4673840" cy="5883798"/>
          </a:xfrm>
          <a:prstGeom prst="rect">
            <a:avLst/>
          </a:prstGeom>
          <a:gradFill flip="none" rotWithShape="1">
            <a:gsLst>
              <a:gs pos="59000">
                <a:schemeClr val="tx1"/>
              </a:gs>
              <a:gs pos="75000">
                <a:schemeClr val="accent2">
                  <a:lumMod val="20000"/>
                  <a:lumOff val="80000"/>
                </a:schemeClr>
              </a:gs>
              <a:gs pos="100000">
                <a:schemeClr val="accent2">
                  <a:lumMod val="20000"/>
                  <a:lumOff val="80000"/>
                  <a:alpha val="2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6894"/>
          <a:stretch/>
        </p:blipFill>
        <p:spPr>
          <a:xfrm>
            <a:off x="0" y="1169582"/>
            <a:ext cx="4459705" cy="5785777"/>
          </a:xfrm>
          <a:prstGeom prst="rect">
            <a:avLst/>
          </a:prstGeom>
        </p:spPr>
      </p:pic>
      <p:grpSp>
        <p:nvGrpSpPr>
          <p:cNvPr id="11" name="Group 10"/>
          <p:cNvGrpSpPr/>
          <p:nvPr/>
        </p:nvGrpSpPr>
        <p:grpSpPr>
          <a:xfrm>
            <a:off x="2679193" y="740023"/>
            <a:ext cx="3561023" cy="3330623"/>
            <a:chOff x="3552160" y="499729"/>
            <a:chExt cx="3338624" cy="3122614"/>
          </a:xfrm>
        </p:grpSpPr>
        <p:sp>
          <p:nvSpPr>
            <p:cNvPr id="10" name="Rectangle 9"/>
            <p:cNvSpPr/>
            <p:nvPr/>
          </p:nvSpPr>
          <p:spPr>
            <a:xfrm>
              <a:off x="3563679" y="499729"/>
              <a:ext cx="3315586" cy="3122614"/>
            </a:xfrm>
            <a:prstGeom prst="rect">
              <a:avLst/>
            </a:prstGeom>
            <a:gradFill flip="none" rotWithShape="1">
              <a:gsLst>
                <a:gs pos="59000">
                  <a:schemeClr val="tx1"/>
                </a:gs>
                <a:gs pos="75000">
                  <a:schemeClr val="accent2">
                    <a:lumMod val="20000"/>
                    <a:lumOff val="80000"/>
                  </a:schemeClr>
                </a:gs>
                <a:gs pos="100000">
                  <a:schemeClr val="accent2">
                    <a:lumMod val="20000"/>
                    <a:lumOff val="80000"/>
                    <a:alpha val="2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8358" b="63876"/>
            <a:stretch/>
          </p:blipFill>
          <p:spPr>
            <a:xfrm>
              <a:off x="3552160" y="499729"/>
              <a:ext cx="3338624" cy="3122614"/>
            </a:xfrm>
            <a:prstGeom prst="rect">
              <a:avLst/>
            </a:prstGeom>
          </p:spPr>
        </p:pic>
      </p:grpSp>
      <p:sp>
        <p:nvSpPr>
          <p:cNvPr id="12" name="Rectangle 11"/>
          <p:cNvSpPr/>
          <p:nvPr/>
        </p:nvSpPr>
        <p:spPr>
          <a:xfrm>
            <a:off x="7355393" y="6099348"/>
            <a:ext cx="1698172" cy="758651"/>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267610" y="3882466"/>
            <a:ext cx="3282856" cy="1569660"/>
          </a:xfrm>
          <a:prstGeom prst="rect">
            <a:avLst/>
          </a:prstGeom>
        </p:spPr>
        <p:txBody>
          <a:bodyPr wrap="square">
            <a:spAutoFit/>
          </a:bodyPr>
          <a:lstStyle/>
          <a:p>
            <a:pPr algn="ctr">
              <a:spcAft>
                <a:spcPts val="0"/>
              </a:spcAft>
            </a:pPr>
            <a:r>
              <a:rPr lang="en-GB" altLang="en-US" sz="6000" b="1" dirty="0"/>
              <a:t>88%</a:t>
            </a:r>
            <a:r>
              <a:rPr lang="en-GB" altLang="en-US" sz="4400" b="1" dirty="0"/>
              <a:t> </a:t>
            </a:r>
            <a:r>
              <a:rPr lang="en-GB" altLang="en-US" sz="3600" b="1" u="sng" dirty="0"/>
              <a:t>RESISTANT</a:t>
            </a:r>
            <a:endParaRPr lang="en-GB" altLang="en-US" sz="3600" b="1" dirty="0"/>
          </a:p>
        </p:txBody>
      </p:sp>
      <p:sp>
        <p:nvSpPr>
          <p:cNvPr id="14" name="Rectangle 13"/>
          <p:cNvSpPr/>
          <p:nvPr/>
        </p:nvSpPr>
        <p:spPr>
          <a:xfrm>
            <a:off x="4719176" y="5828671"/>
            <a:ext cx="4379725" cy="461665"/>
          </a:xfrm>
          <a:prstGeom prst="rect">
            <a:avLst/>
          </a:prstGeom>
        </p:spPr>
        <p:txBody>
          <a:bodyPr wrap="none">
            <a:spAutoFit/>
          </a:bodyPr>
          <a:lstStyle/>
          <a:p>
            <a:pPr algn="ctr">
              <a:spcAft>
                <a:spcPts val="600"/>
              </a:spcAft>
            </a:pPr>
            <a:r>
              <a:rPr lang="en-GB" altLang="en-US" dirty="0"/>
              <a:t>(56% were homozygous resistant)</a:t>
            </a:r>
          </a:p>
        </p:txBody>
      </p:sp>
      <p:sp>
        <p:nvSpPr>
          <p:cNvPr id="15" name="Title 1"/>
          <p:cNvSpPr>
            <a:spLocks noGrp="1"/>
          </p:cNvSpPr>
          <p:nvPr>
            <p:ph type="title"/>
          </p:nvPr>
        </p:nvSpPr>
        <p:spPr>
          <a:xfrm>
            <a:off x="159621" y="-211898"/>
            <a:ext cx="9119109" cy="1143001"/>
          </a:xfrm>
        </p:spPr>
        <p:txBody>
          <a:bodyPr/>
          <a:lstStyle/>
          <a:p>
            <a:pPr>
              <a:defRPr/>
            </a:pPr>
            <a:r>
              <a:rPr lang="en-US" altLang="en-US" sz="3600" dirty="0"/>
              <a:t>House mouse resistance in Britain</a:t>
            </a:r>
            <a:endParaRPr lang="en-GB" sz="3600" dirty="0"/>
          </a:p>
        </p:txBody>
      </p:sp>
    </p:spTree>
    <p:extLst>
      <p:ext uri="{BB962C8B-B14F-4D97-AF65-F5344CB8AC3E}">
        <p14:creationId xmlns:p14="http://schemas.microsoft.com/office/powerpoint/2010/main" val="76113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2" y="-87737"/>
            <a:ext cx="7772400" cy="1143001"/>
          </a:xfrm>
        </p:spPr>
        <p:txBody>
          <a:bodyPr/>
          <a:lstStyle/>
          <a:p>
            <a:r>
              <a:rPr lang="en-GB" dirty="0"/>
              <a:t>Global Mouse Resistance</a:t>
            </a:r>
          </a:p>
        </p:txBody>
      </p:sp>
      <p:pic>
        <p:nvPicPr>
          <p:cNvPr id="1026" name="Picture 2" descr="Image result for 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56133"/>
            <a:ext cx="9429750" cy="50684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352699"/>
            <a:ext cx="1936376" cy="2505301"/>
          </a:xfrm>
          <a:prstGeom prst="rect">
            <a:avLst/>
          </a:prstGeom>
          <a:solidFill>
            <a:srgbClr val="214118">
              <a:alpha val="88000"/>
            </a:srgbClr>
          </a:solidFill>
        </p:spPr>
        <p:txBody>
          <a:bodyPr wrap="square">
            <a:spAutoFit/>
          </a:bodyPr>
          <a:lstStyle/>
          <a:p>
            <a:pPr lvl="0">
              <a:spcBef>
                <a:spcPct val="30000"/>
              </a:spcBef>
              <a:defRPr/>
            </a:pPr>
            <a:r>
              <a:rPr lang="en-GB" sz="2800" dirty="0"/>
              <a:t>UK</a:t>
            </a:r>
          </a:p>
          <a:p>
            <a:r>
              <a:rPr lang="en-GB" sz="2800" dirty="0"/>
              <a:t>France</a:t>
            </a:r>
          </a:p>
          <a:p>
            <a:r>
              <a:rPr lang="en-GB" sz="2800" dirty="0"/>
              <a:t>Germany</a:t>
            </a:r>
          </a:p>
          <a:p>
            <a:pPr lvl="0">
              <a:spcBef>
                <a:spcPct val="30000"/>
              </a:spcBef>
              <a:defRPr/>
            </a:pPr>
            <a:r>
              <a:rPr lang="en-GB" sz="2800" dirty="0"/>
              <a:t>Switzerland</a:t>
            </a:r>
          </a:p>
          <a:p>
            <a:pPr>
              <a:spcBef>
                <a:spcPct val="30000"/>
              </a:spcBef>
              <a:defRPr/>
            </a:pPr>
            <a:r>
              <a:rPr lang="en-GB" sz="2800" dirty="0"/>
              <a:t>Azores</a:t>
            </a:r>
          </a:p>
        </p:txBody>
      </p:sp>
      <p:sp>
        <p:nvSpPr>
          <p:cNvPr id="6" name="Oval 5"/>
          <p:cNvSpPr/>
          <p:nvPr/>
        </p:nvSpPr>
        <p:spPr>
          <a:xfrm>
            <a:off x="3880574" y="2394402"/>
            <a:ext cx="600995" cy="585367"/>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96008" y="2687086"/>
            <a:ext cx="1323004" cy="628564"/>
          </a:xfrm>
          <a:custGeom>
            <a:avLst/>
            <a:gdLst>
              <a:gd name="connsiteX0" fmla="*/ 0 w 870294"/>
              <a:gd name="connsiteY0" fmla="*/ 423832 h 847663"/>
              <a:gd name="connsiteX1" fmla="*/ 435147 w 870294"/>
              <a:gd name="connsiteY1" fmla="*/ 0 h 847663"/>
              <a:gd name="connsiteX2" fmla="*/ 870294 w 870294"/>
              <a:gd name="connsiteY2" fmla="*/ 423832 h 847663"/>
              <a:gd name="connsiteX3" fmla="*/ 435147 w 870294"/>
              <a:gd name="connsiteY3" fmla="*/ 847664 h 847663"/>
              <a:gd name="connsiteX4" fmla="*/ 0 w 870294"/>
              <a:gd name="connsiteY4" fmla="*/ 423832 h 847663"/>
              <a:gd name="connsiteX0" fmla="*/ 0 w 1053174"/>
              <a:gd name="connsiteY0" fmla="*/ 532490 h 850780"/>
              <a:gd name="connsiteX1" fmla="*/ 618027 w 1053174"/>
              <a:gd name="connsiteY1" fmla="*/ 1081 h 850780"/>
              <a:gd name="connsiteX2" fmla="*/ 1053174 w 1053174"/>
              <a:gd name="connsiteY2" fmla="*/ 424913 h 850780"/>
              <a:gd name="connsiteX3" fmla="*/ 618027 w 1053174"/>
              <a:gd name="connsiteY3" fmla="*/ 848745 h 850780"/>
              <a:gd name="connsiteX4" fmla="*/ 0 w 1053174"/>
              <a:gd name="connsiteY4" fmla="*/ 532490 h 850780"/>
              <a:gd name="connsiteX0" fmla="*/ 0 w 1214539"/>
              <a:gd name="connsiteY0" fmla="*/ 532761 h 851408"/>
              <a:gd name="connsiteX1" fmla="*/ 618027 w 1214539"/>
              <a:gd name="connsiteY1" fmla="*/ 1352 h 851408"/>
              <a:gd name="connsiteX2" fmla="*/ 1214539 w 1214539"/>
              <a:gd name="connsiteY2" fmla="*/ 414426 h 851408"/>
              <a:gd name="connsiteX3" fmla="*/ 618027 w 1214539"/>
              <a:gd name="connsiteY3" fmla="*/ 849016 h 851408"/>
              <a:gd name="connsiteX4" fmla="*/ 0 w 1214539"/>
              <a:gd name="connsiteY4" fmla="*/ 532761 h 851408"/>
              <a:gd name="connsiteX0" fmla="*/ 199 w 1214738"/>
              <a:gd name="connsiteY0" fmla="*/ 447557 h 765113"/>
              <a:gd name="connsiteX1" fmla="*/ 682772 w 1214738"/>
              <a:gd name="connsiteY1" fmla="*/ 2209 h 765113"/>
              <a:gd name="connsiteX2" fmla="*/ 1214738 w 1214738"/>
              <a:gd name="connsiteY2" fmla="*/ 329222 h 765113"/>
              <a:gd name="connsiteX3" fmla="*/ 618226 w 1214738"/>
              <a:gd name="connsiteY3" fmla="*/ 763812 h 765113"/>
              <a:gd name="connsiteX4" fmla="*/ 199 w 1214738"/>
              <a:gd name="connsiteY4" fmla="*/ 447557 h 765113"/>
              <a:gd name="connsiteX0" fmla="*/ 1300 w 1215839"/>
              <a:gd name="connsiteY0" fmla="*/ 445897 h 763170"/>
              <a:gd name="connsiteX1" fmla="*/ 462804 w 1215839"/>
              <a:gd name="connsiteY1" fmla="*/ 381713 h 763170"/>
              <a:gd name="connsiteX2" fmla="*/ 683873 w 1215839"/>
              <a:gd name="connsiteY2" fmla="*/ 549 h 763170"/>
              <a:gd name="connsiteX3" fmla="*/ 1215839 w 1215839"/>
              <a:gd name="connsiteY3" fmla="*/ 327562 h 763170"/>
              <a:gd name="connsiteX4" fmla="*/ 619327 w 1215839"/>
              <a:gd name="connsiteY4" fmla="*/ 762152 h 763170"/>
              <a:gd name="connsiteX5" fmla="*/ 1300 w 1215839"/>
              <a:gd name="connsiteY5" fmla="*/ 445897 h 763170"/>
              <a:gd name="connsiteX0" fmla="*/ 1300 w 1323171"/>
              <a:gd name="connsiteY0" fmla="*/ 453785 h 771058"/>
              <a:gd name="connsiteX1" fmla="*/ 462804 w 1323171"/>
              <a:gd name="connsiteY1" fmla="*/ 389601 h 771058"/>
              <a:gd name="connsiteX2" fmla="*/ 683873 w 1323171"/>
              <a:gd name="connsiteY2" fmla="*/ 8437 h 771058"/>
              <a:gd name="connsiteX3" fmla="*/ 1280386 w 1323171"/>
              <a:gd name="connsiteY3" fmla="*/ 142175 h 771058"/>
              <a:gd name="connsiteX4" fmla="*/ 1215839 w 1323171"/>
              <a:gd name="connsiteY4" fmla="*/ 335450 h 771058"/>
              <a:gd name="connsiteX5" fmla="*/ 619327 w 1323171"/>
              <a:gd name="connsiteY5" fmla="*/ 770040 h 771058"/>
              <a:gd name="connsiteX6" fmla="*/ 1300 w 1323171"/>
              <a:gd name="connsiteY6" fmla="*/ 453785 h 771058"/>
              <a:gd name="connsiteX0" fmla="*/ 1133 w 1323004"/>
              <a:gd name="connsiteY0" fmla="*/ 453785 h 628564"/>
              <a:gd name="connsiteX1" fmla="*/ 462637 w 1323004"/>
              <a:gd name="connsiteY1" fmla="*/ 389601 h 628564"/>
              <a:gd name="connsiteX2" fmla="*/ 683706 w 1323004"/>
              <a:gd name="connsiteY2" fmla="*/ 8437 h 628564"/>
              <a:gd name="connsiteX3" fmla="*/ 1280219 w 1323004"/>
              <a:gd name="connsiteY3" fmla="*/ 142175 h 628564"/>
              <a:gd name="connsiteX4" fmla="*/ 1215672 w 1323004"/>
              <a:gd name="connsiteY4" fmla="*/ 335450 h 628564"/>
              <a:gd name="connsiteX5" fmla="*/ 608143 w 1323004"/>
              <a:gd name="connsiteY5" fmla="*/ 626820 h 628564"/>
              <a:gd name="connsiteX6" fmla="*/ 1133 w 1323004"/>
              <a:gd name="connsiteY6" fmla="*/ 453785 h 62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004" h="628564">
                <a:moveTo>
                  <a:pt x="1133" y="453785"/>
                </a:moveTo>
                <a:cubicBezTo>
                  <a:pt x="-23118" y="414249"/>
                  <a:pt x="348875" y="463826"/>
                  <a:pt x="462637" y="389601"/>
                </a:cubicBezTo>
                <a:cubicBezTo>
                  <a:pt x="576399" y="315376"/>
                  <a:pt x="547442" y="49675"/>
                  <a:pt x="683706" y="8437"/>
                </a:cubicBezTo>
                <a:cubicBezTo>
                  <a:pt x="819970" y="-32801"/>
                  <a:pt x="1191558" y="87673"/>
                  <a:pt x="1280219" y="142175"/>
                </a:cubicBezTo>
                <a:cubicBezTo>
                  <a:pt x="1368880" y="196677"/>
                  <a:pt x="1306126" y="236185"/>
                  <a:pt x="1215672" y="335450"/>
                </a:cubicBezTo>
                <a:cubicBezTo>
                  <a:pt x="1125218" y="434715"/>
                  <a:pt x="810566" y="607098"/>
                  <a:pt x="608143" y="626820"/>
                </a:cubicBezTo>
                <a:cubicBezTo>
                  <a:pt x="405720" y="646542"/>
                  <a:pt x="25384" y="493322"/>
                  <a:pt x="1133" y="453785"/>
                </a:cubicBezTo>
                <a:close/>
              </a:path>
            </a:pathLst>
          </a:cu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508642" y="2687086"/>
            <a:ext cx="224118" cy="218290"/>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36376" y="4352699"/>
            <a:ext cx="2027816" cy="2203680"/>
          </a:xfrm>
          <a:prstGeom prst="rect">
            <a:avLst/>
          </a:prstGeom>
          <a:solidFill>
            <a:srgbClr val="214118">
              <a:alpha val="88000"/>
            </a:srgbClr>
          </a:solidFill>
        </p:spPr>
        <p:txBody>
          <a:bodyPr wrap="square">
            <a:spAutoFit/>
          </a:bodyPr>
          <a:lstStyle/>
          <a:p>
            <a:pPr lvl="0">
              <a:spcBef>
                <a:spcPct val="30000"/>
              </a:spcBef>
              <a:defRPr/>
            </a:pPr>
            <a:r>
              <a:rPr lang="en-GB" sz="2800" dirty="0"/>
              <a:t>Spain </a:t>
            </a:r>
          </a:p>
          <a:p>
            <a:pPr lvl="0">
              <a:spcBef>
                <a:spcPct val="30000"/>
              </a:spcBef>
              <a:defRPr/>
            </a:pPr>
            <a:r>
              <a:rPr lang="en-GB" sz="2800" dirty="0"/>
              <a:t>Serbia</a:t>
            </a:r>
          </a:p>
          <a:p>
            <a:pPr lvl="0">
              <a:spcBef>
                <a:spcPct val="30000"/>
              </a:spcBef>
              <a:defRPr/>
            </a:pPr>
            <a:r>
              <a:rPr lang="en-GB" sz="2800" dirty="0"/>
              <a:t>Singapore</a:t>
            </a:r>
          </a:p>
          <a:p>
            <a:pPr lvl="0">
              <a:spcBef>
                <a:spcPct val="30000"/>
              </a:spcBef>
              <a:defRPr/>
            </a:pPr>
            <a:r>
              <a:rPr lang="en-GB" sz="2800" dirty="0"/>
              <a:t>USA</a:t>
            </a:r>
          </a:p>
        </p:txBody>
      </p:sp>
      <p:sp>
        <p:nvSpPr>
          <p:cNvPr id="11" name="Oval 10"/>
          <p:cNvSpPr/>
          <p:nvPr/>
        </p:nvSpPr>
        <p:spPr>
          <a:xfrm>
            <a:off x="7189089" y="4134409"/>
            <a:ext cx="224118" cy="218290"/>
          </a:xfrm>
          <a:prstGeom prst="ellipse">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336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78889" y="6048581"/>
            <a:ext cx="1565111" cy="809419"/>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defRPr/>
            </a:pPr>
            <a:r>
              <a:rPr lang="en-GB" altLang="en-US" sz="4000" dirty="0"/>
              <a:t>Before Anticoagulants</a:t>
            </a:r>
            <a:endParaRPr lang="en-GB" sz="4000" dirty="0"/>
          </a:p>
        </p:txBody>
      </p:sp>
      <p:sp>
        <p:nvSpPr>
          <p:cNvPr id="16387" name="Content Placeholder 2"/>
          <p:cNvSpPr>
            <a:spLocks noGrp="1"/>
          </p:cNvSpPr>
          <p:nvPr>
            <p:ph idx="1"/>
          </p:nvPr>
        </p:nvSpPr>
        <p:spPr>
          <a:xfrm>
            <a:off x="304800" y="1407706"/>
            <a:ext cx="8334375" cy="3047219"/>
          </a:xfrm>
        </p:spPr>
        <p:txBody>
          <a:bodyPr/>
          <a:lstStyle/>
          <a:p>
            <a:pPr marL="0" indent="0" eaLnBrk="1" hangingPunct="1">
              <a:buNone/>
            </a:pPr>
            <a:r>
              <a:rPr lang="en-US" altLang="en-US" sz="2400" u="sng" dirty="0">
                <a:solidFill>
                  <a:srgbClr val="FFFF00"/>
                </a:solidFill>
              </a:rPr>
              <a:t>Prior to 1950</a:t>
            </a:r>
            <a:r>
              <a:rPr lang="en-US" altLang="en-US" sz="2400" dirty="0">
                <a:solidFill>
                  <a:srgbClr val="FFFF00"/>
                </a:solidFill>
              </a:rPr>
              <a:t>:</a:t>
            </a:r>
          </a:p>
          <a:p>
            <a:pPr marL="0" indent="0" algn="ctr" eaLnBrk="1" hangingPunct="1">
              <a:buNone/>
            </a:pPr>
            <a:r>
              <a:rPr lang="en-US" altLang="en-US" sz="2000" dirty="0">
                <a:solidFill>
                  <a:schemeClr val="tx2"/>
                </a:solidFill>
              </a:rPr>
              <a:t>All rodenticides were single dose fast acting compounds (ACUTE)</a:t>
            </a:r>
            <a:endParaRPr lang="en-GB" altLang="en-US" sz="2000" dirty="0">
              <a:solidFill>
                <a:schemeClr val="tx2"/>
              </a:solidFill>
            </a:endParaRPr>
          </a:p>
        </p:txBody>
      </p:sp>
      <p:pic>
        <p:nvPicPr>
          <p:cNvPr id="2050" name="Picture 2" descr="Image result for black pearl rodenticid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978" b="89578" l="600" r="99600"/>
                    </a14:imgEffect>
                  </a14:imgLayer>
                </a14:imgProps>
              </a:ext>
              <a:ext uri="{28A0092B-C50C-407E-A947-70E740481C1C}">
                <a14:useLocalDpi xmlns:a14="http://schemas.microsoft.com/office/drawing/2010/main" val="0"/>
              </a:ext>
            </a:extLst>
          </a:blip>
          <a:srcRect t="2700" r="1462" b="30545"/>
          <a:stretch/>
        </p:blipFill>
        <p:spPr bwMode="auto">
          <a:xfrm>
            <a:off x="990887" y="4791068"/>
            <a:ext cx="3676737" cy="20076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1276" y="2987037"/>
            <a:ext cx="9484551" cy="1061829"/>
          </a:xfrm>
          <a:prstGeom prst="rect">
            <a:avLst/>
          </a:prstGeom>
        </p:spPr>
        <p:txBody>
          <a:bodyPr wrap="square">
            <a:spAutoFit/>
          </a:bodyPr>
          <a:lstStyle/>
          <a:p>
            <a:pPr lvl="2" eaLnBrk="1" hangingPunct="1">
              <a:spcBef>
                <a:spcPts val="1200"/>
              </a:spcBef>
              <a:spcAft>
                <a:spcPts val="600"/>
              </a:spcAft>
              <a:buFont typeface="Wingdings" pitchFamily="2" charset="2"/>
              <a:buChar char="Ø"/>
            </a:pPr>
            <a:r>
              <a:rPr lang="en-GB" altLang="en-US" dirty="0">
                <a:solidFill>
                  <a:schemeClr val="accent5">
                    <a:lumMod val="75000"/>
                  </a:schemeClr>
                </a:solidFill>
                <a:latin typeface="+mn-lt"/>
              </a:rPr>
              <a:t> No longer used</a:t>
            </a:r>
            <a:r>
              <a:rPr lang="en-GB" altLang="en-US" dirty="0">
                <a:solidFill>
                  <a:schemeClr val="tx2"/>
                </a:solidFill>
                <a:latin typeface="+mn-lt"/>
              </a:rPr>
              <a:t>:         Zinc phosphide,      </a:t>
            </a:r>
            <a:r>
              <a:rPr lang="en-GB" altLang="en-US" dirty="0" err="1">
                <a:solidFill>
                  <a:schemeClr val="tx2"/>
                </a:solidFill>
                <a:latin typeface="+mn-lt"/>
              </a:rPr>
              <a:t>Fluoroacetamide</a:t>
            </a:r>
            <a:endParaRPr lang="en-GB" altLang="en-US" dirty="0">
              <a:solidFill>
                <a:schemeClr val="tx2"/>
              </a:solidFill>
              <a:latin typeface="+mn-lt"/>
            </a:endParaRPr>
          </a:p>
          <a:p>
            <a:pPr lvl="2" eaLnBrk="1" hangingPunct="1">
              <a:spcBef>
                <a:spcPts val="1200"/>
              </a:spcBef>
              <a:spcAft>
                <a:spcPts val="600"/>
              </a:spcAft>
              <a:buFont typeface="Wingdings" pitchFamily="2" charset="2"/>
              <a:buChar char="Ø"/>
            </a:pPr>
            <a:r>
              <a:rPr lang="en-GB" altLang="en-US" dirty="0">
                <a:solidFill>
                  <a:schemeClr val="accent5">
                    <a:lumMod val="75000"/>
                  </a:schemeClr>
                </a:solidFill>
                <a:latin typeface="+mn-lt"/>
              </a:rPr>
              <a:t> Still used today</a:t>
            </a:r>
            <a:r>
              <a:rPr lang="en-GB" altLang="en-US" dirty="0">
                <a:solidFill>
                  <a:schemeClr val="tx2"/>
                </a:solidFill>
                <a:latin typeface="+mn-lt"/>
              </a:rPr>
              <a:t>:         </a:t>
            </a:r>
            <a:r>
              <a:rPr lang="en-GB" altLang="en-US" dirty="0" err="1">
                <a:solidFill>
                  <a:schemeClr val="tx2"/>
                </a:solidFill>
                <a:latin typeface="+mn-lt"/>
              </a:rPr>
              <a:t>Alphachloralose</a:t>
            </a:r>
            <a:r>
              <a:rPr lang="en-GB" altLang="en-US" dirty="0">
                <a:solidFill>
                  <a:schemeClr val="tx2"/>
                </a:solidFill>
                <a:latin typeface="+mn-lt"/>
              </a:rPr>
              <a:t>      </a:t>
            </a:r>
            <a:r>
              <a:rPr lang="en-GB" altLang="en-US" dirty="0" err="1">
                <a:solidFill>
                  <a:schemeClr val="tx2"/>
                </a:solidFill>
                <a:latin typeface="+mn-lt"/>
              </a:rPr>
              <a:t>Calciferol</a:t>
            </a:r>
            <a:endParaRPr lang="en-GB" altLang="en-US" dirty="0">
              <a:solidFill>
                <a:schemeClr val="tx2"/>
              </a:solidFill>
              <a:latin typeface="+mn-lt"/>
            </a:endParaRPr>
          </a:p>
        </p:txBody>
      </p:sp>
      <p:grpSp>
        <p:nvGrpSpPr>
          <p:cNvPr id="5" name="Group 4"/>
          <p:cNvGrpSpPr/>
          <p:nvPr/>
        </p:nvGrpSpPr>
        <p:grpSpPr>
          <a:xfrm>
            <a:off x="4387783" y="4454925"/>
            <a:ext cx="3130222" cy="2280417"/>
            <a:chOff x="6013778" y="4635333"/>
            <a:chExt cx="3130222" cy="2280417"/>
          </a:xfrm>
        </p:grpSpPr>
        <p:pic>
          <p:nvPicPr>
            <p:cNvPr id="1026" name="Picture 2" descr="Image result for rat illustrati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51" b="97453" l="3223" r="97754"/>
                      </a14:imgEffect>
                    </a14:imgLayer>
                  </a14:imgProps>
                </a:ext>
                <a:ext uri="{28A0092B-C50C-407E-A947-70E740481C1C}">
                  <a14:useLocalDpi xmlns:a14="http://schemas.microsoft.com/office/drawing/2010/main" val="0"/>
                </a:ext>
              </a:extLst>
            </a:blip>
            <a:srcRect/>
            <a:stretch>
              <a:fillRect/>
            </a:stretch>
          </p:blipFill>
          <p:spPr bwMode="auto">
            <a:xfrm flipH="1">
              <a:off x="6013778" y="4635333"/>
              <a:ext cx="3130222" cy="228041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992128" y="6048581"/>
              <a:ext cx="184636" cy="188120"/>
            </a:xfrm>
            <a:custGeom>
              <a:avLst/>
              <a:gdLst>
                <a:gd name="connsiteX0" fmla="*/ 0 w 99673"/>
                <a:gd name="connsiteY0" fmla="*/ 75839 h 151677"/>
                <a:gd name="connsiteX1" fmla="*/ 49837 w 99673"/>
                <a:gd name="connsiteY1" fmla="*/ 0 h 151677"/>
                <a:gd name="connsiteX2" fmla="*/ 99674 w 99673"/>
                <a:gd name="connsiteY2" fmla="*/ 75839 h 151677"/>
                <a:gd name="connsiteX3" fmla="*/ 49837 w 99673"/>
                <a:gd name="connsiteY3" fmla="*/ 151678 h 151677"/>
                <a:gd name="connsiteX4" fmla="*/ 0 w 99673"/>
                <a:gd name="connsiteY4" fmla="*/ 75839 h 151677"/>
                <a:gd name="connsiteX0" fmla="*/ 2325 w 130141"/>
                <a:gd name="connsiteY0" fmla="*/ 62838 h 138677"/>
                <a:gd name="connsiteX1" fmla="*/ 121500 w 130141"/>
                <a:gd name="connsiteY1" fmla="*/ 0 h 138677"/>
                <a:gd name="connsiteX2" fmla="*/ 101999 w 130141"/>
                <a:gd name="connsiteY2" fmla="*/ 62838 h 138677"/>
                <a:gd name="connsiteX3" fmla="*/ 52162 w 130141"/>
                <a:gd name="connsiteY3" fmla="*/ 138677 h 138677"/>
                <a:gd name="connsiteX4" fmla="*/ 2325 w 130141"/>
                <a:gd name="connsiteY4" fmla="*/ 62838 h 138677"/>
                <a:gd name="connsiteX0" fmla="*/ 2038 w 132568"/>
                <a:gd name="connsiteY0" fmla="*/ 64801 h 140873"/>
                <a:gd name="connsiteX1" fmla="*/ 121213 w 132568"/>
                <a:gd name="connsiteY1" fmla="*/ 1963 h 140873"/>
                <a:gd name="connsiteX2" fmla="*/ 127714 w 132568"/>
                <a:gd name="connsiteY2" fmla="*/ 38799 h 140873"/>
                <a:gd name="connsiteX3" fmla="*/ 51875 w 132568"/>
                <a:gd name="connsiteY3" fmla="*/ 140640 h 140873"/>
                <a:gd name="connsiteX4" fmla="*/ 2038 w 132568"/>
                <a:gd name="connsiteY4" fmla="*/ 64801 h 140873"/>
                <a:gd name="connsiteX0" fmla="*/ 2382 w 123635"/>
                <a:gd name="connsiteY0" fmla="*/ 18052 h 141708"/>
                <a:gd name="connsiteX1" fmla="*/ 112890 w 123635"/>
                <a:gd name="connsiteY1" fmla="*/ 2884 h 141708"/>
                <a:gd name="connsiteX2" fmla="*/ 119391 w 123635"/>
                <a:gd name="connsiteY2" fmla="*/ 39720 h 141708"/>
                <a:gd name="connsiteX3" fmla="*/ 43552 w 123635"/>
                <a:gd name="connsiteY3" fmla="*/ 141561 h 141708"/>
                <a:gd name="connsiteX4" fmla="*/ 2382 w 123635"/>
                <a:gd name="connsiteY4" fmla="*/ 18052 h 141708"/>
                <a:gd name="connsiteX0" fmla="*/ 13021 w 134274"/>
                <a:gd name="connsiteY0" fmla="*/ 17860 h 137192"/>
                <a:gd name="connsiteX1" fmla="*/ 123529 w 134274"/>
                <a:gd name="connsiteY1" fmla="*/ 2692 h 137192"/>
                <a:gd name="connsiteX2" fmla="*/ 130030 w 134274"/>
                <a:gd name="connsiteY2" fmla="*/ 39528 h 137192"/>
                <a:gd name="connsiteX3" fmla="*/ 15188 w 134274"/>
                <a:gd name="connsiteY3" fmla="*/ 137035 h 137192"/>
                <a:gd name="connsiteX4" fmla="*/ 13021 w 134274"/>
                <a:gd name="connsiteY4" fmla="*/ 17860 h 13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74" h="137192">
                  <a:moveTo>
                    <a:pt x="13021" y="17860"/>
                  </a:moveTo>
                  <a:cubicBezTo>
                    <a:pt x="31078" y="-4531"/>
                    <a:pt x="104028" y="-919"/>
                    <a:pt x="123529" y="2692"/>
                  </a:cubicBezTo>
                  <a:cubicBezTo>
                    <a:pt x="143030" y="6303"/>
                    <a:pt x="130030" y="-2357"/>
                    <a:pt x="130030" y="39528"/>
                  </a:cubicBezTo>
                  <a:cubicBezTo>
                    <a:pt x="130030" y="81413"/>
                    <a:pt x="34689" y="140646"/>
                    <a:pt x="15188" y="137035"/>
                  </a:cubicBezTo>
                  <a:cubicBezTo>
                    <a:pt x="-4313" y="133424"/>
                    <a:pt x="-5036" y="40251"/>
                    <a:pt x="13021" y="17860"/>
                  </a:cubicBezTo>
                  <a:close/>
                </a:path>
              </a:pathLst>
            </a:custGeom>
            <a:solidFill>
              <a:srgbClr val="AA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3"/>
            <p:cNvSpPr/>
            <p:nvPr/>
          </p:nvSpPr>
          <p:spPr>
            <a:xfrm rot="19934722">
              <a:off x="6805855" y="6034162"/>
              <a:ext cx="98872" cy="123466"/>
            </a:xfrm>
            <a:custGeom>
              <a:avLst/>
              <a:gdLst>
                <a:gd name="connsiteX0" fmla="*/ 0 w 99673"/>
                <a:gd name="connsiteY0" fmla="*/ 75839 h 151677"/>
                <a:gd name="connsiteX1" fmla="*/ 49837 w 99673"/>
                <a:gd name="connsiteY1" fmla="*/ 0 h 151677"/>
                <a:gd name="connsiteX2" fmla="*/ 99674 w 99673"/>
                <a:gd name="connsiteY2" fmla="*/ 75839 h 151677"/>
                <a:gd name="connsiteX3" fmla="*/ 49837 w 99673"/>
                <a:gd name="connsiteY3" fmla="*/ 151678 h 151677"/>
                <a:gd name="connsiteX4" fmla="*/ 0 w 99673"/>
                <a:gd name="connsiteY4" fmla="*/ 75839 h 151677"/>
                <a:gd name="connsiteX0" fmla="*/ 2325 w 130141"/>
                <a:gd name="connsiteY0" fmla="*/ 62838 h 138677"/>
                <a:gd name="connsiteX1" fmla="*/ 121500 w 130141"/>
                <a:gd name="connsiteY1" fmla="*/ 0 h 138677"/>
                <a:gd name="connsiteX2" fmla="*/ 101999 w 130141"/>
                <a:gd name="connsiteY2" fmla="*/ 62838 h 138677"/>
                <a:gd name="connsiteX3" fmla="*/ 52162 w 130141"/>
                <a:gd name="connsiteY3" fmla="*/ 138677 h 138677"/>
                <a:gd name="connsiteX4" fmla="*/ 2325 w 130141"/>
                <a:gd name="connsiteY4" fmla="*/ 62838 h 138677"/>
                <a:gd name="connsiteX0" fmla="*/ 2038 w 132568"/>
                <a:gd name="connsiteY0" fmla="*/ 64801 h 140873"/>
                <a:gd name="connsiteX1" fmla="*/ 121213 w 132568"/>
                <a:gd name="connsiteY1" fmla="*/ 1963 h 140873"/>
                <a:gd name="connsiteX2" fmla="*/ 127714 w 132568"/>
                <a:gd name="connsiteY2" fmla="*/ 38799 h 140873"/>
                <a:gd name="connsiteX3" fmla="*/ 51875 w 132568"/>
                <a:gd name="connsiteY3" fmla="*/ 140640 h 140873"/>
                <a:gd name="connsiteX4" fmla="*/ 2038 w 132568"/>
                <a:gd name="connsiteY4" fmla="*/ 64801 h 140873"/>
                <a:gd name="connsiteX0" fmla="*/ 2382 w 123635"/>
                <a:gd name="connsiteY0" fmla="*/ 18052 h 141708"/>
                <a:gd name="connsiteX1" fmla="*/ 112890 w 123635"/>
                <a:gd name="connsiteY1" fmla="*/ 2884 h 141708"/>
                <a:gd name="connsiteX2" fmla="*/ 119391 w 123635"/>
                <a:gd name="connsiteY2" fmla="*/ 39720 h 141708"/>
                <a:gd name="connsiteX3" fmla="*/ 43552 w 123635"/>
                <a:gd name="connsiteY3" fmla="*/ 141561 h 141708"/>
                <a:gd name="connsiteX4" fmla="*/ 2382 w 123635"/>
                <a:gd name="connsiteY4" fmla="*/ 18052 h 141708"/>
                <a:gd name="connsiteX0" fmla="*/ 13021 w 134274"/>
                <a:gd name="connsiteY0" fmla="*/ 17860 h 137192"/>
                <a:gd name="connsiteX1" fmla="*/ 123529 w 134274"/>
                <a:gd name="connsiteY1" fmla="*/ 2692 h 137192"/>
                <a:gd name="connsiteX2" fmla="*/ 130030 w 134274"/>
                <a:gd name="connsiteY2" fmla="*/ 39528 h 137192"/>
                <a:gd name="connsiteX3" fmla="*/ 15188 w 134274"/>
                <a:gd name="connsiteY3" fmla="*/ 137035 h 137192"/>
                <a:gd name="connsiteX4" fmla="*/ 13021 w 134274"/>
                <a:gd name="connsiteY4" fmla="*/ 17860 h 137192"/>
                <a:gd name="connsiteX0" fmla="*/ 11017 w 124219"/>
                <a:gd name="connsiteY0" fmla="*/ 27257 h 192967"/>
                <a:gd name="connsiteX1" fmla="*/ 121525 w 124219"/>
                <a:gd name="connsiteY1" fmla="*/ 12089 h 192967"/>
                <a:gd name="connsiteX2" fmla="*/ 92718 w 124219"/>
                <a:gd name="connsiteY2" fmla="*/ 176210 h 192967"/>
                <a:gd name="connsiteX3" fmla="*/ 13184 w 124219"/>
                <a:gd name="connsiteY3" fmla="*/ 146432 h 192967"/>
                <a:gd name="connsiteX4" fmla="*/ 11017 w 124219"/>
                <a:gd name="connsiteY4" fmla="*/ 27257 h 192967"/>
                <a:gd name="connsiteX0" fmla="*/ 11017 w 150440"/>
                <a:gd name="connsiteY0" fmla="*/ 19473 h 173407"/>
                <a:gd name="connsiteX1" fmla="*/ 121525 w 150440"/>
                <a:gd name="connsiteY1" fmla="*/ 4305 h 173407"/>
                <a:gd name="connsiteX2" fmla="*/ 149226 w 150440"/>
                <a:gd name="connsiteY2" fmla="*/ 63089 h 173407"/>
                <a:gd name="connsiteX3" fmla="*/ 92718 w 150440"/>
                <a:gd name="connsiteY3" fmla="*/ 168426 h 173407"/>
                <a:gd name="connsiteX4" fmla="*/ 13184 w 150440"/>
                <a:gd name="connsiteY4" fmla="*/ 138648 h 173407"/>
                <a:gd name="connsiteX5" fmla="*/ 11017 w 150440"/>
                <a:gd name="connsiteY5" fmla="*/ 19473 h 1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40" h="173407">
                  <a:moveTo>
                    <a:pt x="11017" y="19473"/>
                  </a:moveTo>
                  <a:cubicBezTo>
                    <a:pt x="29074" y="-2918"/>
                    <a:pt x="98490" y="-2964"/>
                    <a:pt x="121525" y="4305"/>
                  </a:cubicBezTo>
                  <a:cubicBezTo>
                    <a:pt x="144560" y="11574"/>
                    <a:pt x="154027" y="35735"/>
                    <a:pt x="149226" y="63089"/>
                  </a:cubicBezTo>
                  <a:cubicBezTo>
                    <a:pt x="144425" y="90443"/>
                    <a:pt x="109045" y="153896"/>
                    <a:pt x="92718" y="168426"/>
                  </a:cubicBezTo>
                  <a:cubicBezTo>
                    <a:pt x="76391" y="182956"/>
                    <a:pt x="26801" y="163474"/>
                    <a:pt x="13184" y="138648"/>
                  </a:cubicBezTo>
                  <a:cubicBezTo>
                    <a:pt x="-433" y="113823"/>
                    <a:pt x="-7040" y="41864"/>
                    <a:pt x="11017" y="19473"/>
                  </a:cubicBezTo>
                  <a:close/>
                </a:path>
              </a:pathLst>
            </a:custGeom>
            <a:solidFill>
              <a:srgbClr val="AA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83411"/>
            <a:ext cx="8638234" cy="1143001"/>
          </a:xfrm>
        </p:spPr>
        <p:txBody>
          <a:bodyPr/>
          <a:lstStyle/>
          <a:p>
            <a:pPr>
              <a:defRPr/>
            </a:pPr>
            <a:r>
              <a:rPr lang="en-US" altLang="en-US" sz="4000" dirty="0"/>
              <a:t>Recommendations</a:t>
            </a:r>
            <a:endParaRPr lang="en-GB" sz="4000" dirty="0"/>
          </a:p>
        </p:txBody>
      </p:sp>
      <p:cxnSp>
        <p:nvCxnSpPr>
          <p:cNvPr id="14" name="Straight Connector 13"/>
          <p:cNvCxnSpPr/>
          <p:nvPr/>
        </p:nvCxnSpPr>
        <p:spPr>
          <a:xfrm>
            <a:off x="3146612" y="4697506"/>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347883"/>
            <a:ext cx="184731" cy="461665"/>
          </a:xfrm>
          <a:prstGeom prst="rect">
            <a:avLst/>
          </a:prstGeom>
          <a:noFill/>
        </p:spPr>
        <p:txBody>
          <a:bodyPr wrap="none" rtlCol="0">
            <a:spAutoFit/>
          </a:bodyPr>
          <a:lstStyle/>
          <a:p>
            <a:endParaRPr lang="en-GB" dirty="0"/>
          </a:p>
        </p:txBody>
      </p:sp>
      <p:sp>
        <p:nvSpPr>
          <p:cNvPr id="4" name="Rectangle 3"/>
          <p:cNvSpPr/>
          <p:nvPr/>
        </p:nvSpPr>
        <p:spPr>
          <a:xfrm>
            <a:off x="134471" y="1932181"/>
            <a:ext cx="8722658" cy="400110"/>
          </a:xfrm>
          <a:prstGeom prst="rect">
            <a:avLst/>
          </a:prstGeom>
        </p:spPr>
        <p:txBody>
          <a:bodyPr wrap="square">
            <a:spAutoFit/>
          </a:bodyPr>
          <a:lstStyle/>
          <a:p>
            <a:pPr lvl="1"/>
            <a:endParaRPr lang="en-GB" sz="2000" dirty="0">
              <a:solidFill>
                <a:schemeClr val="accent2"/>
              </a:solidFill>
            </a:endParaRPr>
          </a:p>
        </p:txBody>
      </p:sp>
      <p:sp>
        <p:nvSpPr>
          <p:cNvPr id="8" name="Rectangle 7"/>
          <p:cNvSpPr/>
          <p:nvPr/>
        </p:nvSpPr>
        <p:spPr>
          <a:xfrm>
            <a:off x="6541477" y="6139543"/>
            <a:ext cx="2512088" cy="622998"/>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187627756"/>
              </p:ext>
            </p:extLst>
          </p:nvPr>
        </p:nvGraphicFramePr>
        <p:xfrm>
          <a:off x="1853482" y="2360199"/>
          <a:ext cx="7200083" cy="4222843"/>
        </p:xfrm>
        <a:graphic>
          <a:graphicData uri="http://schemas.openxmlformats.org/drawingml/2006/table">
            <a:tbl>
              <a:tblPr firstRow="1" bandRow="1">
                <a:tableStyleId>{5C22544A-7EE6-4342-B048-85BDC9FD1C3A}</a:tableStyleId>
              </a:tblPr>
              <a:tblGrid>
                <a:gridCol w="1692418">
                  <a:extLst>
                    <a:ext uri="{9D8B030D-6E8A-4147-A177-3AD203B41FA5}">
                      <a16:colId xmlns:a16="http://schemas.microsoft.com/office/drawing/2014/main" val="1132678829"/>
                    </a:ext>
                  </a:extLst>
                </a:gridCol>
                <a:gridCol w="2536399">
                  <a:extLst>
                    <a:ext uri="{9D8B030D-6E8A-4147-A177-3AD203B41FA5}">
                      <a16:colId xmlns:a16="http://schemas.microsoft.com/office/drawing/2014/main" val="3211169837"/>
                    </a:ext>
                  </a:extLst>
                </a:gridCol>
                <a:gridCol w="2971266">
                  <a:extLst>
                    <a:ext uri="{9D8B030D-6E8A-4147-A177-3AD203B41FA5}">
                      <a16:colId xmlns:a16="http://schemas.microsoft.com/office/drawing/2014/main" val="1634988084"/>
                    </a:ext>
                  </a:extLst>
                </a:gridCol>
              </a:tblGrid>
              <a:tr h="761451">
                <a:tc>
                  <a:txBody>
                    <a:bodyPr/>
                    <a:lstStyle/>
                    <a:p>
                      <a:r>
                        <a:rPr lang="en-GB" sz="1800" dirty="0"/>
                        <a:t>Active</a:t>
                      </a:r>
                      <a:r>
                        <a:rPr lang="en-GB" sz="1800" baseline="0" dirty="0"/>
                        <a:t> Substance</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n-GB" sz="2000" dirty="0"/>
                        <a:t>Resistance Mutation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GB" dirty="0"/>
                    </a:p>
                  </a:txBody>
                  <a:tcPr/>
                </a:tc>
                <a:extLst>
                  <a:ext uri="{0D108BD9-81ED-4DB2-BD59-A6C34878D82A}">
                    <a16:rowId xmlns:a16="http://schemas.microsoft.com/office/drawing/2014/main" val="3819520278"/>
                  </a:ext>
                </a:extLst>
              </a:tr>
              <a:tr h="532522">
                <a:tc>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t>L128S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t>Y139C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897699"/>
                  </a:ext>
                </a:extLst>
              </a:tr>
              <a:tr h="488145">
                <a:tc>
                  <a:txBody>
                    <a:bodyPr/>
                    <a:lstStyle/>
                    <a:p>
                      <a:r>
                        <a:rPr lang="en-GB" sz="1600" dirty="0"/>
                        <a:t>Warfarin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0006564"/>
                  </a:ext>
                </a:extLst>
              </a:tr>
              <a:tr h="488145">
                <a:tc>
                  <a:txBody>
                    <a:bodyPr/>
                    <a:lstStyle/>
                    <a:p>
                      <a:r>
                        <a:rPr lang="en-GB" sz="1600" dirty="0"/>
                        <a:t>Bromadiolone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07101476"/>
                  </a:ext>
                </a:extLst>
              </a:tr>
              <a:tr h="488145">
                <a:tc>
                  <a:txBody>
                    <a:bodyPr/>
                    <a:lstStyle/>
                    <a:p>
                      <a:r>
                        <a:rPr lang="en-GB" sz="1600" dirty="0"/>
                        <a:t>Difenacoum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extLst>
                  <a:ext uri="{0D108BD9-81ED-4DB2-BD59-A6C34878D82A}">
                    <a16:rowId xmlns:a16="http://schemas.microsoft.com/office/drawing/2014/main" val="900827718"/>
                  </a:ext>
                </a:extLst>
              </a:tr>
              <a:tr h="488145">
                <a:tc>
                  <a:txBody>
                    <a:bodyPr/>
                    <a:lstStyle/>
                    <a:p>
                      <a:r>
                        <a:rPr lang="en-GB" sz="1600" dirty="0"/>
                        <a:t>Brodifacoum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90711489"/>
                  </a:ext>
                </a:extLst>
              </a:tr>
              <a:tr h="488145">
                <a:tc>
                  <a:txBody>
                    <a:bodyPr/>
                    <a:lstStyle/>
                    <a:p>
                      <a:r>
                        <a:rPr lang="en-GB" sz="1600" dirty="0"/>
                        <a:t>Difethialone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15677982"/>
                  </a:ext>
                </a:extLst>
              </a:tr>
              <a:tr h="488145">
                <a:tc>
                  <a:txBody>
                    <a:bodyPr/>
                    <a:lstStyle/>
                    <a:p>
                      <a:r>
                        <a:rPr lang="en-GB" sz="1600" dirty="0"/>
                        <a:t>Flocoumafen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39674240"/>
                  </a:ext>
                </a:extLst>
              </a:tr>
            </a:tbl>
          </a:graphicData>
        </a:graphic>
      </p:graphicFrame>
      <p:sp>
        <p:nvSpPr>
          <p:cNvPr id="9" name="Rectangle 8"/>
          <p:cNvSpPr/>
          <p:nvPr/>
        </p:nvSpPr>
        <p:spPr>
          <a:xfrm>
            <a:off x="751901" y="1196387"/>
            <a:ext cx="683288" cy="361740"/>
          </a:xfrm>
          <a:prstGeom prst="rect">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31805" y="1772482"/>
            <a:ext cx="683288" cy="361740"/>
          </a:xfrm>
          <a:prstGeom prst="rect">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13" name="Rectangle 12"/>
          <p:cNvSpPr/>
          <p:nvPr/>
        </p:nvSpPr>
        <p:spPr>
          <a:xfrm>
            <a:off x="3811379" y="1211859"/>
            <a:ext cx="683288" cy="361740"/>
          </a:xfrm>
          <a:prstGeom prst="rect">
            <a:avLst/>
          </a:prstGeom>
          <a:solidFill>
            <a:srgbClr val="FF99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537398" y="1196387"/>
            <a:ext cx="2916190" cy="400110"/>
          </a:xfrm>
          <a:prstGeom prst="rect">
            <a:avLst/>
          </a:prstGeom>
          <a:noFill/>
        </p:spPr>
        <p:txBody>
          <a:bodyPr wrap="square" rtlCol="0">
            <a:spAutoFit/>
          </a:bodyPr>
          <a:lstStyle/>
          <a:p>
            <a:r>
              <a:rPr lang="en-GB" sz="2000" dirty="0"/>
              <a:t>Not recommended</a:t>
            </a:r>
          </a:p>
        </p:txBody>
      </p:sp>
      <p:sp>
        <p:nvSpPr>
          <p:cNvPr id="16" name="TextBox 15"/>
          <p:cNvSpPr txBox="1"/>
          <p:nvPr/>
        </p:nvSpPr>
        <p:spPr>
          <a:xfrm>
            <a:off x="1578477" y="1729860"/>
            <a:ext cx="2916190" cy="400110"/>
          </a:xfrm>
          <a:prstGeom prst="rect">
            <a:avLst/>
          </a:prstGeom>
          <a:noFill/>
        </p:spPr>
        <p:txBody>
          <a:bodyPr wrap="square" rtlCol="0">
            <a:spAutoFit/>
          </a:bodyPr>
          <a:lstStyle/>
          <a:p>
            <a:r>
              <a:rPr lang="en-GB" sz="2000" dirty="0"/>
              <a:t>Recommended</a:t>
            </a:r>
          </a:p>
        </p:txBody>
      </p:sp>
      <p:sp>
        <p:nvSpPr>
          <p:cNvPr id="17" name="TextBox 16"/>
          <p:cNvSpPr txBox="1"/>
          <p:nvPr/>
        </p:nvSpPr>
        <p:spPr>
          <a:xfrm>
            <a:off x="4576926" y="1196387"/>
            <a:ext cx="4301286" cy="707886"/>
          </a:xfrm>
          <a:prstGeom prst="rect">
            <a:avLst/>
          </a:prstGeom>
          <a:noFill/>
        </p:spPr>
        <p:txBody>
          <a:bodyPr wrap="square" rtlCol="0">
            <a:spAutoFit/>
          </a:bodyPr>
          <a:lstStyle/>
          <a:p>
            <a:r>
              <a:rPr lang="en-GB" sz="2000" dirty="0"/>
              <a:t>Some evidence to suggest control efficacy will be negatively effected</a:t>
            </a:r>
          </a:p>
        </p:txBody>
      </p:sp>
      <p:sp>
        <p:nvSpPr>
          <p:cNvPr id="6" name="TextBox 5"/>
          <p:cNvSpPr txBox="1"/>
          <p:nvPr/>
        </p:nvSpPr>
        <p:spPr>
          <a:xfrm>
            <a:off x="56126" y="3651441"/>
            <a:ext cx="1630534" cy="461665"/>
          </a:xfrm>
          <a:prstGeom prst="rect">
            <a:avLst/>
          </a:prstGeom>
          <a:noFill/>
        </p:spPr>
        <p:txBody>
          <a:bodyPr wrap="square" rtlCol="0">
            <a:spAutoFit/>
          </a:bodyPr>
          <a:lstStyle/>
          <a:p>
            <a:r>
              <a:rPr lang="en-GB" dirty="0"/>
              <a:t>FGARS</a:t>
            </a:r>
          </a:p>
        </p:txBody>
      </p:sp>
      <p:sp>
        <p:nvSpPr>
          <p:cNvPr id="3" name="Left Brace 2"/>
          <p:cNvSpPr/>
          <p:nvPr/>
        </p:nvSpPr>
        <p:spPr>
          <a:xfrm>
            <a:off x="1222743" y="3639635"/>
            <a:ext cx="627320" cy="473471"/>
          </a:xfrm>
          <a:prstGeom prst="leftBrace">
            <a:avLst>
              <a:gd name="adj1" fmla="val 10170"/>
              <a:gd name="adj2" fmla="val 5224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0" y="5201423"/>
            <a:ext cx="1630534" cy="461665"/>
          </a:xfrm>
          <a:prstGeom prst="rect">
            <a:avLst/>
          </a:prstGeom>
          <a:noFill/>
        </p:spPr>
        <p:txBody>
          <a:bodyPr wrap="square" rtlCol="0">
            <a:spAutoFit/>
          </a:bodyPr>
          <a:lstStyle/>
          <a:p>
            <a:r>
              <a:rPr lang="en-GB" dirty="0"/>
              <a:t>SGARS</a:t>
            </a:r>
          </a:p>
        </p:txBody>
      </p:sp>
      <p:sp>
        <p:nvSpPr>
          <p:cNvPr id="19" name="Left Brace 18"/>
          <p:cNvSpPr/>
          <p:nvPr/>
        </p:nvSpPr>
        <p:spPr>
          <a:xfrm>
            <a:off x="1222743" y="4188348"/>
            <a:ext cx="627320" cy="2379211"/>
          </a:xfrm>
          <a:prstGeom prst="leftBrace">
            <a:avLst>
              <a:gd name="adj1" fmla="val 10170"/>
              <a:gd name="adj2" fmla="val 5224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74066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Options for control</a:t>
            </a:r>
          </a:p>
        </p:txBody>
      </p:sp>
      <p:graphicFrame>
        <p:nvGraphicFramePr>
          <p:cNvPr id="6" name="Table 5"/>
          <p:cNvGraphicFramePr>
            <a:graphicFrameLocks noGrp="1"/>
          </p:cNvGraphicFramePr>
          <p:nvPr>
            <p:extLst>
              <p:ext uri="{D42A27DB-BD31-4B8C-83A1-F6EECF244321}">
                <p14:modId xmlns:p14="http://schemas.microsoft.com/office/powerpoint/2010/main" val="2065733756"/>
              </p:ext>
            </p:extLst>
          </p:nvPr>
        </p:nvGraphicFramePr>
        <p:xfrm>
          <a:off x="95477" y="1330898"/>
          <a:ext cx="9048522" cy="4999046"/>
        </p:xfrm>
        <a:graphic>
          <a:graphicData uri="http://schemas.openxmlformats.org/drawingml/2006/table">
            <a:tbl>
              <a:tblPr firstRow="1" bandRow="1">
                <a:tableStyleId>{5C22544A-7EE6-4342-B048-85BDC9FD1C3A}</a:tableStyleId>
              </a:tblPr>
              <a:tblGrid>
                <a:gridCol w="4524261">
                  <a:extLst>
                    <a:ext uri="{9D8B030D-6E8A-4147-A177-3AD203B41FA5}">
                      <a16:colId xmlns:a16="http://schemas.microsoft.com/office/drawing/2014/main" val="1899658156"/>
                    </a:ext>
                  </a:extLst>
                </a:gridCol>
                <a:gridCol w="4524261">
                  <a:extLst>
                    <a:ext uri="{9D8B030D-6E8A-4147-A177-3AD203B41FA5}">
                      <a16:colId xmlns:a16="http://schemas.microsoft.com/office/drawing/2014/main" val="3867231990"/>
                    </a:ext>
                  </a:extLst>
                </a:gridCol>
              </a:tblGrid>
              <a:tr h="1539403">
                <a:tc>
                  <a:txBody>
                    <a:bodyPr/>
                    <a:lstStyle/>
                    <a:p>
                      <a:pPr marL="285750" indent="-285750">
                        <a:buFont typeface="Arial" panose="020B0604020202020204" pitchFamily="34" charset="0"/>
                        <a:buChar char="•"/>
                      </a:pPr>
                      <a:r>
                        <a:rPr lang="en-GB" sz="2400" dirty="0"/>
                        <a:t>Non-anticoagulant</a:t>
                      </a:r>
                      <a:r>
                        <a:rPr lang="en-GB" sz="2400" baseline="0" dirty="0"/>
                        <a:t> </a:t>
                      </a:r>
                    </a:p>
                    <a:p>
                      <a:pPr marL="0" indent="0">
                        <a:buFont typeface="Arial" panose="020B0604020202020204" pitchFamily="34" charset="0"/>
                        <a:buNone/>
                      </a:pPr>
                      <a:r>
                        <a:rPr lang="en-GB" sz="2400" baseline="0" dirty="0"/>
                        <a:t>   (acute poisons, traps etc.)</a:t>
                      </a:r>
                    </a:p>
                    <a:p>
                      <a:pPr marL="0" indent="0">
                        <a:buFont typeface="Arial" panose="020B0604020202020204" pitchFamily="34" charset="0"/>
                        <a:buNone/>
                      </a:pPr>
                      <a:endParaRPr lang="en-GB" sz="2400" baseline="0" dirty="0"/>
                    </a:p>
                    <a:p>
                      <a:pPr marL="285750" indent="-285750">
                        <a:buFont typeface="Arial" panose="020B0604020202020204" pitchFamily="34" charset="0"/>
                        <a:buChar char="•"/>
                      </a:pPr>
                      <a:endParaRPr lang="en-GB" sz="2400" baseline="0" dirty="0"/>
                    </a:p>
                    <a:p>
                      <a:pPr marL="285750" indent="-285750">
                        <a:buFont typeface="Arial" panose="020B0604020202020204" pitchFamily="34" charset="0"/>
                        <a:buChar char="•"/>
                      </a:pPr>
                      <a:endParaRPr lang="en-GB"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2"/>
                          </a:solidFill>
                        </a:rPr>
                        <a:t>Bait shyness, Neophobic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4054364"/>
                  </a:ext>
                </a:extLst>
              </a:tr>
              <a:tr h="1539403">
                <a:tc>
                  <a:txBody>
                    <a:bodyPr/>
                    <a:lstStyle/>
                    <a:p>
                      <a:pPr marL="342900" indent="-342900">
                        <a:buFont typeface="Arial" panose="020B0604020202020204" pitchFamily="34" charset="0"/>
                        <a:buChar char="•"/>
                      </a:pPr>
                      <a:endParaRPr lang="en-GB" sz="2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2400" b="1" baseline="0" dirty="0">
                        <a:solidFill>
                          <a:schemeClr val="tx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772846"/>
                  </a:ext>
                </a:extLst>
              </a:tr>
              <a:tr h="1539403">
                <a:tc>
                  <a:txBody>
                    <a:bodyPr/>
                    <a:lstStyle/>
                    <a:p>
                      <a:pPr marL="0" indent="0">
                        <a:buFont typeface="Arial" panose="020B0604020202020204" pitchFamily="34" charset="0"/>
                        <a:buNone/>
                      </a:pPr>
                      <a:endParaRPr lang="en-GB" sz="2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8475733"/>
                  </a:ext>
                </a:extLst>
              </a:tr>
            </a:tbl>
          </a:graphicData>
        </a:graphic>
      </p:graphicFrame>
      <p:sp>
        <p:nvSpPr>
          <p:cNvPr id="7" name="Rectangle 6"/>
          <p:cNvSpPr/>
          <p:nvPr/>
        </p:nvSpPr>
        <p:spPr>
          <a:xfrm>
            <a:off x="7425369" y="6092328"/>
            <a:ext cx="1718631" cy="765672"/>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1245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Options for control</a:t>
            </a:r>
          </a:p>
        </p:txBody>
      </p:sp>
      <p:graphicFrame>
        <p:nvGraphicFramePr>
          <p:cNvPr id="6" name="Table 5"/>
          <p:cNvGraphicFramePr>
            <a:graphicFrameLocks noGrp="1"/>
          </p:cNvGraphicFramePr>
          <p:nvPr>
            <p:extLst>
              <p:ext uri="{D42A27DB-BD31-4B8C-83A1-F6EECF244321}">
                <p14:modId xmlns:p14="http://schemas.microsoft.com/office/powerpoint/2010/main" val="2642424338"/>
              </p:ext>
            </p:extLst>
          </p:nvPr>
        </p:nvGraphicFramePr>
        <p:xfrm>
          <a:off x="95477" y="1330898"/>
          <a:ext cx="9048522" cy="4999046"/>
        </p:xfrm>
        <a:graphic>
          <a:graphicData uri="http://schemas.openxmlformats.org/drawingml/2006/table">
            <a:tbl>
              <a:tblPr firstRow="1" bandRow="1">
                <a:tableStyleId>{5C22544A-7EE6-4342-B048-85BDC9FD1C3A}</a:tableStyleId>
              </a:tblPr>
              <a:tblGrid>
                <a:gridCol w="4524261">
                  <a:extLst>
                    <a:ext uri="{9D8B030D-6E8A-4147-A177-3AD203B41FA5}">
                      <a16:colId xmlns:a16="http://schemas.microsoft.com/office/drawing/2014/main" val="1899658156"/>
                    </a:ext>
                  </a:extLst>
                </a:gridCol>
                <a:gridCol w="4524261">
                  <a:extLst>
                    <a:ext uri="{9D8B030D-6E8A-4147-A177-3AD203B41FA5}">
                      <a16:colId xmlns:a16="http://schemas.microsoft.com/office/drawing/2014/main" val="3867231990"/>
                    </a:ext>
                  </a:extLst>
                </a:gridCol>
              </a:tblGrid>
              <a:tr h="1539403">
                <a:tc>
                  <a:txBody>
                    <a:bodyPr/>
                    <a:lstStyle/>
                    <a:p>
                      <a:pPr marL="285750" indent="-285750">
                        <a:buFont typeface="Arial" panose="020B0604020202020204" pitchFamily="34" charset="0"/>
                        <a:buChar char="•"/>
                      </a:pPr>
                      <a:r>
                        <a:rPr lang="en-GB" sz="2400" dirty="0"/>
                        <a:t>Non-anticoagulant</a:t>
                      </a:r>
                      <a:r>
                        <a:rPr lang="en-GB" sz="2400" baseline="0" dirty="0"/>
                        <a:t> </a:t>
                      </a:r>
                    </a:p>
                    <a:p>
                      <a:pPr marL="0" indent="0">
                        <a:buFont typeface="Arial" panose="020B0604020202020204" pitchFamily="34" charset="0"/>
                        <a:buNone/>
                      </a:pPr>
                      <a:r>
                        <a:rPr lang="en-GB" sz="2400" baseline="0" dirty="0"/>
                        <a:t>   (acute poisons, traps etc.)</a:t>
                      </a:r>
                    </a:p>
                    <a:p>
                      <a:pPr marL="0" indent="0">
                        <a:buFont typeface="Arial" panose="020B0604020202020204" pitchFamily="34" charset="0"/>
                        <a:buNone/>
                      </a:pPr>
                      <a:endParaRPr lang="en-GB" sz="2400" baseline="0" dirty="0"/>
                    </a:p>
                    <a:p>
                      <a:pPr marL="285750" indent="-285750">
                        <a:buFont typeface="Arial" panose="020B0604020202020204" pitchFamily="34" charset="0"/>
                        <a:buChar char="•"/>
                      </a:pPr>
                      <a:endParaRPr lang="en-GB" sz="2400" baseline="0" dirty="0"/>
                    </a:p>
                    <a:p>
                      <a:pPr marL="285750" indent="-285750">
                        <a:buFont typeface="Arial" panose="020B0604020202020204" pitchFamily="34" charset="0"/>
                        <a:buChar char="•"/>
                      </a:pPr>
                      <a:endParaRPr lang="en-GB"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2"/>
                          </a:solidFill>
                        </a:rPr>
                        <a:t>Bait shyness, Neophobic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4054364"/>
                  </a:ext>
                </a:extLst>
              </a:tr>
              <a:tr h="1539403">
                <a:tc>
                  <a:txBody>
                    <a:bodyPr/>
                    <a:lstStyle/>
                    <a:p>
                      <a:pPr marL="342900" indent="-342900">
                        <a:buFont typeface="Arial" panose="020B0604020202020204" pitchFamily="34" charset="0"/>
                        <a:buChar char="•"/>
                      </a:pPr>
                      <a:r>
                        <a:rPr lang="en-GB" sz="2400" b="1" dirty="0">
                          <a:solidFill>
                            <a:schemeClr val="tx1"/>
                          </a:solidFill>
                        </a:rPr>
                        <a:t>Pick any</a:t>
                      </a:r>
                      <a:r>
                        <a:rPr lang="en-GB" sz="2400" b="1" baseline="0" dirty="0">
                          <a:solidFill>
                            <a:schemeClr val="tx1"/>
                          </a:solidFill>
                        </a:rPr>
                        <a:t> a</a:t>
                      </a:r>
                      <a:r>
                        <a:rPr lang="en-GB" sz="2400" b="1" dirty="0">
                          <a:solidFill>
                            <a:schemeClr val="tx1"/>
                          </a:solidFill>
                        </a:rPr>
                        <a:t>nticoagulant</a:t>
                      </a:r>
                      <a:r>
                        <a:rPr lang="en-GB" sz="2400" b="1" baseline="0" dirty="0">
                          <a:solidFill>
                            <a:schemeClr val="tx1"/>
                          </a:solidFill>
                        </a:rPr>
                        <a:t> </a:t>
                      </a:r>
                      <a:endParaRPr lang="en-GB" sz="2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2400" b="1" dirty="0">
                          <a:solidFill>
                            <a:schemeClr val="tx2"/>
                          </a:solidFill>
                        </a:rPr>
                        <a:t>Wasteful</a:t>
                      </a:r>
                    </a:p>
                    <a:p>
                      <a:pPr algn="ctr"/>
                      <a:r>
                        <a:rPr lang="en-GB" sz="2400" b="1" dirty="0">
                          <a:solidFill>
                            <a:schemeClr val="tx2"/>
                          </a:solidFill>
                        </a:rPr>
                        <a:t>Make</a:t>
                      </a:r>
                      <a:r>
                        <a:rPr lang="en-GB" sz="2400" b="1" baseline="0" dirty="0">
                          <a:solidFill>
                            <a:schemeClr val="tx2"/>
                          </a:solidFill>
                        </a:rPr>
                        <a:t> problem worse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772846"/>
                  </a:ext>
                </a:extLst>
              </a:tr>
              <a:tr h="1539403">
                <a:tc>
                  <a:txBody>
                    <a:bodyPr/>
                    <a:lstStyle/>
                    <a:p>
                      <a:pPr marL="0" indent="0">
                        <a:buFont typeface="Arial" panose="020B0604020202020204" pitchFamily="34" charset="0"/>
                        <a:buNone/>
                      </a:pPr>
                      <a:endParaRPr lang="en-GB" sz="2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8475733"/>
                  </a:ext>
                </a:extLst>
              </a:tr>
            </a:tbl>
          </a:graphicData>
        </a:graphic>
      </p:graphicFrame>
      <p:sp>
        <p:nvSpPr>
          <p:cNvPr id="7" name="Rectangle 6"/>
          <p:cNvSpPr/>
          <p:nvPr/>
        </p:nvSpPr>
        <p:spPr>
          <a:xfrm>
            <a:off x="7425369" y="6092328"/>
            <a:ext cx="1718631" cy="765672"/>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783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Options for control</a:t>
            </a:r>
          </a:p>
        </p:txBody>
      </p:sp>
      <p:graphicFrame>
        <p:nvGraphicFramePr>
          <p:cNvPr id="6" name="Table 5"/>
          <p:cNvGraphicFramePr>
            <a:graphicFrameLocks noGrp="1"/>
          </p:cNvGraphicFramePr>
          <p:nvPr>
            <p:extLst>
              <p:ext uri="{D42A27DB-BD31-4B8C-83A1-F6EECF244321}">
                <p14:modId xmlns:p14="http://schemas.microsoft.com/office/powerpoint/2010/main" val="4195252471"/>
              </p:ext>
            </p:extLst>
          </p:nvPr>
        </p:nvGraphicFramePr>
        <p:xfrm>
          <a:off x="95477" y="1330898"/>
          <a:ext cx="9048522" cy="4999046"/>
        </p:xfrm>
        <a:graphic>
          <a:graphicData uri="http://schemas.openxmlformats.org/drawingml/2006/table">
            <a:tbl>
              <a:tblPr firstRow="1" bandRow="1">
                <a:tableStyleId>{5C22544A-7EE6-4342-B048-85BDC9FD1C3A}</a:tableStyleId>
              </a:tblPr>
              <a:tblGrid>
                <a:gridCol w="4524261">
                  <a:extLst>
                    <a:ext uri="{9D8B030D-6E8A-4147-A177-3AD203B41FA5}">
                      <a16:colId xmlns:a16="http://schemas.microsoft.com/office/drawing/2014/main" val="1899658156"/>
                    </a:ext>
                  </a:extLst>
                </a:gridCol>
                <a:gridCol w="4524261">
                  <a:extLst>
                    <a:ext uri="{9D8B030D-6E8A-4147-A177-3AD203B41FA5}">
                      <a16:colId xmlns:a16="http://schemas.microsoft.com/office/drawing/2014/main" val="3867231990"/>
                    </a:ext>
                  </a:extLst>
                </a:gridCol>
              </a:tblGrid>
              <a:tr h="1539403">
                <a:tc>
                  <a:txBody>
                    <a:bodyPr/>
                    <a:lstStyle/>
                    <a:p>
                      <a:pPr marL="285750" indent="-285750">
                        <a:buFont typeface="Arial" panose="020B0604020202020204" pitchFamily="34" charset="0"/>
                        <a:buChar char="•"/>
                      </a:pPr>
                      <a:r>
                        <a:rPr lang="en-GB" sz="2400" dirty="0"/>
                        <a:t>Non-anticoagulant</a:t>
                      </a:r>
                      <a:r>
                        <a:rPr lang="en-GB" sz="2400" baseline="0" dirty="0"/>
                        <a:t> </a:t>
                      </a:r>
                    </a:p>
                    <a:p>
                      <a:pPr marL="0" indent="0">
                        <a:buFont typeface="Arial" panose="020B0604020202020204" pitchFamily="34" charset="0"/>
                        <a:buNone/>
                      </a:pPr>
                      <a:r>
                        <a:rPr lang="en-GB" sz="2400" baseline="0" dirty="0"/>
                        <a:t>   (acute poisons, traps etc.)</a:t>
                      </a:r>
                    </a:p>
                    <a:p>
                      <a:pPr marL="0" indent="0">
                        <a:buFont typeface="Arial" panose="020B0604020202020204" pitchFamily="34" charset="0"/>
                        <a:buNone/>
                      </a:pPr>
                      <a:endParaRPr lang="en-GB" sz="2400" baseline="0" dirty="0"/>
                    </a:p>
                    <a:p>
                      <a:pPr marL="285750" indent="-285750">
                        <a:buFont typeface="Arial" panose="020B0604020202020204" pitchFamily="34" charset="0"/>
                        <a:buChar char="•"/>
                      </a:pPr>
                      <a:endParaRPr lang="en-GB" sz="2400" baseline="0" dirty="0"/>
                    </a:p>
                    <a:p>
                      <a:pPr marL="285750" indent="-285750">
                        <a:buFont typeface="Arial" panose="020B0604020202020204" pitchFamily="34" charset="0"/>
                        <a:buChar char="•"/>
                      </a:pPr>
                      <a:endParaRPr lang="en-GB"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dirty="0">
                          <a:solidFill>
                            <a:schemeClr val="tx2"/>
                          </a:solidFill>
                        </a:rPr>
                        <a:t>Bait shyness, Neophobic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54054364"/>
                  </a:ext>
                </a:extLst>
              </a:tr>
              <a:tr h="1539403">
                <a:tc>
                  <a:txBody>
                    <a:bodyPr/>
                    <a:lstStyle/>
                    <a:p>
                      <a:pPr marL="342900" indent="-342900">
                        <a:buFont typeface="Arial" panose="020B0604020202020204" pitchFamily="34" charset="0"/>
                        <a:buChar char="•"/>
                      </a:pPr>
                      <a:r>
                        <a:rPr lang="en-GB" sz="2400" b="1" dirty="0">
                          <a:solidFill>
                            <a:schemeClr val="tx1"/>
                          </a:solidFill>
                        </a:rPr>
                        <a:t>Pick any</a:t>
                      </a:r>
                      <a:r>
                        <a:rPr lang="en-GB" sz="2400" b="1" baseline="0" dirty="0">
                          <a:solidFill>
                            <a:schemeClr val="tx1"/>
                          </a:solidFill>
                        </a:rPr>
                        <a:t> a</a:t>
                      </a:r>
                      <a:r>
                        <a:rPr lang="en-GB" sz="2400" b="1" dirty="0">
                          <a:solidFill>
                            <a:schemeClr val="tx1"/>
                          </a:solidFill>
                        </a:rPr>
                        <a:t>nticoagulant</a:t>
                      </a:r>
                      <a:r>
                        <a:rPr lang="en-GB" sz="2400" b="1" baseline="0" dirty="0">
                          <a:solidFill>
                            <a:schemeClr val="tx1"/>
                          </a:solidFill>
                        </a:rPr>
                        <a:t> </a:t>
                      </a:r>
                      <a:endParaRPr lang="en-GB" sz="2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2400" b="1" dirty="0">
                          <a:solidFill>
                            <a:schemeClr val="tx2"/>
                          </a:solidFill>
                        </a:rPr>
                        <a:t>Wasteful</a:t>
                      </a:r>
                    </a:p>
                    <a:p>
                      <a:pPr algn="ctr"/>
                      <a:r>
                        <a:rPr lang="en-GB" sz="2400" b="1" dirty="0">
                          <a:solidFill>
                            <a:schemeClr val="tx2"/>
                          </a:solidFill>
                        </a:rPr>
                        <a:t>Make</a:t>
                      </a:r>
                      <a:r>
                        <a:rPr lang="en-GB" sz="2400" b="1" baseline="0" dirty="0">
                          <a:solidFill>
                            <a:schemeClr val="tx2"/>
                          </a:solidFill>
                        </a:rPr>
                        <a:t> problem worse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772846"/>
                  </a:ext>
                </a:extLst>
              </a:tr>
              <a:tr h="1539403">
                <a:tc>
                  <a:txBody>
                    <a:bodyPr/>
                    <a:lstStyle/>
                    <a:p>
                      <a:pPr marL="342900" indent="-342900">
                        <a:buFont typeface="Arial" panose="020B0604020202020204" pitchFamily="34" charset="0"/>
                        <a:buChar char="•"/>
                      </a:pPr>
                      <a:r>
                        <a:rPr lang="en-GB" sz="2400" b="1" dirty="0">
                          <a:solidFill>
                            <a:schemeClr val="tx1"/>
                          </a:solidFill>
                        </a:rPr>
                        <a:t>Check for resistance first</a:t>
                      </a:r>
                    </a:p>
                    <a:p>
                      <a:pPr marL="0" indent="0">
                        <a:buFont typeface="Arial" panose="020B0604020202020204" pitchFamily="34" charset="0"/>
                        <a:buNone/>
                      </a:pPr>
                      <a:r>
                        <a:rPr lang="en-GB" sz="2400" b="1" dirty="0">
                          <a:solidFill>
                            <a:schemeClr val="tx1"/>
                          </a:solidFill>
                        </a:rPr>
                        <a:t>    (RRAC,</a:t>
                      </a:r>
                      <a:r>
                        <a:rPr lang="en-GB" sz="2400" b="1" baseline="0" dirty="0">
                          <a:solidFill>
                            <a:schemeClr val="tx1"/>
                          </a:solidFill>
                        </a:rPr>
                        <a:t> Tail testing)</a:t>
                      </a:r>
                      <a:endParaRPr lang="en-GB" sz="2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400" b="1" dirty="0">
                          <a:solidFill>
                            <a:schemeClr val="tx2"/>
                          </a:solidFill>
                        </a:rPr>
                        <a:t>Increase</a:t>
                      </a:r>
                      <a:r>
                        <a:rPr lang="en-GB" sz="2400" b="1" baseline="0" dirty="0">
                          <a:solidFill>
                            <a:schemeClr val="tx2"/>
                          </a:solidFill>
                        </a:rPr>
                        <a:t> likelihood of efficacy</a:t>
                      </a:r>
                      <a:endParaRPr lang="en-GB" sz="2400" b="1"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8475733"/>
                  </a:ext>
                </a:extLst>
              </a:tr>
            </a:tbl>
          </a:graphicData>
        </a:graphic>
      </p:graphicFrame>
      <p:sp>
        <p:nvSpPr>
          <p:cNvPr id="7" name="Rectangle 6"/>
          <p:cNvSpPr/>
          <p:nvPr/>
        </p:nvSpPr>
        <p:spPr>
          <a:xfrm>
            <a:off x="7425369" y="6092328"/>
            <a:ext cx="1718631" cy="765672"/>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463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25369" y="6092328"/>
            <a:ext cx="1718631" cy="765672"/>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RRAC Resistance </a:t>
            </a:r>
            <a:r>
              <a:rPr lang="en-GB"/>
              <a:t>maps </a:t>
            </a:r>
            <a:br>
              <a:rPr lang="en-GB"/>
            </a:br>
            <a:r>
              <a:rPr lang="en-GB"/>
              <a:t>(</a:t>
            </a:r>
            <a:r>
              <a:rPr lang="en-GB" dirty="0"/>
              <a:t>Norway </a:t>
            </a:r>
            <a:r>
              <a:rPr lang="en-GB"/>
              <a:t>rat shown)</a:t>
            </a:r>
            <a:endParaRPr lang="en-GB" dirty="0"/>
          </a:p>
        </p:txBody>
      </p:sp>
      <p:pic>
        <p:nvPicPr>
          <p:cNvPr id="4" name="Picture 3"/>
          <p:cNvPicPr>
            <a:picLocks noChangeAspect="1"/>
          </p:cNvPicPr>
          <p:nvPr/>
        </p:nvPicPr>
        <p:blipFill rotWithShape="1">
          <a:blip r:embed="rId3"/>
          <a:srcRect l="23950" t="15839" r="5206" b="13041"/>
          <a:stretch/>
        </p:blipFill>
        <p:spPr>
          <a:xfrm>
            <a:off x="926432" y="1078513"/>
            <a:ext cx="6966285" cy="5594684"/>
          </a:xfrm>
          <a:prstGeom prst="rect">
            <a:avLst/>
          </a:prstGeom>
        </p:spPr>
      </p:pic>
      <p:sp>
        <p:nvSpPr>
          <p:cNvPr id="3" name="Content Placeholder 2"/>
          <p:cNvSpPr>
            <a:spLocks noGrp="1"/>
          </p:cNvSpPr>
          <p:nvPr>
            <p:ph idx="1"/>
          </p:nvPr>
        </p:nvSpPr>
        <p:spPr>
          <a:xfrm>
            <a:off x="3248527" y="6293835"/>
            <a:ext cx="5570621" cy="471763"/>
          </a:xfrm>
        </p:spPr>
        <p:txBody>
          <a:bodyPr/>
          <a:lstStyle/>
          <a:p>
            <a:pPr marL="0" indent="0">
              <a:buNone/>
            </a:pPr>
            <a:r>
              <a:rPr lang="en-GB" sz="1800" dirty="0">
                <a:solidFill>
                  <a:srgbClr val="214017"/>
                </a:solidFill>
              </a:rPr>
              <a:t>http://guide.rrac.info/resistance-maps</a:t>
            </a:r>
          </a:p>
        </p:txBody>
      </p:sp>
    </p:spTree>
    <p:extLst>
      <p:ext uri="{BB962C8B-B14F-4D97-AF65-F5344CB8AC3E}">
        <p14:creationId xmlns:p14="http://schemas.microsoft.com/office/powerpoint/2010/main" val="837126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2941505"/>
            <a:ext cx="9144000" cy="18680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3069493" y="4631404"/>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08127" y="4281781"/>
            <a:ext cx="184731" cy="461665"/>
          </a:xfrm>
          <a:prstGeom prst="rect">
            <a:avLst/>
          </a:prstGeom>
          <a:noFill/>
        </p:spPr>
        <p:txBody>
          <a:bodyPr wrap="none" rtlCol="0">
            <a:spAutoFit/>
          </a:bodyPr>
          <a:lstStyle/>
          <a:p>
            <a:endParaRPr lang="en-GB" dirty="0"/>
          </a:p>
        </p:txBody>
      </p:sp>
      <p:sp>
        <p:nvSpPr>
          <p:cNvPr id="3" name="Rectangle 2"/>
          <p:cNvSpPr/>
          <p:nvPr/>
        </p:nvSpPr>
        <p:spPr>
          <a:xfrm>
            <a:off x="221688" y="1110447"/>
            <a:ext cx="8789894" cy="830997"/>
          </a:xfrm>
          <a:prstGeom prst="rect">
            <a:avLst/>
          </a:prstGeom>
        </p:spPr>
        <p:txBody>
          <a:bodyPr wrap="square">
            <a:spAutoFit/>
          </a:bodyPr>
          <a:lstStyle/>
          <a:p>
            <a:pPr algn="ctr">
              <a:spcAft>
                <a:spcPts val="0"/>
              </a:spcAft>
            </a:pPr>
            <a:r>
              <a:rPr lang="en-GB" sz="2800" dirty="0">
                <a:ea typeface="Calibri" panose="020F0502020204030204" pitchFamily="34" charset="0"/>
                <a:cs typeface="Times New Roman" panose="02020603050405020304" pitchFamily="18" charset="0"/>
              </a:rPr>
              <a:t>Free resistance screening of rat and mouse-tail clippings. </a:t>
            </a:r>
          </a:p>
          <a:p>
            <a:pPr algn="ctr">
              <a:spcAft>
                <a:spcPts val="0"/>
              </a:spcAft>
            </a:pPr>
            <a:endParaRPr lang="en-GB" sz="2000"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59730" y="2727872"/>
            <a:ext cx="721303" cy="213385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276666">
            <a:off x="1736741" y="3126868"/>
            <a:ext cx="1893939" cy="1893939"/>
          </a:xfrm>
          <a:prstGeom prst="rect">
            <a:avLst/>
          </a:prstGeom>
        </p:spPr>
      </p:pic>
      <p:sp>
        <p:nvSpPr>
          <p:cNvPr id="29" name="Rectangle 28"/>
          <p:cNvSpPr/>
          <p:nvPr/>
        </p:nvSpPr>
        <p:spPr>
          <a:xfrm>
            <a:off x="0" y="17252"/>
            <a:ext cx="9233270" cy="1031051"/>
          </a:xfrm>
          <a:prstGeom prst="rect">
            <a:avLst/>
          </a:prstGeom>
        </p:spPr>
        <p:txBody>
          <a:bodyPr wrap="square">
            <a:spAutoFit/>
          </a:bodyPr>
          <a:lstStyle/>
          <a:p>
            <a:pPr algn="ctr">
              <a:spcAft>
                <a:spcPts val="600"/>
              </a:spcAft>
            </a:pPr>
            <a:r>
              <a:rPr lang="en-GB" sz="3200" b="1" dirty="0">
                <a:solidFill>
                  <a:srgbClr val="214017"/>
                </a:solidFill>
                <a:ea typeface="Calibri" panose="020F0502020204030204" pitchFamily="34" charset="0"/>
                <a:cs typeface="Times New Roman" panose="02020603050405020304" pitchFamily="18" charset="0"/>
              </a:rPr>
              <a:t>FREE RAT &amp; MOUSE RESISTANCE TESTING </a:t>
            </a:r>
          </a:p>
          <a:p>
            <a:pPr algn="ctr">
              <a:spcAft>
                <a:spcPts val="600"/>
              </a:spcAft>
            </a:pPr>
            <a:r>
              <a:rPr lang="en-GB" b="1" dirty="0">
                <a:solidFill>
                  <a:srgbClr val="214017"/>
                </a:solidFill>
                <a:ea typeface="Calibri" panose="020F0502020204030204" pitchFamily="34" charset="0"/>
                <a:cs typeface="Times New Roman" panose="02020603050405020304" pitchFamily="18" charset="0"/>
              </a:rPr>
              <a:t>NOT AN OPPORTUNITY TO BE MISSED!</a:t>
            </a:r>
            <a:endParaRPr lang="en-GB" dirty="0">
              <a:solidFill>
                <a:srgbClr val="214017"/>
              </a:solidFill>
              <a:ea typeface="Calibri" panose="020F0502020204030204" pitchFamily="34" charset="0"/>
              <a:cs typeface="Times New Roman" panose="02020603050405020304" pitchFamily="18" charset="0"/>
            </a:endParaRPr>
          </a:p>
        </p:txBody>
      </p:sp>
      <p:grpSp>
        <p:nvGrpSpPr>
          <p:cNvPr id="32" name="Group 31"/>
          <p:cNvGrpSpPr/>
          <p:nvPr/>
        </p:nvGrpSpPr>
        <p:grpSpPr>
          <a:xfrm>
            <a:off x="3825863" y="3103528"/>
            <a:ext cx="1585808" cy="1521957"/>
            <a:chOff x="29177880" y="28557779"/>
            <a:chExt cx="934901" cy="1120357"/>
          </a:xfrm>
        </p:grpSpPr>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77880" y="28557779"/>
              <a:ext cx="934901" cy="1120357"/>
            </a:xfrm>
            <a:prstGeom prst="rect">
              <a:avLst/>
            </a:prstGeom>
          </p:spPr>
        </p:pic>
        <p:sp>
          <p:nvSpPr>
            <p:cNvPr id="34" name="TextBox 33"/>
            <p:cNvSpPr txBox="1"/>
            <p:nvPr/>
          </p:nvSpPr>
          <p:spPr>
            <a:xfrm rot="21178380">
              <a:off x="29409089" y="28990914"/>
              <a:ext cx="587714" cy="555080"/>
            </a:xfrm>
            <a:prstGeom prst="rect">
              <a:avLst/>
            </a:prstGeom>
            <a:noFill/>
          </p:spPr>
          <p:txBody>
            <a:bodyPr wrap="square" rtlCol="0">
              <a:spAutoFit/>
            </a:bodyPr>
            <a:lstStyle/>
            <a:p>
              <a:r>
                <a:rPr lang="en-GB" sz="1000" dirty="0">
                  <a:solidFill>
                    <a:srgbClr val="214017"/>
                  </a:solidFill>
                </a:rPr>
                <a:t>Name</a:t>
              </a:r>
              <a:endParaRPr lang="en-GB" sz="1800" dirty="0">
                <a:solidFill>
                  <a:srgbClr val="214017"/>
                </a:solidFill>
              </a:endParaRPr>
            </a:p>
            <a:p>
              <a:r>
                <a:rPr lang="en-GB" sz="1100" dirty="0">
                  <a:solidFill>
                    <a:srgbClr val="214017"/>
                  </a:solidFill>
                </a:rPr>
                <a:t>Email</a:t>
              </a:r>
            </a:p>
            <a:p>
              <a:r>
                <a:rPr lang="en-GB" sz="1100" dirty="0">
                  <a:solidFill>
                    <a:srgbClr val="214017"/>
                  </a:solidFill>
                </a:rPr>
                <a:t>Site Postcode</a:t>
              </a:r>
              <a:endParaRPr lang="en-GB" sz="1800" dirty="0">
                <a:solidFill>
                  <a:srgbClr val="214017"/>
                </a:solidFill>
              </a:endParaRPr>
            </a:p>
          </p:txBody>
        </p:sp>
      </p:grpSp>
      <p:pic>
        <p:nvPicPr>
          <p:cNvPr id="1030" name="Picture 6" descr="Image result for mail illust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4703" y="2981648"/>
            <a:ext cx="2041184" cy="17650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b="52082"/>
          <a:stretch/>
        </p:blipFill>
        <p:spPr>
          <a:xfrm rot="16381065">
            <a:off x="4298055" y="4082621"/>
            <a:ext cx="315120" cy="676755"/>
          </a:xfrm>
          <a:prstGeom prst="rect">
            <a:avLst/>
          </a:prstGeom>
          <a:effectLst>
            <a:outerShdw blurRad="50800" dist="38100" dir="8100000" algn="tr" rotWithShape="0">
              <a:prstClr val="black">
                <a:alpha val="59000"/>
              </a:prstClr>
            </a:outerShdw>
          </a:effectLst>
        </p:spPr>
      </p:pic>
      <p:sp>
        <p:nvSpPr>
          <p:cNvPr id="30" name="TextBox 29"/>
          <p:cNvSpPr txBox="1"/>
          <p:nvPr/>
        </p:nvSpPr>
        <p:spPr>
          <a:xfrm>
            <a:off x="599006" y="2243378"/>
            <a:ext cx="1185449" cy="769441"/>
          </a:xfrm>
          <a:prstGeom prst="rect">
            <a:avLst/>
          </a:prstGeom>
          <a:noFill/>
        </p:spPr>
        <p:txBody>
          <a:bodyPr wrap="square" rtlCol="0">
            <a:spAutoFit/>
          </a:bodyPr>
          <a:lstStyle/>
          <a:p>
            <a:r>
              <a:rPr lang="en-GB" sz="4400" b="1" dirty="0">
                <a:solidFill>
                  <a:srgbClr val="FF9900"/>
                </a:solidFill>
              </a:rPr>
              <a:t>1.</a:t>
            </a:r>
          </a:p>
        </p:txBody>
      </p:sp>
      <p:sp>
        <p:nvSpPr>
          <p:cNvPr id="38" name="TextBox 37"/>
          <p:cNvSpPr txBox="1"/>
          <p:nvPr/>
        </p:nvSpPr>
        <p:spPr>
          <a:xfrm>
            <a:off x="4139014" y="2220373"/>
            <a:ext cx="1185449" cy="769441"/>
          </a:xfrm>
          <a:prstGeom prst="rect">
            <a:avLst/>
          </a:prstGeom>
          <a:noFill/>
        </p:spPr>
        <p:txBody>
          <a:bodyPr wrap="square" rtlCol="0">
            <a:spAutoFit/>
          </a:bodyPr>
          <a:lstStyle/>
          <a:p>
            <a:r>
              <a:rPr lang="en-GB" sz="4400" b="1" dirty="0">
                <a:solidFill>
                  <a:srgbClr val="FF9900"/>
                </a:solidFill>
              </a:rPr>
              <a:t>2.</a:t>
            </a:r>
          </a:p>
        </p:txBody>
      </p:sp>
      <p:sp>
        <p:nvSpPr>
          <p:cNvPr id="39" name="TextBox 38"/>
          <p:cNvSpPr txBox="1"/>
          <p:nvPr/>
        </p:nvSpPr>
        <p:spPr>
          <a:xfrm>
            <a:off x="7165314" y="2249069"/>
            <a:ext cx="1185449" cy="769441"/>
          </a:xfrm>
          <a:prstGeom prst="rect">
            <a:avLst/>
          </a:prstGeom>
          <a:noFill/>
        </p:spPr>
        <p:txBody>
          <a:bodyPr wrap="square" rtlCol="0">
            <a:spAutoFit/>
          </a:bodyPr>
          <a:lstStyle/>
          <a:p>
            <a:r>
              <a:rPr lang="en-GB" sz="4400" b="1" dirty="0">
                <a:solidFill>
                  <a:srgbClr val="FF9900"/>
                </a:solidFill>
              </a:rPr>
              <a:t>3.</a:t>
            </a:r>
          </a:p>
        </p:txBody>
      </p:sp>
      <p:sp>
        <p:nvSpPr>
          <p:cNvPr id="40" name="TextBox 39"/>
          <p:cNvSpPr txBox="1"/>
          <p:nvPr/>
        </p:nvSpPr>
        <p:spPr>
          <a:xfrm>
            <a:off x="163700" y="4923377"/>
            <a:ext cx="2056060" cy="892552"/>
          </a:xfrm>
          <a:prstGeom prst="rect">
            <a:avLst/>
          </a:prstGeom>
          <a:noFill/>
        </p:spPr>
        <p:txBody>
          <a:bodyPr wrap="square" rtlCol="0">
            <a:spAutoFit/>
          </a:bodyPr>
          <a:lstStyle/>
          <a:p>
            <a:pPr algn="ctr"/>
            <a:r>
              <a:rPr lang="en-GB" sz="3200" b="1" dirty="0">
                <a:solidFill>
                  <a:srgbClr val="FF9900"/>
                </a:solidFill>
              </a:rPr>
              <a:t>CUT</a:t>
            </a:r>
          </a:p>
          <a:p>
            <a:pPr algn="ctr"/>
            <a:r>
              <a:rPr lang="en-GB" sz="2000" b="1" dirty="0">
                <a:solidFill>
                  <a:srgbClr val="FF9900"/>
                </a:solidFill>
              </a:rPr>
              <a:t>2-3cm tail tip</a:t>
            </a:r>
          </a:p>
        </p:txBody>
      </p:sp>
      <p:sp>
        <p:nvSpPr>
          <p:cNvPr id="41" name="TextBox 40"/>
          <p:cNvSpPr txBox="1"/>
          <p:nvPr/>
        </p:nvSpPr>
        <p:spPr>
          <a:xfrm>
            <a:off x="3461613" y="4919303"/>
            <a:ext cx="2056060" cy="892552"/>
          </a:xfrm>
          <a:prstGeom prst="rect">
            <a:avLst/>
          </a:prstGeom>
          <a:noFill/>
        </p:spPr>
        <p:txBody>
          <a:bodyPr wrap="square" rtlCol="0">
            <a:spAutoFit/>
          </a:bodyPr>
          <a:lstStyle/>
          <a:p>
            <a:pPr algn="ctr"/>
            <a:r>
              <a:rPr lang="en-GB" sz="3200" b="1" dirty="0">
                <a:solidFill>
                  <a:srgbClr val="FF9900"/>
                </a:solidFill>
              </a:rPr>
              <a:t>BAG</a:t>
            </a:r>
          </a:p>
          <a:p>
            <a:pPr algn="ctr"/>
            <a:r>
              <a:rPr lang="en-GB" sz="2000" b="1" dirty="0">
                <a:solidFill>
                  <a:srgbClr val="FF9900"/>
                </a:solidFill>
              </a:rPr>
              <a:t>In a sealable bag</a:t>
            </a:r>
          </a:p>
        </p:txBody>
      </p:sp>
      <p:sp>
        <p:nvSpPr>
          <p:cNvPr id="42" name="TextBox 41"/>
          <p:cNvSpPr txBox="1"/>
          <p:nvPr/>
        </p:nvSpPr>
        <p:spPr>
          <a:xfrm>
            <a:off x="6294703" y="4931145"/>
            <a:ext cx="2056060" cy="892552"/>
          </a:xfrm>
          <a:prstGeom prst="rect">
            <a:avLst/>
          </a:prstGeom>
          <a:noFill/>
        </p:spPr>
        <p:txBody>
          <a:bodyPr wrap="square" rtlCol="0">
            <a:spAutoFit/>
          </a:bodyPr>
          <a:lstStyle/>
          <a:p>
            <a:pPr algn="ctr"/>
            <a:r>
              <a:rPr lang="en-GB" sz="3200" b="1" dirty="0">
                <a:solidFill>
                  <a:srgbClr val="FF9900"/>
                </a:solidFill>
              </a:rPr>
              <a:t>POST</a:t>
            </a:r>
          </a:p>
          <a:p>
            <a:pPr algn="ctr"/>
            <a:r>
              <a:rPr lang="en-GB" sz="2000" b="1" dirty="0">
                <a:solidFill>
                  <a:srgbClr val="FF9900"/>
                </a:solidFill>
              </a:rPr>
              <a:t>Within 24hours</a:t>
            </a:r>
          </a:p>
        </p:txBody>
      </p:sp>
      <p:cxnSp>
        <p:nvCxnSpPr>
          <p:cNvPr id="11" name="Straight Connector 10"/>
          <p:cNvCxnSpPr/>
          <p:nvPr/>
        </p:nvCxnSpPr>
        <p:spPr>
          <a:xfrm>
            <a:off x="1526418" y="3306637"/>
            <a:ext cx="516075" cy="1010781"/>
          </a:xfrm>
          <a:prstGeom prst="line">
            <a:avLst/>
          </a:prstGeom>
          <a:ln w="38100">
            <a:solidFill>
              <a:schemeClr val="bg2">
                <a:lumMod val="95000"/>
                <a:lumOff val="5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1353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facility at Reading University</a:t>
            </a:r>
          </a:p>
        </p:txBody>
      </p:sp>
      <p:sp>
        <p:nvSpPr>
          <p:cNvPr id="3" name="Content Placeholder 2"/>
          <p:cNvSpPr>
            <a:spLocks noGrp="1"/>
          </p:cNvSpPr>
          <p:nvPr>
            <p:ph idx="1"/>
          </p:nvPr>
        </p:nvSpPr>
        <p:spPr>
          <a:xfrm>
            <a:off x="208547" y="1453564"/>
            <a:ext cx="8935453" cy="4635500"/>
          </a:xfrm>
        </p:spPr>
        <p:txBody>
          <a:bodyPr/>
          <a:lstStyle/>
          <a:p>
            <a:pPr marL="0" indent="0">
              <a:spcAft>
                <a:spcPts val="4200"/>
              </a:spcAft>
              <a:buNone/>
            </a:pPr>
            <a:r>
              <a:rPr lang="en-GB" sz="2700" b="0" dirty="0"/>
              <a:t>Contact the Vertebrate Pests Unit at Reading University to ask about sending in tail samples for screening</a:t>
            </a:r>
          </a:p>
          <a:p>
            <a:pPr marL="666750" lvl="1" indent="0">
              <a:spcAft>
                <a:spcPts val="2400"/>
              </a:spcAft>
              <a:buNone/>
            </a:pPr>
            <a:r>
              <a:rPr lang="en-GB" sz="2400" b="0" dirty="0"/>
              <a:t>Email the research officer for more information (clare.jones@reading.ac.uk)</a:t>
            </a:r>
          </a:p>
          <a:p>
            <a:pPr marL="666750" lvl="1" indent="0">
              <a:buNone/>
            </a:pPr>
            <a:r>
              <a:rPr lang="en-GB" sz="2400" b="0" dirty="0"/>
              <a:t>Also visit the webpage where you can download the protocol &amp; look at the resistance MAPS</a:t>
            </a:r>
          </a:p>
        </p:txBody>
      </p:sp>
      <p:sp>
        <p:nvSpPr>
          <p:cNvPr id="4" name="Rectangle 3"/>
          <p:cNvSpPr/>
          <p:nvPr/>
        </p:nvSpPr>
        <p:spPr>
          <a:xfrm>
            <a:off x="572031" y="5113891"/>
            <a:ext cx="8208483" cy="646331"/>
          </a:xfrm>
          <a:prstGeom prst="rect">
            <a:avLst/>
          </a:prstGeom>
        </p:spPr>
        <p:txBody>
          <a:bodyPr wrap="square">
            <a:spAutoFit/>
          </a:bodyPr>
          <a:lstStyle/>
          <a:p>
            <a:r>
              <a:rPr lang="en-GB" sz="3600" dirty="0">
                <a:solidFill>
                  <a:srgbClr val="FF9900"/>
                </a:solidFill>
              </a:rPr>
              <a:t>https://research.reading.ac.uk/resistant-rats/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4161" y="149073"/>
            <a:ext cx="691829" cy="884436"/>
          </a:xfrm>
          <a:prstGeom prst="rect">
            <a:avLst/>
          </a:prstGeom>
        </p:spPr>
      </p:pic>
      <p:sp>
        <p:nvSpPr>
          <p:cNvPr id="5" name="Rectangle 4"/>
          <p:cNvSpPr/>
          <p:nvPr/>
        </p:nvSpPr>
        <p:spPr>
          <a:xfrm>
            <a:off x="607593" y="2911643"/>
            <a:ext cx="252663" cy="252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13610" y="3951788"/>
            <a:ext cx="252663" cy="252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3299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25369" y="6092328"/>
            <a:ext cx="1718631" cy="765672"/>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Content Placeholder 5">
            <a:extLst>
              <a:ext uri="{FF2B5EF4-FFF2-40B4-BE49-F238E27FC236}">
                <a16:creationId xmlns:a16="http://schemas.microsoft.com/office/drawing/2014/main" id="{F8F3C735-D2FD-4D40-9B3A-40EE84BC21EE}"/>
              </a:ext>
            </a:extLst>
          </p:cNvPr>
          <p:cNvSpPr txBox="1">
            <a:spLocks/>
          </p:cNvSpPr>
          <p:nvPr/>
        </p:nvSpPr>
        <p:spPr bwMode="auto">
          <a:xfrm>
            <a:off x="385764" y="1166625"/>
            <a:ext cx="8590812"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76250" indent="-476250" algn="l" rtl="0" eaLnBrk="0" fontAlgn="base" hangingPunct="0">
              <a:spcBef>
                <a:spcPct val="0"/>
              </a:spcBef>
              <a:spcAft>
                <a:spcPct val="50000"/>
              </a:spcAft>
              <a:buClr>
                <a:schemeClr val="tx2"/>
              </a:buClr>
              <a:buSzPct val="85000"/>
              <a:buFont typeface="Wingdings 2" pitchFamily="18" charset="2"/>
              <a:buChar char="¢"/>
              <a:defRPr sz="2800" b="1">
                <a:solidFill>
                  <a:schemeClr val="tx1"/>
                </a:solidFill>
                <a:latin typeface="+mn-lt"/>
                <a:ea typeface="+mn-ea"/>
                <a:cs typeface="+mn-cs"/>
              </a:defRPr>
            </a:lvl1pPr>
            <a:lvl2pPr marL="952500" indent="-285750" algn="l" rtl="0" eaLnBrk="0" fontAlgn="base" hangingPunct="0">
              <a:spcBef>
                <a:spcPct val="0"/>
              </a:spcBef>
              <a:spcAft>
                <a:spcPct val="50000"/>
              </a:spcAft>
              <a:buChar char="–"/>
              <a:defRPr sz="2800" b="1">
                <a:solidFill>
                  <a:schemeClr val="tx1"/>
                </a:solidFill>
                <a:latin typeface="+mn-lt"/>
              </a:defRPr>
            </a:lvl2pPr>
            <a:lvl3pPr marL="1371600" indent="-228600" algn="l" rtl="0" eaLnBrk="0" fontAlgn="base" hangingPunct="0">
              <a:spcBef>
                <a:spcPct val="20000"/>
              </a:spcBef>
              <a:spcAft>
                <a:spcPct val="0"/>
              </a:spcAft>
              <a:buChar char="•"/>
              <a:defRPr sz="2400">
                <a:solidFill>
                  <a:schemeClr val="tx1"/>
                </a:solidFill>
                <a:latin typeface="+mn-lt"/>
              </a:defRPr>
            </a:lvl3pPr>
            <a:lvl4pPr marL="1790700" indent="-228600" algn="l" rtl="0" eaLnBrk="0" fontAlgn="base" hangingPunct="0">
              <a:spcBef>
                <a:spcPct val="20000"/>
              </a:spcBef>
              <a:spcAft>
                <a:spcPct val="0"/>
              </a:spcAft>
              <a:buChar char="–"/>
              <a:defRPr sz="2000">
                <a:solidFill>
                  <a:schemeClr val="tx1"/>
                </a:solidFill>
                <a:latin typeface="+mn-lt"/>
              </a:defRPr>
            </a:lvl4pPr>
            <a:lvl5pPr marL="2209800" indent="-228600" algn="l" rtl="0" eaLnBrk="0" fontAlgn="base" hangingPunct="0">
              <a:spcBef>
                <a:spcPct val="20000"/>
              </a:spcBef>
              <a:spcAft>
                <a:spcPct val="0"/>
              </a:spcAft>
              <a:buChar char="»"/>
              <a:defRPr sz="2000">
                <a:solidFill>
                  <a:schemeClr val="tx1"/>
                </a:solidFill>
                <a:latin typeface="+mn-lt"/>
              </a:defRPr>
            </a:lvl5pPr>
            <a:lvl6pPr marL="2667000" indent="-228600" algn="l" rtl="0" fontAlgn="base">
              <a:spcBef>
                <a:spcPct val="20000"/>
              </a:spcBef>
              <a:spcAft>
                <a:spcPct val="0"/>
              </a:spcAft>
              <a:buChar char="»"/>
              <a:defRPr sz="2000">
                <a:solidFill>
                  <a:schemeClr val="tx1"/>
                </a:solidFill>
                <a:latin typeface="+mn-lt"/>
              </a:defRPr>
            </a:lvl6pPr>
            <a:lvl7pPr marL="3124200" indent="-228600" algn="l" rtl="0" fontAlgn="base">
              <a:spcBef>
                <a:spcPct val="20000"/>
              </a:spcBef>
              <a:spcAft>
                <a:spcPct val="0"/>
              </a:spcAft>
              <a:buChar char="»"/>
              <a:defRPr sz="2000">
                <a:solidFill>
                  <a:schemeClr val="tx1"/>
                </a:solidFill>
                <a:latin typeface="+mn-lt"/>
              </a:defRPr>
            </a:lvl7pPr>
            <a:lvl8pPr marL="3581400" indent="-228600" algn="l" rtl="0" fontAlgn="base">
              <a:spcBef>
                <a:spcPct val="20000"/>
              </a:spcBef>
              <a:spcAft>
                <a:spcPct val="0"/>
              </a:spcAft>
              <a:buChar char="»"/>
              <a:defRPr sz="2000">
                <a:solidFill>
                  <a:schemeClr val="tx1"/>
                </a:solidFill>
                <a:latin typeface="+mn-lt"/>
              </a:defRPr>
            </a:lvl8pPr>
            <a:lvl9pPr marL="4038600" indent="-228600" algn="l" rtl="0" fontAlgn="base">
              <a:spcBef>
                <a:spcPct val="20000"/>
              </a:spcBef>
              <a:spcAft>
                <a:spcPct val="0"/>
              </a:spcAft>
              <a:buChar char="»"/>
              <a:defRPr sz="2000">
                <a:solidFill>
                  <a:schemeClr val="tx1"/>
                </a:solidFill>
                <a:latin typeface="+mn-lt"/>
              </a:defRPr>
            </a:lvl9pPr>
          </a:lstStyle>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r>
              <a:rPr kumimoji="0" lang="en-GB" altLang="en-US" sz="2000" b="1" i="0" u="none" strike="noStrike" kern="0" cap="none" spc="0" normalizeH="0" baseline="0" noProof="0" dirty="0">
                <a:ln>
                  <a:noFill/>
                </a:ln>
                <a:solidFill>
                  <a:srgbClr val="FFFFFF"/>
                </a:solidFill>
                <a:effectLst/>
                <a:uLnTx/>
                <a:uFillTx/>
                <a:latin typeface="Arial"/>
              </a:rPr>
              <a:t>Widespread resistance in brown rats to</a:t>
            </a:r>
            <a:r>
              <a:rPr kumimoji="0" lang="en-GB" altLang="en-US" sz="2000" b="1" i="0" u="none" strike="noStrike" kern="0" cap="none" spc="0" normalizeH="0" noProof="0" dirty="0">
                <a:ln>
                  <a:noFill/>
                </a:ln>
                <a:solidFill>
                  <a:srgbClr val="FFFFFF"/>
                </a:solidFill>
                <a:effectLst/>
                <a:uLnTx/>
                <a:uFillTx/>
                <a:latin typeface="Arial"/>
              </a:rPr>
              <a:t> bromadiolone and </a:t>
            </a:r>
            <a:r>
              <a:rPr kumimoji="0" lang="en-GB" altLang="en-US" sz="2000" b="1" i="0" u="none" strike="noStrike" kern="0" cap="none" spc="0" normalizeH="0" noProof="0" dirty="0" err="1">
                <a:ln>
                  <a:noFill/>
                </a:ln>
                <a:solidFill>
                  <a:srgbClr val="FFFFFF"/>
                </a:solidFill>
                <a:effectLst/>
                <a:uLnTx/>
                <a:uFillTx/>
                <a:latin typeface="Arial"/>
              </a:rPr>
              <a:t>difenacoum</a:t>
            </a:r>
            <a:r>
              <a:rPr kumimoji="0" lang="en-GB" altLang="en-US" sz="2000" b="1" i="0" u="none" strike="noStrike" kern="0" cap="none" spc="0" normalizeH="0" noProof="0" dirty="0">
                <a:ln>
                  <a:noFill/>
                </a:ln>
                <a:solidFill>
                  <a:srgbClr val="FFFFFF"/>
                </a:solidFill>
                <a:effectLst/>
                <a:uLnTx/>
                <a:uFillTx/>
                <a:latin typeface="Arial"/>
              </a:rPr>
              <a:t> in the central south of England</a:t>
            </a:r>
            <a:endParaRPr kumimoji="0" lang="en-GB" altLang="en-US" sz="2000" b="1" i="0" u="none" strike="noStrike" kern="0" cap="none" spc="0" normalizeH="0" baseline="0" noProof="0" dirty="0">
              <a:ln>
                <a:noFill/>
              </a:ln>
              <a:solidFill>
                <a:srgbClr val="FFFFFF"/>
              </a:solidFill>
              <a:effectLst/>
              <a:uLnTx/>
              <a:uFillTx/>
              <a:latin typeface="Arial"/>
            </a:endParaRPr>
          </a:p>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r>
              <a:rPr kumimoji="0" lang="en-GB" altLang="en-US" sz="2000" b="1" i="0" u="none" strike="noStrike" kern="0" cap="none" spc="0" normalizeH="0" baseline="0" noProof="0" dirty="0">
                <a:ln>
                  <a:noFill/>
                </a:ln>
                <a:solidFill>
                  <a:srgbClr val="FFFFFF"/>
                </a:solidFill>
                <a:effectLst/>
                <a:uLnTx/>
                <a:uFillTx/>
                <a:latin typeface="Arial"/>
              </a:rPr>
              <a:t>Bromadiolone not recommended for house</a:t>
            </a:r>
            <a:r>
              <a:rPr kumimoji="0" lang="en-GB" altLang="en-US" sz="2000" b="1" i="0" u="none" strike="noStrike" kern="0" cap="none" spc="0" normalizeH="0" noProof="0" dirty="0">
                <a:ln>
                  <a:noFill/>
                </a:ln>
                <a:solidFill>
                  <a:srgbClr val="FFFFFF"/>
                </a:solidFill>
                <a:effectLst/>
                <a:uLnTx/>
                <a:uFillTx/>
                <a:latin typeface="Arial"/>
              </a:rPr>
              <a:t> mice</a:t>
            </a:r>
          </a:p>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r>
              <a:rPr lang="en-GB" altLang="en-US" sz="2000" kern="0" baseline="0" dirty="0" err="1">
                <a:solidFill>
                  <a:srgbClr val="FFFFFF"/>
                </a:solidFill>
                <a:latin typeface="Arial"/>
              </a:rPr>
              <a:t>Difenacoum</a:t>
            </a:r>
            <a:r>
              <a:rPr lang="en-GB" altLang="en-US" sz="2000" kern="0" dirty="0">
                <a:solidFill>
                  <a:srgbClr val="FFFFFF"/>
                </a:solidFill>
                <a:latin typeface="Arial"/>
              </a:rPr>
              <a:t> not recommended for house mice in areas of resistance</a:t>
            </a:r>
          </a:p>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r>
              <a:rPr kumimoji="0" lang="en-GB" altLang="en-US" sz="2000" b="1" i="0" u="none" strike="noStrike" kern="0" cap="none" spc="0" normalizeH="0" baseline="0" noProof="0" dirty="0">
                <a:ln>
                  <a:noFill/>
                </a:ln>
                <a:solidFill>
                  <a:srgbClr val="FFFFFF"/>
                </a:solidFill>
                <a:effectLst/>
                <a:uLnTx/>
                <a:uFillTx/>
                <a:latin typeface="Arial"/>
              </a:rPr>
              <a:t>Avoid</a:t>
            </a:r>
            <a:r>
              <a:rPr kumimoji="0" lang="en-GB" altLang="en-US" sz="2000" b="1" i="0" u="none" strike="noStrike" kern="0" cap="none" spc="0" normalizeH="0" noProof="0" dirty="0">
                <a:ln>
                  <a:noFill/>
                </a:ln>
                <a:solidFill>
                  <a:srgbClr val="FFFFFF"/>
                </a:solidFill>
                <a:effectLst/>
                <a:uLnTx/>
                <a:uFillTx/>
                <a:latin typeface="Arial"/>
              </a:rPr>
              <a:t> using resisted products in areas of resistance</a:t>
            </a:r>
          </a:p>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r>
              <a:rPr lang="en-GB" altLang="en-US" sz="2000" kern="0" baseline="0" dirty="0">
                <a:solidFill>
                  <a:srgbClr val="FFFFFF"/>
                </a:solidFill>
                <a:latin typeface="Arial"/>
              </a:rPr>
              <a:t>Use</a:t>
            </a:r>
            <a:r>
              <a:rPr lang="en-GB" altLang="en-US" sz="2000" kern="0" dirty="0">
                <a:solidFill>
                  <a:srgbClr val="FFFFFF"/>
                </a:solidFill>
                <a:latin typeface="Arial"/>
              </a:rPr>
              <a:t> more potent anticoagulants were appropriate</a:t>
            </a:r>
          </a:p>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r>
              <a:rPr kumimoji="0" lang="en-GB" altLang="en-US" sz="2000" b="1" i="0" u="none" strike="noStrike" kern="0" cap="none" spc="0" normalizeH="0" baseline="0" noProof="0" dirty="0">
                <a:ln>
                  <a:noFill/>
                </a:ln>
                <a:solidFill>
                  <a:srgbClr val="FFFFFF"/>
                </a:solidFill>
                <a:effectLst/>
                <a:uLnTx/>
                <a:uFillTx/>
                <a:latin typeface="Arial"/>
              </a:rPr>
              <a:t>E.g. brodifacoum, </a:t>
            </a:r>
            <a:r>
              <a:rPr kumimoji="0" lang="en-GB" altLang="en-US" sz="2000" b="1" i="0" u="none" strike="noStrike" kern="0" cap="none" spc="0" normalizeH="0" baseline="0" noProof="0" dirty="0" err="1">
                <a:ln>
                  <a:noFill/>
                </a:ln>
                <a:solidFill>
                  <a:srgbClr val="FFFFFF"/>
                </a:solidFill>
                <a:effectLst/>
                <a:uLnTx/>
                <a:uFillTx/>
                <a:latin typeface="Arial"/>
              </a:rPr>
              <a:t>flocoumafen</a:t>
            </a:r>
            <a:r>
              <a:rPr kumimoji="0" lang="en-GB" altLang="en-US" sz="2000" b="1" i="0" u="none" strike="noStrike" kern="0" cap="none" spc="0" normalizeH="0" baseline="0" noProof="0" dirty="0">
                <a:ln>
                  <a:noFill/>
                </a:ln>
                <a:solidFill>
                  <a:srgbClr val="FFFFFF"/>
                </a:solidFill>
                <a:effectLst/>
                <a:uLnTx/>
                <a:uFillTx/>
                <a:latin typeface="Arial"/>
              </a:rPr>
              <a:t>, difethialone</a:t>
            </a:r>
          </a:p>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r>
              <a:rPr lang="en-GB" altLang="en-US" sz="2000" kern="0" dirty="0">
                <a:solidFill>
                  <a:srgbClr val="FFFFFF"/>
                </a:solidFill>
                <a:latin typeface="Arial"/>
              </a:rPr>
              <a:t>Also consider non-anticoagulant options</a:t>
            </a:r>
          </a:p>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r>
              <a:rPr kumimoji="0" lang="en-GB" altLang="en-US" sz="2000" b="1" i="0" u="none" strike="noStrike" kern="0" cap="none" spc="0" normalizeH="0" baseline="0" noProof="0" dirty="0">
                <a:ln>
                  <a:noFill/>
                </a:ln>
                <a:solidFill>
                  <a:srgbClr val="FFFFFF"/>
                </a:solidFill>
                <a:effectLst/>
                <a:uLnTx/>
                <a:uFillTx/>
                <a:latin typeface="Arial"/>
              </a:rPr>
              <a:t>Remember</a:t>
            </a:r>
            <a:r>
              <a:rPr kumimoji="0" lang="en-GB" altLang="en-US" sz="2000" b="1" i="0" u="none" strike="noStrike" kern="0" cap="none" spc="0" normalizeH="0" noProof="0" dirty="0">
                <a:ln>
                  <a:noFill/>
                </a:ln>
                <a:solidFill>
                  <a:srgbClr val="FFFFFF"/>
                </a:solidFill>
                <a:effectLst/>
                <a:uLnTx/>
                <a:uFillTx/>
                <a:latin typeface="Arial"/>
              </a:rPr>
              <a:t> the importance of integrated pest management: proofing, hygiene, trapping</a:t>
            </a:r>
          </a:p>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r>
              <a:rPr lang="en-GB" altLang="en-US" sz="2000" kern="0" baseline="0" dirty="0">
                <a:solidFill>
                  <a:srgbClr val="FFFFFF"/>
                </a:solidFill>
                <a:latin typeface="Arial"/>
              </a:rPr>
              <a:t>Utilise</a:t>
            </a:r>
            <a:r>
              <a:rPr lang="en-GB" altLang="en-US" sz="2000" kern="0" dirty="0">
                <a:solidFill>
                  <a:srgbClr val="FFFFFF"/>
                </a:solidFill>
                <a:latin typeface="Arial"/>
              </a:rPr>
              <a:t> the rat and mouse resistance testing facility at the University of Reading</a:t>
            </a:r>
            <a:endParaRPr kumimoji="0" lang="en-GB" altLang="en-US" sz="2000" b="1" i="0" u="none" strike="noStrike" kern="0" cap="none" spc="0" normalizeH="0" baseline="0" noProof="0" dirty="0">
              <a:ln>
                <a:noFill/>
              </a:ln>
              <a:solidFill>
                <a:srgbClr val="FFFFFF"/>
              </a:solidFill>
              <a:effectLst/>
              <a:uLnTx/>
              <a:uFillTx/>
              <a:latin typeface="Arial"/>
            </a:endParaRPr>
          </a:p>
          <a:p>
            <a:pPr marL="476250" marR="0" lvl="0" indent="-476250" algn="l" defTabSz="914400" rtl="0" eaLnBrk="1" fontAlgn="base" latinLnBrk="0" hangingPunct="1">
              <a:lnSpc>
                <a:spcPct val="100000"/>
              </a:lnSpc>
              <a:spcBef>
                <a:spcPct val="0"/>
              </a:spcBef>
              <a:spcAft>
                <a:spcPct val="50000"/>
              </a:spcAft>
              <a:buClr>
                <a:srgbClr val="FFFF00"/>
              </a:buClr>
              <a:buSzPct val="85000"/>
              <a:buFont typeface="Wingdings 2" pitchFamily="18" charset="2"/>
              <a:buChar char="¢"/>
              <a:tabLst/>
              <a:defRPr/>
            </a:pPr>
            <a:endParaRPr kumimoji="0" lang="en-GB" altLang="en-US" sz="2400" b="1" i="0" u="none" strike="noStrike" kern="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
                <a:srgbClr val="FFFF00"/>
              </a:buClr>
              <a:buSzPct val="85000"/>
              <a:buFont typeface="Wingdings 2" pitchFamily="18" charset="2"/>
              <a:buNone/>
              <a:tabLst/>
              <a:defRPr/>
            </a:pPr>
            <a:endParaRPr kumimoji="0" lang="en-GB" altLang="en-US" sz="2400" b="1" i="0" u="none" strike="noStrike" kern="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F28A04B-A2DB-4C82-8015-985430B89FAA}"/>
              </a:ext>
            </a:extLst>
          </p:cNvPr>
          <p:cNvSpPr>
            <a:spLocks noGrp="1"/>
          </p:cNvSpPr>
          <p:nvPr>
            <p:ph type="title"/>
          </p:nvPr>
        </p:nvSpPr>
        <p:spPr/>
        <p:txBody>
          <a:bodyPr/>
          <a:lstStyle/>
          <a:p>
            <a:r>
              <a:rPr lang="en-GB" dirty="0"/>
              <a:t>Summary recommendations</a:t>
            </a:r>
          </a:p>
        </p:txBody>
      </p:sp>
    </p:spTree>
    <p:extLst>
      <p:ext uri="{BB962C8B-B14F-4D97-AF65-F5344CB8AC3E}">
        <p14:creationId xmlns:p14="http://schemas.microsoft.com/office/powerpoint/2010/main" val="406192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337" y="125128"/>
            <a:ext cx="9364337" cy="769441"/>
          </a:xfrm>
          <a:prstGeom prst="rect">
            <a:avLst/>
          </a:prstGeom>
          <a:noFill/>
        </p:spPr>
        <p:txBody>
          <a:bodyPr wrap="square" rtlCol="0">
            <a:spAutoFit/>
          </a:bodyPr>
          <a:lstStyle/>
          <a:p>
            <a:pPr algn="ctr"/>
            <a:r>
              <a:rPr lang="en-GB" sz="4400" b="1" dirty="0">
                <a:solidFill>
                  <a:srgbClr val="214017"/>
                </a:solidFill>
              </a:rPr>
              <a:t>Reading List</a:t>
            </a:r>
          </a:p>
        </p:txBody>
      </p:sp>
      <p:sp>
        <p:nvSpPr>
          <p:cNvPr id="2" name="Rectangle 1"/>
          <p:cNvSpPr/>
          <p:nvPr/>
        </p:nvSpPr>
        <p:spPr>
          <a:xfrm>
            <a:off x="4461831" y="1874543"/>
            <a:ext cx="4130582" cy="369332"/>
          </a:xfrm>
          <a:prstGeom prst="rect">
            <a:avLst/>
          </a:prstGeom>
        </p:spPr>
        <p:txBody>
          <a:bodyPr wrap="square">
            <a:spAutoFit/>
          </a:bodyPr>
          <a:lstStyle/>
          <a:p>
            <a:r>
              <a:rPr lang="en-GB" sz="1800" dirty="0">
                <a:solidFill>
                  <a:schemeClr val="accent5">
                    <a:lumMod val="75000"/>
                  </a:schemeClr>
                </a:solidFill>
              </a:rPr>
              <a:t>https://www.thinkwildlife.org/downloads/</a:t>
            </a:r>
          </a:p>
        </p:txBody>
      </p:sp>
      <p:sp>
        <p:nvSpPr>
          <p:cNvPr id="5" name="Rectangle 4"/>
          <p:cNvSpPr/>
          <p:nvPr/>
        </p:nvSpPr>
        <p:spPr>
          <a:xfrm>
            <a:off x="96253" y="1474433"/>
            <a:ext cx="8592413" cy="400110"/>
          </a:xfrm>
          <a:prstGeom prst="rect">
            <a:avLst/>
          </a:prstGeom>
        </p:spPr>
        <p:txBody>
          <a:bodyPr wrap="square">
            <a:spAutoFit/>
          </a:bodyPr>
          <a:lstStyle/>
          <a:p>
            <a:pPr marL="342900" indent="-342900">
              <a:buFont typeface="Arial" panose="020B0604020202020204" pitchFamily="34" charset="0"/>
              <a:buChar char="•"/>
            </a:pPr>
            <a:r>
              <a:rPr lang="en-GB" sz="2000" dirty="0"/>
              <a:t>Anticoagulant Resistance in Rats and Mice in the UK – Current Status in 2018</a:t>
            </a:r>
          </a:p>
        </p:txBody>
      </p:sp>
      <p:sp>
        <p:nvSpPr>
          <p:cNvPr id="3" name="Rectangle 2"/>
          <p:cNvSpPr/>
          <p:nvPr/>
        </p:nvSpPr>
        <p:spPr>
          <a:xfrm>
            <a:off x="4461831" y="2734899"/>
            <a:ext cx="4572000" cy="369332"/>
          </a:xfrm>
          <a:prstGeom prst="rect">
            <a:avLst/>
          </a:prstGeom>
        </p:spPr>
        <p:txBody>
          <a:bodyPr>
            <a:spAutoFit/>
          </a:bodyPr>
          <a:lstStyle/>
          <a:p>
            <a:r>
              <a:rPr lang="en-GB" sz="1800" dirty="0">
                <a:solidFill>
                  <a:schemeClr val="accent5">
                    <a:lumMod val="75000"/>
                  </a:schemeClr>
                </a:solidFill>
              </a:rPr>
              <a:t>https://bpca.org.uk/about/partners/rrag</a:t>
            </a:r>
          </a:p>
        </p:txBody>
      </p:sp>
      <p:sp>
        <p:nvSpPr>
          <p:cNvPr id="7" name="Rectangle 6"/>
          <p:cNvSpPr/>
          <p:nvPr/>
        </p:nvSpPr>
        <p:spPr>
          <a:xfrm>
            <a:off x="96252" y="2289332"/>
            <a:ext cx="8592413" cy="400110"/>
          </a:xfrm>
          <a:prstGeom prst="rect">
            <a:avLst/>
          </a:prstGeom>
        </p:spPr>
        <p:txBody>
          <a:bodyPr wrap="square">
            <a:spAutoFit/>
          </a:bodyPr>
          <a:lstStyle/>
          <a:p>
            <a:pPr marL="342900" indent="-342900">
              <a:buFont typeface="Arial" panose="020B0604020202020204" pitchFamily="34" charset="0"/>
              <a:buChar char="•"/>
            </a:pPr>
            <a:r>
              <a:rPr lang="en-GB" sz="2000" dirty="0"/>
              <a:t>House mouse &amp; Norway rat resistance guidelines</a:t>
            </a:r>
          </a:p>
        </p:txBody>
      </p:sp>
      <p:sp>
        <p:nvSpPr>
          <p:cNvPr id="6" name="Rectangle 5"/>
          <p:cNvSpPr/>
          <p:nvPr/>
        </p:nvSpPr>
        <p:spPr>
          <a:xfrm>
            <a:off x="4241122" y="4663998"/>
            <a:ext cx="4572000" cy="369332"/>
          </a:xfrm>
          <a:prstGeom prst="rect">
            <a:avLst/>
          </a:prstGeom>
        </p:spPr>
        <p:txBody>
          <a:bodyPr>
            <a:spAutoFit/>
          </a:bodyPr>
          <a:lstStyle/>
          <a:p>
            <a:r>
              <a:rPr lang="en-GB" sz="1800" b="1" dirty="0">
                <a:solidFill>
                  <a:schemeClr val="accent5">
                    <a:lumMod val="75000"/>
                  </a:schemeClr>
                </a:solidFill>
              </a:rPr>
              <a:t>https://research.reading.ac.uk/resistant-rats/</a:t>
            </a:r>
          </a:p>
        </p:txBody>
      </p:sp>
      <p:sp>
        <p:nvSpPr>
          <p:cNvPr id="9" name="Rectangle 8"/>
          <p:cNvSpPr/>
          <p:nvPr/>
        </p:nvSpPr>
        <p:spPr>
          <a:xfrm>
            <a:off x="165624" y="3314728"/>
            <a:ext cx="8592413" cy="1323439"/>
          </a:xfrm>
          <a:prstGeom prst="rect">
            <a:avLst/>
          </a:prstGeom>
        </p:spPr>
        <p:txBody>
          <a:bodyPr wrap="square">
            <a:spAutoFit/>
          </a:bodyPr>
          <a:lstStyle/>
          <a:p>
            <a:pPr marL="342900" indent="-342900">
              <a:buFont typeface="Arial" panose="020B0604020202020204" pitchFamily="34" charset="0"/>
              <a:buChar char="•"/>
            </a:pPr>
            <a:r>
              <a:rPr lang="en-GB" sz="2000" dirty="0"/>
              <a:t>Vertebrate Pests Unit’s rodenticide resistance webpage:</a:t>
            </a:r>
          </a:p>
          <a:p>
            <a:pPr marL="800100" lvl="1" indent="-342900">
              <a:buFont typeface="Arial" panose="020B0604020202020204" pitchFamily="34" charset="0"/>
              <a:buChar char="•"/>
            </a:pPr>
            <a:r>
              <a:rPr lang="en-GB" sz="2000" dirty="0"/>
              <a:t>Download the sampling protocol</a:t>
            </a:r>
          </a:p>
          <a:p>
            <a:pPr marL="800100" lvl="1" indent="-342900">
              <a:buFont typeface="Arial" panose="020B0604020202020204" pitchFamily="34" charset="0"/>
              <a:buChar char="•"/>
            </a:pPr>
            <a:r>
              <a:rPr lang="en-GB" sz="2000" dirty="0"/>
              <a:t>Download information posters</a:t>
            </a:r>
          </a:p>
          <a:p>
            <a:pPr marL="800100" lvl="1" indent="-342900">
              <a:buFont typeface="Arial" panose="020B0604020202020204" pitchFamily="34" charset="0"/>
              <a:buChar char="•"/>
            </a:pPr>
            <a:r>
              <a:rPr lang="en-GB" sz="2000" dirty="0"/>
              <a:t>Take a look at the latest UK RESISTANCE MAPS</a:t>
            </a:r>
          </a:p>
        </p:txBody>
      </p:sp>
    </p:spTree>
    <p:extLst>
      <p:ext uri="{BB962C8B-B14F-4D97-AF65-F5344CB8AC3E}">
        <p14:creationId xmlns:p14="http://schemas.microsoft.com/office/powerpoint/2010/main" val="305385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0"/>
            <a:ext cx="7772400" cy="1143001"/>
          </a:xfrm>
        </p:spPr>
        <p:txBody>
          <a:bodyPr/>
          <a:lstStyle/>
          <a:p>
            <a:pPr>
              <a:defRPr/>
            </a:pPr>
            <a:r>
              <a:rPr lang="en-GB" altLang="en-US" sz="4000" dirty="0"/>
              <a:t>Acute Rodenticides</a:t>
            </a:r>
            <a:endParaRPr lang="en-GB" sz="4000" dirty="0"/>
          </a:p>
        </p:txBody>
      </p:sp>
      <p:sp>
        <p:nvSpPr>
          <p:cNvPr id="16387" name="Content Placeholder 2"/>
          <p:cNvSpPr>
            <a:spLocks noGrp="1"/>
          </p:cNvSpPr>
          <p:nvPr>
            <p:ph idx="1"/>
          </p:nvPr>
        </p:nvSpPr>
        <p:spPr>
          <a:xfrm>
            <a:off x="33337" y="1214624"/>
            <a:ext cx="8334375" cy="1123763"/>
          </a:xfrm>
        </p:spPr>
        <p:txBody>
          <a:bodyPr/>
          <a:lstStyle/>
          <a:p>
            <a:pPr marL="666750" lvl="1" indent="0">
              <a:buNone/>
              <a:defRPr/>
            </a:pPr>
            <a:r>
              <a:rPr lang="en-US" sz="2400" dirty="0"/>
              <a:t>Acute mode of action</a:t>
            </a:r>
          </a:p>
          <a:p>
            <a:pPr lvl="2">
              <a:buFont typeface="Wingdings" pitchFamily="2" charset="2"/>
              <a:buChar char="v"/>
              <a:defRPr/>
            </a:pPr>
            <a:r>
              <a:rPr lang="en-US" dirty="0"/>
              <a:t> rodents feed once and death occurs quickly</a:t>
            </a:r>
          </a:p>
          <a:p>
            <a:pPr marL="0" indent="0" eaLnBrk="1" hangingPunct="1">
              <a:buNone/>
            </a:pPr>
            <a:endParaRPr lang="en-GB" altLang="en-US" sz="2400" dirty="0"/>
          </a:p>
        </p:txBody>
      </p:sp>
      <p:sp>
        <p:nvSpPr>
          <p:cNvPr id="9" name="TextBox 8"/>
          <p:cNvSpPr txBox="1"/>
          <p:nvPr/>
        </p:nvSpPr>
        <p:spPr>
          <a:xfrm>
            <a:off x="422910" y="2773793"/>
            <a:ext cx="8366458" cy="646331"/>
          </a:xfrm>
          <a:prstGeom prst="rect">
            <a:avLst/>
          </a:prstGeom>
          <a:noFill/>
        </p:spPr>
        <p:txBody>
          <a:bodyPr wrap="square" rtlCol="0">
            <a:spAutoFit/>
          </a:bodyPr>
          <a:lstStyle/>
          <a:p>
            <a:r>
              <a:rPr lang="en-GB" sz="3600" b="1" dirty="0">
                <a:solidFill>
                  <a:schemeClr val="tx2"/>
                </a:solidFill>
              </a:rPr>
              <a:t>Key Disadvantage:    BAIT SHYNESS</a:t>
            </a:r>
          </a:p>
        </p:txBody>
      </p:sp>
      <p:pic>
        <p:nvPicPr>
          <p:cNvPr id="1026" name="Picture 2" descr="Image result for hiding mouse"/>
          <p:cNvPicPr>
            <a:picLocks noChangeAspect="1" noChangeArrowheads="1"/>
          </p:cNvPicPr>
          <p:nvPr/>
        </p:nvPicPr>
        <p:blipFill rotWithShape="1">
          <a:blip r:embed="rId3">
            <a:extLst>
              <a:ext uri="{28A0092B-C50C-407E-A947-70E740481C1C}">
                <a14:useLocalDpi xmlns:a14="http://schemas.microsoft.com/office/drawing/2010/main" val="0"/>
              </a:ext>
            </a:extLst>
          </a:blip>
          <a:srcRect t="28822" b="11457"/>
          <a:stretch/>
        </p:blipFill>
        <p:spPr bwMode="auto">
          <a:xfrm>
            <a:off x="3066548" y="3859718"/>
            <a:ext cx="6077452" cy="2998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0405" r="41762"/>
          <a:stretch/>
        </p:blipFill>
        <p:spPr bwMode="auto">
          <a:xfrm>
            <a:off x="0" y="3857624"/>
            <a:ext cx="3066548"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3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67074" y="5356459"/>
            <a:ext cx="1876926" cy="1501541"/>
          </a:xfrm>
          <a:prstGeom prst="rect">
            <a:avLst/>
          </a:prstGeom>
          <a:solidFill>
            <a:srgbClr val="21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7675" y="-71438"/>
            <a:ext cx="8414371" cy="1143001"/>
          </a:xfrm>
        </p:spPr>
        <p:txBody>
          <a:bodyPr/>
          <a:lstStyle/>
          <a:p>
            <a:pPr>
              <a:defRPr/>
            </a:pPr>
            <a:r>
              <a:rPr lang="en-GB" altLang="en-US" sz="4000" dirty="0"/>
              <a:t>Anticoagulant Rodenticides</a:t>
            </a:r>
            <a:endParaRPr lang="en-GB" dirty="0"/>
          </a:p>
        </p:txBody>
      </p:sp>
      <p:sp>
        <p:nvSpPr>
          <p:cNvPr id="16387" name="Content Placeholder 2"/>
          <p:cNvSpPr>
            <a:spLocks noGrp="1"/>
          </p:cNvSpPr>
          <p:nvPr>
            <p:ph idx="1"/>
          </p:nvPr>
        </p:nvSpPr>
        <p:spPr>
          <a:xfrm>
            <a:off x="-421106" y="1165299"/>
            <a:ext cx="9431934" cy="1216677"/>
          </a:xfrm>
        </p:spPr>
        <p:txBody>
          <a:bodyPr/>
          <a:lstStyle/>
          <a:p>
            <a:pPr lvl="1"/>
            <a:r>
              <a:rPr lang="en-GB" sz="2000" dirty="0"/>
              <a:t>Discovered in 1930s</a:t>
            </a:r>
          </a:p>
          <a:p>
            <a:pPr lvl="1"/>
            <a:r>
              <a:rPr lang="en-GB" sz="2000" dirty="0"/>
              <a:t>Warfarin &amp; </a:t>
            </a:r>
            <a:r>
              <a:rPr lang="en-GB" sz="2000" dirty="0" err="1"/>
              <a:t>Coumatetralyl</a:t>
            </a:r>
            <a:r>
              <a:rPr lang="en-GB" sz="2000" dirty="0"/>
              <a:t> were introduced </a:t>
            </a:r>
            <a:r>
              <a:rPr lang="en-GB" dirty="0"/>
              <a:t>1950s </a:t>
            </a:r>
          </a:p>
          <a:p>
            <a:pPr lvl="1"/>
            <a:r>
              <a:rPr lang="en-GB" sz="2000" b="0" dirty="0"/>
              <a:t>Now referred to as first generation anticoagulants – FGARS</a:t>
            </a:r>
          </a:p>
        </p:txBody>
      </p:sp>
      <p:sp>
        <p:nvSpPr>
          <p:cNvPr id="3" name="TextBox 2"/>
          <p:cNvSpPr txBox="1"/>
          <p:nvPr/>
        </p:nvSpPr>
        <p:spPr>
          <a:xfrm>
            <a:off x="611439" y="2899721"/>
            <a:ext cx="8128997" cy="646331"/>
          </a:xfrm>
          <a:prstGeom prst="rect">
            <a:avLst/>
          </a:prstGeom>
          <a:noFill/>
        </p:spPr>
        <p:txBody>
          <a:bodyPr wrap="square" rtlCol="0">
            <a:spAutoFit/>
          </a:bodyPr>
          <a:lstStyle/>
          <a:p>
            <a:r>
              <a:rPr lang="en-GB" sz="3200" b="1" dirty="0">
                <a:solidFill>
                  <a:schemeClr val="tx2"/>
                </a:solidFill>
              </a:rPr>
              <a:t>Key Advantage</a:t>
            </a:r>
            <a:r>
              <a:rPr lang="en-GB" sz="3600" b="1" dirty="0">
                <a:solidFill>
                  <a:schemeClr val="tx2"/>
                </a:solidFill>
              </a:rPr>
              <a:t>:     NO BAIT SHYNESS</a:t>
            </a:r>
          </a:p>
        </p:txBody>
      </p:sp>
      <p:pic>
        <p:nvPicPr>
          <p:cNvPr id="102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37" t="10452" r="3749" b="2805"/>
          <a:stretch/>
        </p:blipFill>
        <p:spPr bwMode="auto">
          <a:xfrm>
            <a:off x="2654896" y="3633142"/>
            <a:ext cx="3633814" cy="295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433187" y="5860026"/>
            <a:ext cx="1710813" cy="997974"/>
          </a:xfrm>
          <a:prstGeom prst="rect">
            <a:avLst/>
          </a:prstGeom>
          <a:solidFill>
            <a:srgbClr val="21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defRPr/>
            </a:pPr>
            <a:r>
              <a:rPr lang="en-GB" altLang="en-US" sz="4000" dirty="0"/>
              <a:t>How do they work?</a:t>
            </a:r>
            <a:endParaRPr lang="en-GB" sz="4000" dirty="0"/>
          </a:p>
        </p:txBody>
      </p:sp>
      <p:sp>
        <p:nvSpPr>
          <p:cNvPr id="16387" name="Content Placeholder 2"/>
          <p:cNvSpPr>
            <a:spLocks noGrp="1"/>
          </p:cNvSpPr>
          <p:nvPr>
            <p:ph idx="1"/>
          </p:nvPr>
        </p:nvSpPr>
        <p:spPr>
          <a:xfrm>
            <a:off x="198509" y="1261448"/>
            <a:ext cx="4427622" cy="618473"/>
          </a:xfrm>
        </p:spPr>
        <p:txBody>
          <a:bodyPr/>
          <a:lstStyle/>
          <a:p>
            <a:pPr marL="0" indent="0">
              <a:spcAft>
                <a:spcPts val="0"/>
              </a:spcAft>
              <a:buNone/>
            </a:pPr>
            <a:r>
              <a:rPr lang="en-GB" sz="2400" dirty="0">
                <a:solidFill>
                  <a:srgbClr val="FFFF00"/>
                </a:solidFill>
              </a:rPr>
              <a:t>Anticoagulants block the: 	</a:t>
            </a:r>
            <a:endParaRPr lang="en-GB" altLang="en-US" sz="2000" dirty="0">
              <a:solidFill>
                <a:schemeClr val="tx2"/>
              </a:solidFill>
            </a:endParaRPr>
          </a:p>
          <a:p>
            <a:endParaRPr lang="en-GB" altLang="en-US" sz="1800" dirty="0">
              <a:solidFill>
                <a:schemeClr val="tx2"/>
              </a:solidFill>
            </a:endParaRPr>
          </a:p>
          <a:p>
            <a:pPr>
              <a:buFontTx/>
              <a:buNone/>
            </a:pPr>
            <a:r>
              <a:rPr lang="en-GB" altLang="en-US" sz="1800" dirty="0">
                <a:solidFill>
                  <a:schemeClr val="tx2"/>
                </a:solidFill>
              </a:rPr>
              <a:t>  </a:t>
            </a:r>
            <a:endParaRPr lang="en-GB" altLang="en-US" sz="2400" dirty="0">
              <a:solidFill>
                <a:schemeClr val="tx2"/>
              </a:solidFill>
            </a:endParaRPr>
          </a:p>
        </p:txBody>
      </p:sp>
      <p:grpSp>
        <p:nvGrpSpPr>
          <p:cNvPr id="16" name="Group 15"/>
          <p:cNvGrpSpPr/>
          <p:nvPr/>
        </p:nvGrpSpPr>
        <p:grpSpPr>
          <a:xfrm>
            <a:off x="2402370" y="3876597"/>
            <a:ext cx="3706969" cy="2782998"/>
            <a:chOff x="761737" y="4581555"/>
            <a:chExt cx="3274687" cy="2458463"/>
          </a:xfrm>
        </p:grpSpPr>
        <p:sp>
          <p:nvSpPr>
            <p:cNvPr id="10" name="Rounded Rectangle 9"/>
            <p:cNvSpPr/>
            <p:nvPr/>
          </p:nvSpPr>
          <p:spPr>
            <a:xfrm>
              <a:off x="761737" y="4581555"/>
              <a:ext cx="3274687" cy="2458463"/>
            </a:xfrm>
            <a:prstGeom prst="roundRect">
              <a:avLst/>
            </a:prstGeom>
            <a:gradFill flip="none" rotWithShape="1">
              <a:gsLst>
                <a:gs pos="0">
                  <a:srgbClr val="92D050">
                    <a:tint val="66000"/>
                    <a:satMod val="160000"/>
                  </a:srgbClr>
                </a:gs>
                <a:gs pos="64000">
                  <a:srgbClr val="92D050">
                    <a:tint val="44500"/>
                    <a:satMod val="160000"/>
                  </a:srgbClr>
                </a:gs>
                <a:gs pos="100000">
                  <a:srgbClr val="92D050">
                    <a:tint val="23500"/>
                    <a:satMod val="16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Image result for rat ble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36" y="4754949"/>
              <a:ext cx="3073650" cy="187724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980939" y="1020650"/>
            <a:ext cx="4572000" cy="769441"/>
          </a:xfrm>
          <a:prstGeom prst="rect">
            <a:avLst/>
          </a:prstGeom>
        </p:spPr>
        <p:txBody>
          <a:bodyPr>
            <a:spAutoFit/>
          </a:bodyPr>
          <a:lstStyle/>
          <a:p>
            <a:pPr algn="ctr">
              <a:spcAft>
                <a:spcPts val="0"/>
              </a:spcAft>
            </a:pPr>
            <a:r>
              <a:rPr lang="en-GB" sz="4400" b="1" dirty="0">
                <a:solidFill>
                  <a:srgbClr val="FFFF00"/>
                </a:solidFill>
              </a:rPr>
              <a:t>Vitamin K cycle</a:t>
            </a:r>
          </a:p>
        </p:txBody>
      </p:sp>
      <p:grpSp>
        <p:nvGrpSpPr>
          <p:cNvPr id="14" name="Group 13"/>
          <p:cNvGrpSpPr/>
          <p:nvPr/>
        </p:nvGrpSpPr>
        <p:grpSpPr>
          <a:xfrm>
            <a:off x="2877036" y="1569866"/>
            <a:ext cx="2757639" cy="2772076"/>
            <a:chOff x="-19664" y="3395354"/>
            <a:chExt cx="2757639" cy="2772076"/>
          </a:xfrm>
        </p:grpSpPr>
        <p:sp>
          <p:nvSpPr>
            <p:cNvPr id="9" name="Rectangle 8"/>
            <p:cNvSpPr/>
            <p:nvPr/>
          </p:nvSpPr>
          <p:spPr>
            <a:xfrm>
              <a:off x="64867" y="4522717"/>
              <a:ext cx="2588578" cy="461665"/>
            </a:xfrm>
            <a:prstGeom prst="rect">
              <a:avLst/>
            </a:prstGeom>
          </p:spPr>
          <p:txBody>
            <a:bodyPr wrap="square">
              <a:spAutoFit/>
            </a:bodyPr>
            <a:lstStyle/>
            <a:p>
              <a:pPr algn="ctr">
                <a:spcAft>
                  <a:spcPts val="0"/>
                </a:spcAft>
              </a:pPr>
              <a:r>
                <a:rPr lang="en-GB" b="1" dirty="0">
                  <a:solidFill>
                    <a:srgbClr val="92D050"/>
                  </a:solidFill>
                </a:rPr>
                <a:t>Vitamin K</a:t>
              </a:r>
            </a:p>
          </p:txBody>
        </p:sp>
        <p:sp>
          <p:nvSpPr>
            <p:cNvPr id="7" name="Curved Down Arrow 6"/>
            <p:cNvSpPr/>
            <p:nvPr/>
          </p:nvSpPr>
          <p:spPr>
            <a:xfrm>
              <a:off x="309200" y="4204289"/>
              <a:ext cx="2099912" cy="577103"/>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urved Up Arrow 7"/>
            <p:cNvSpPr/>
            <p:nvPr/>
          </p:nvSpPr>
          <p:spPr>
            <a:xfrm flipH="1">
              <a:off x="309200" y="4843009"/>
              <a:ext cx="1982804" cy="507831"/>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Multiply 10"/>
            <p:cNvSpPr/>
            <p:nvPr/>
          </p:nvSpPr>
          <p:spPr>
            <a:xfrm>
              <a:off x="-19664" y="3395354"/>
              <a:ext cx="2757639" cy="2772076"/>
            </a:xfrm>
            <a:prstGeom prst="mathMultiply">
              <a:avLst>
                <a:gd name="adj1" fmla="val 6363"/>
              </a:avLst>
            </a:prstGeom>
            <a:solidFill>
              <a:srgbClr val="FF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477481" y="2445910"/>
            <a:ext cx="1931080" cy="954107"/>
          </a:xfrm>
          <a:prstGeom prst="rect">
            <a:avLst/>
          </a:prstGeom>
          <a:noFill/>
        </p:spPr>
        <p:txBody>
          <a:bodyPr wrap="square" rtlCol="0">
            <a:spAutoFit/>
          </a:bodyPr>
          <a:lstStyle/>
          <a:p>
            <a:pPr algn="ctr"/>
            <a:r>
              <a:rPr lang="en-GB" sz="2800" b="1" dirty="0">
                <a:ln>
                  <a:solidFill>
                    <a:schemeClr val="tx2">
                      <a:lumMod val="60000"/>
                      <a:lumOff val="40000"/>
                    </a:schemeClr>
                  </a:solidFill>
                </a:ln>
                <a:solidFill>
                  <a:srgbClr val="D60000"/>
                </a:solidFill>
                <a:latin typeface="Segoe UI Emoji" panose="020B0502040204020203" pitchFamily="34" charset="0"/>
                <a:ea typeface="Segoe UI Emoji" panose="020B0502040204020203" pitchFamily="34" charset="0"/>
              </a:rPr>
              <a:t>Blood Can’t Clot</a:t>
            </a:r>
          </a:p>
        </p:txBody>
      </p:sp>
      <p:sp>
        <p:nvSpPr>
          <p:cNvPr id="13" name="Down Arrow 12"/>
          <p:cNvSpPr/>
          <p:nvPr/>
        </p:nvSpPr>
        <p:spPr>
          <a:xfrm rot="16200000">
            <a:off x="2230774" y="2394538"/>
            <a:ext cx="519868" cy="939617"/>
          </a:xfrm>
          <a:prstGeom prst="downArrow">
            <a:avLst>
              <a:gd name="adj1" fmla="val 21429"/>
              <a:gd name="adj2" fmla="val 412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descr="Image result for rat bai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000" b="97000" l="1000" r="99667"/>
                    </a14:imgEffect>
                  </a14:imgLayer>
                </a14:imgProps>
              </a:ext>
              <a:ext uri="{28A0092B-C50C-407E-A947-70E740481C1C}">
                <a14:useLocalDpi xmlns:a14="http://schemas.microsoft.com/office/drawing/2010/main" val="0"/>
              </a:ext>
            </a:extLst>
          </a:blip>
          <a:srcRect/>
          <a:stretch>
            <a:fillRect/>
          </a:stretch>
        </p:blipFill>
        <p:spPr bwMode="auto">
          <a:xfrm>
            <a:off x="632056" y="2315265"/>
            <a:ext cx="1210087" cy="1210087"/>
          </a:xfrm>
          <a:prstGeom prst="rect">
            <a:avLst/>
          </a:prstGeom>
          <a:noFill/>
          <a:extLst>
            <a:ext uri="{909E8E84-426E-40DD-AFC4-6F175D3DCCD1}">
              <a14:hiddenFill xmlns:a14="http://schemas.microsoft.com/office/drawing/2010/main">
                <a:solidFill>
                  <a:srgbClr val="FFFFFF"/>
                </a:solidFill>
              </a14:hiddenFill>
            </a:ext>
          </a:extLst>
        </p:spPr>
      </p:pic>
      <p:sp>
        <p:nvSpPr>
          <p:cNvPr id="23" name="Down Arrow 22"/>
          <p:cNvSpPr/>
          <p:nvPr/>
        </p:nvSpPr>
        <p:spPr>
          <a:xfrm rot="16200000">
            <a:off x="5814799" y="2329546"/>
            <a:ext cx="519868" cy="939617"/>
          </a:xfrm>
          <a:prstGeom prst="downArrow">
            <a:avLst>
              <a:gd name="adj1" fmla="val 21429"/>
              <a:gd name="adj2" fmla="val 412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868379" y="6197930"/>
            <a:ext cx="3676163" cy="461665"/>
          </a:xfrm>
          <a:prstGeom prst="rect">
            <a:avLst/>
          </a:prstGeom>
          <a:noFill/>
        </p:spPr>
        <p:txBody>
          <a:bodyPr wrap="square" rtlCol="0">
            <a:spAutoFit/>
          </a:bodyPr>
          <a:lstStyle/>
          <a:p>
            <a:r>
              <a:rPr lang="en-GB" dirty="0">
                <a:solidFill>
                  <a:srgbClr val="214017"/>
                </a:solidFill>
              </a:rPr>
              <a:t>Animal haemorrhages</a:t>
            </a:r>
          </a:p>
        </p:txBody>
      </p:sp>
    </p:spTree>
    <p:extLst>
      <p:ext uri="{BB962C8B-B14F-4D97-AF65-F5344CB8AC3E}">
        <p14:creationId xmlns:p14="http://schemas.microsoft.com/office/powerpoint/2010/main" val="277523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562"/>
            <a:ext cx="5967663" cy="5786438"/>
          </a:xfrm>
          <a:prstGeom prst="rect">
            <a:avLst/>
          </a:prstGeom>
          <a:gradFill flip="none" rotWithShape="1">
            <a:gsLst>
              <a:gs pos="0">
                <a:srgbClr val="0F405E">
                  <a:shade val="30000"/>
                  <a:satMod val="115000"/>
                </a:srgbClr>
              </a:gs>
              <a:gs pos="50000">
                <a:srgbClr val="125B92"/>
              </a:gs>
              <a:gs pos="100000">
                <a:srgbClr val="0A2F4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4621320" y="2335320"/>
            <a:ext cx="5786437" cy="32589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2516" y="-71439"/>
            <a:ext cx="7772400" cy="1143001"/>
          </a:xfrm>
        </p:spPr>
        <p:txBody>
          <a:bodyPr/>
          <a:lstStyle/>
          <a:p>
            <a:pPr>
              <a:defRPr/>
            </a:pPr>
            <a:r>
              <a:rPr lang="en-GB" altLang="en-US" sz="4000" dirty="0"/>
              <a:t>Genetic Resistance</a:t>
            </a:r>
            <a:endParaRPr lang="en-GB" sz="4000" dirty="0"/>
          </a:p>
        </p:txBody>
      </p:sp>
      <p:sp>
        <p:nvSpPr>
          <p:cNvPr id="7" name="Rectangle 6"/>
          <p:cNvSpPr/>
          <p:nvPr/>
        </p:nvSpPr>
        <p:spPr>
          <a:xfrm>
            <a:off x="131544" y="1120987"/>
            <a:ext cx="6846771" cy="830997"/>
          </a:xfrm>
          <a:prstGeom prst="rect">
            <a:avLst/>
          </a:prstGeom>
        </p:spPr>
        <p:txBody>
          <a:bodyPr wrap="square">
            <a:spAutoFit/>
          </a:bodyPr>
          <a:lstStyle/>
          <a:p>
            <a:pPr marL="214313" indent="-214313">
              <a:buFont typeface="Arial" panose="020B0604020202020204" pitchFamily="34" charset="0"/>
              <a:buChar char="•"/>
            </a:pPr>
            <a:r>
              <a:rPr lang="en-GB" dirty="0"/>
              <a:t>Genetic studies indicate that resistance is caused by a single gene mutation:</a:t>
            </a:r>
          </a:p>
        </p:txBody>
      </p:sp>
      <p:sp>
        <p:nvSpPr>
          <p:cNvPr id="10" name="Rectangle 9"/>
          <p:cNvSpPr/>
          <p:nvPr/>
        </p:nvSpPr>
        <p:spPr>
          <a:xfrm>
            <a:off x="1251540" y="2091680"/>
            <a:ext cx="3323723" cy="1261884"/>
          </a:xfrm>
          <a:prstGeom prst="rect">
            <a:avLst/>
          </a:prstGeom>
        </p:spPr>
        <p:txBody>
          <a:bodyPr wrap="square">
            <a:spAutoFit/>
          </a:bodyPr>
          <a:lstStyle/>
          <a:p>
            <a:pPr lvl="1" algn="ctr"/>
            <a:r>
              <a:rPr lang="en-GB" sz="4400" b="1" dirty="0"/>
              <a:t>VKORC1</a:t>
            </a:r>
            <a:r>
              <a:rPr lang="en-GB" sz="3200" b="1" dirty="0"/>
              <a:t> </a:t>
            </a:r>
          </a:p>
          <a:p>
            <a:pPr lvl="1" algn="ctr"/>
            <a:r>
              <a:rPr lang="en-GB" sz="3200" b="1" dirty="0"/>
              <a:t>gene mutation</a:t>
            </a:r>
          </a:p>
        </p:txBody>
      </p:sp>
      <p:sp>
        <p:nvSpPr>
          <p:cNvPr id="3" name="Down Arrow 2"/>
          <p:cNvSpPr/>
          <p:nvPr/>
        </p:nvSpPr>
        <p:spPr>
          <a:xfrm>
            <a:off x="2619629" y="3468062"/>
            <a:ext cx="645820" cy="674142"/>
          </a:xfrm>
          <a:prstGeom prst="downArrow">
            <a:avLst>
              <a:gd name="adj1" fmla="val 27644"/>
              <a:gd name="adj2" fmla="val 50000"/>
            </a:avLst>
          </a:prstGeom>
          <a:solidFill>
            <a:schemeClr val="bg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41327" y="4147752"/>
            <a:ext cx="4733969" cy="954107"/>
          </a:xfrm>
          <a:prstGeom prst="rect">
            <a:avLst/>
          </a:prstGeom>
        </p:spPr>
        <p:txBody>
          <a:bodyPr wrap="square">
            <a:spAutoFit/>
          </a:bodyPr>
          <a:lstStyle/>
          <a:p>
            <a:pPr lvl="1"/>
            <a:r>
              <a:rPr lang="en-GB" sz="2800" b="1" dirty="0"/>
              <a:t>Changes enzyme’s shape in the vitamin K cycle</a:t>
            </a:r>
          </a:p>
        </p:txBody>
      </p:sp>
      <p:sp>
        <p:nvSpPr>
          <p:cNvPr id="11" name="Down Arrow 10"/>
          <p:cNvSpPr/>
          <p:nvPr/>
        </p:nvSpPr>
        <p:spPr>
          <a:xfrm>
            <a:off x="2619629" y="5195508"/>
            <a:ext cx="645820" cy="674142"/>
          </a:xfrm>
          <a:prstGeom prst="downArrow">
            <a:avLst>
              <a:gd name="adj1" fmla="val 27644"/>
              <a:gd name="adj2" fmla="val 50000"/>
            </a:avLst>
          </a:prstGeom>
          <a:solidFill>
            <a:schemeClr val="bg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22516" y="5952818"/>
            <a:ext cx="5640046" cy="523220"/>
          </a:xfrm>
          <a:prstGeom prst="rect">
            <a:avLst/>
          </a:prstGeom>
        </p:spPr>
        <p:txBody>
          <a:bodyPr wrap="square">
            <a:spAutoFit/>
          </a:bodyPr>
          <a:lstStyle/>
          <a:p>
            <a:pPr lvl="1"/>
            <a:r>
              <a:rPr lang="en-GB" sz="2800" b="1" dirty="0"/>
              <a:t>Blocks anticoagulant molecules</a:t>
            </a:r>
          </a:p>
        </p:txBody>
      </p:sp>
    </p:spTree>
    <p:extLst>
      <p:ext uri="{BB962C8B-B14F-4D97-AF65-F5344CB8AC3E}">
        <p14:creationId xmlns:p14="http://schemas.microsoft.com/office/powerpoint/2010/main" val="376992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146612" y="4697506"/>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5246" y="4347883"/>
            <a:ext cx="184731" cy="461665"/>
          </a:xfrm>
          <a:prstGeom prst="rect">
            <a:avLst/>
          </a:prstGeom>
          <a:noFill/>
        </p:spPr>
        <p:txBody>
          <a:bodyPr wrap="none" rtlCol="0">
            <a:spAutoFit/>
          </a:bodyPr>
          <a:lstStyle/>
          <a:p>
            <a:endParaRPr lang="en-GB"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t="9446" b="3027"/>
          <a:stretch/>
        </p:blipFill>
        <p:spPr bwMode="auto">
          <a:xfrm>
            <a:off x="1423881" y="2162647"/>
            <a:ext cx="5288407" cy="4112009"/>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0" y="623764"/>
            <a:ext cx="8805307" cy="1538883"/>
          </a:xfrm>
          <a:prstGeom prst="rect">
            <a:avLst/>
          </a:prstGeom>
        </p:spPr>
        <p:txBody>
          <a:bodyPr wrap="square">
            <a:spAutoFit/>
          </a:bodyPr>
          <a:lstStyle/>
          <a:p>
            <a:pPr lvl="1"/>
            <a:endParaRPr lang="en-GB" sz="2800" dirty="0"/>
          </a:p>
          <a:p>
            <a:pPr marL="214313" indent="-214313">
              <a:spcAft>
                <a:spcPts val="1200"/>
              </a:spcAft>
              <a:buFont typeface="Arial" panose="020B0604020202020204" pitchFamily="34" charset="0"/>
              <a:buChar char="•"/>
            </a:pPr>
            <a:r>
              <a:rPr lang="en-GB" sz="2800" dirty="0"/>
              <a:t>Graph shows genetic mutation in a rat</a:t>
            </a:r>
          </a:p>
          <a:p>
            <a:pPr marL="214313" indent="-214313">
              <a:buFont typeface="Arial" panose="020B0604020202020204" pitchFamily="34" charset="0"/>
              <a:buChar char="•"/>
            </a:pPr>
            <a:r>
              <a:rPr lang="en-GB" sz="2800" dirty="0"/>
              <a:t>It only takes </a:t>
            </a:r>
            <a:r>
              <a:rPr lang="en-GB" sz="2800" u="sng" dirty="0"/>
              <a:t>one</a:t>
            </a:r>
            <a:r>
              <a:rPr lang="en-GB" sz="2800" dirty="0"/>
              <a:t> nucleotide base to mutate/change</a:t>
            </a:r>
          </a:p>
        </p:txBody>
      </p:sp>
      <p:sp>
        <p:nvSpPr>
          <p:cNvPr id="5" name="Rectangle 4"/>
          <p:cNvSpPr/>
          <p:nvPr/>
        </p:nvSpPr>
        <p:spPr>
          <a:xfrm>
            <a:off x="1984145" y="6293225"/>
            <a:ext cx="4728143" cy="523220"/>
          </a:xfrm>
          <a:prstGeom prst="rect">
            <a:avLst/>
          </a:prstGeom>
        </p:spPr>
        <p:txBody>
          <a:bodyPr wrap="square">
            <a:spAutoFit/>
          </a:bodyPr>
          <a:lstStyle/>
          <a:p>
            <a:r>
              <a:rPr lang="en-GB" sz="2800" dirty="0">
                <a:ea typeface="Calibri" panose="020F0502020204030204" pitchFamily="34" charset="0"/>
                <a:cs typeface="Times New Roman" panose="02020603050405020304" pitchFamily="18" charset="0"/>
              </a:rPr>
              <a:t>L120Q “Berkshire” resistance</a:t>
            </a:r>
          </a:p>
        </p:txBody>
      </p:sp>
      <p:sp>
        <p:nvSpPr>
          <p:cNvPr id="9" name="Oval 8"/>
          <p:cNvSpPr/>
          <p:nvPr/>
        </p:nvSpPr>
        <p:spPr>
          <a:xfrm>
            <a:off x="3949206" y="5943505"/>
            <a:ext cx="399010" cy="391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03386" y="157466"/>
            <a:ext cx="3937296" cy="707886"/>
          </a:xfrm>
          <a:prstGeom prst="rect">
            <a:avLst/>
          </a:prstGeom>
        </p:spPr>
        <p:txBody>
          <a:bodyPr wrap="none">
            <a:spAutoFit/>
          </a:bodyPr>
          <a:lstStyle/>
          <a:p>
            <a:pPr lvl="1"/>
            <a:r>
              <a:rPr lang="en-GB" sz="4000" b="1" dirty="0"/>
              <a:t>VKORC1 gene</a:t>
            </a:r>
          </a:p>
        </p:txBody>
      </p:sp>
      <p:sp>
        <p:nvSpPr>
          <p:cNvPr id="13" name="Rectangle 12"/>
          <p:cNvSpPr/>
          <p:nvPr/>
        </p:nvSpPr>
        <p:spPr>
          <a:xfrm>
            <a:off x="7165822" y="4167828"/>
            <a:ext cx="1978178" cy="954107"/>
          </a:xfrm>
          <a:prstGeom prst="rect">
            <a:avLst/>
          </a:prstGeom>
        </p:spPr>
        <p:txBody>
          <a:bodyPr wrap="square">
            <a:spAutoFit/>
          </a:bodyPr>
          <a:lstStyle/>
          <a:p>
            <a:r>
              <a:rPr lang="en-GB" sz="2800" dirty="0">
                <a:ea typeface="Calibri" panose="020F0502020204030204" pitchFamily="34" charset="0"/>
                <a:cs typeface="Times New Roman" panose="02020603050405020304" pitchFamily="18" charset="0"/>
              </a:rPr>
              <a:t>Nucleotide bases</a:t>
            </a:r>
          </a:p>
        </p:txBody>
      </p:sp>
      <p:sp>
        <p:nvSpPr>
          <p:cNvPr id="2" name="Up Arrow 1"/>
          <p:cNvSpPr/>
          <p:nvPr/>
        </p:nvSpPr>
        <p:spPr>
          <a:xfrm rot="13567903">
            <a:off x="6889141" y="5136141"/>
            <a:ext cx="553360" cy="1109327"/>
          </a:xfrm>
          <a:prstGeom prst="upArrow">
            <a:avLst>
              <a:gd name="adj1" fmla="val 22586"/>
              <a:gd name="adj2" fmla="val 87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368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291754" y="5896708"/>
            <a:ext cx="1852246" cy="961292"/>
          </a:xfrm>
          <a:prstGeom prst="rect">
            <a:avLst/>
          </a:prstGeom>
          <a:solidFill>
            <a:srgbClr val="224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5693" y="-53383"/>
            <a:ext cx="7772400" cy="1143001"/>
          </a:xfrm>
        </p:spPr>
        <p:txBody>
          <a:bodyPr/>
          <a:lstStyle/>
          <a:p>
            <a:pPr>
              <a:defRPr/>
            </a:pPr>
            <a:r>
              <a:rPr lang="en-GB" altLang="en-US" sz="3600" dirty="0"/>
              <a:t>Cross Resistance</a:t>
            </a:r>
            <a:endParaRPr lang="en-GB" sz="3600" dirty="0"/>
          </a:p>
        </p:txBody>
      </p:sp>
      <p:cxnSp>
        <p:nvCxnSpPr>
          <p:cNvPr id="14" name="Straight Connector 13"/>
          <p:cNvCxnSpPr/>
          <p:nvPr/>
        </p:nvCxnSpPr>
        <p:spPr>
          <a:xfrm>
            <a:off x="3415623" y="5796079"/>
            <a:ext cx="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54257" y="5446456"/>
            <a:ext cx="184731" cy="461665"/>
          </a:xfrm>
          <a:prstGeom prst="rect">
            <a:avLst/>
          </a:prstGeom>
          <a:noFill/>
        </p:spPr>
        <p:txBody>
          <a:bodyPr wrap="square" rtlCol="0">
            <a:spAutoFit/>
          </a:bodyPr>
          <a:lstStyle/>
          <a:p>
            <a:endParaRPr lang="en-GB" dirty="0"/>
          </a:p>
        </p:txBody>
      </p:sp>
      <p:sp>
        <p:nvSpPr>
          <p:cNvPr id="3" name="Rectangle 2"/>
          <p:cNvSpPr/>
          <p:nvPr/>
        </p:nvSpPr>
        <p:spPr>
          <a:xfrm>
            <a:off x="-271085" y="1056822"/>
            <a:ext cx="9087825" cy="1631216"/>
          </a:xfrm>
          <a:prstGeom prst="rect">
            <a:avLst/>
          </a:prstGeom>
        </p:spPr>
        <p:txBody>
          <a:bodyPr wrap="square">
            <a:spAutoFit/>
          </a:bodyPr>
          <a:lstStyle/>
          <a:p>
            <a:pPr marL="800100" lvl="1" indent="-342900">
              <a:buFont typeface="Wingdings" panose="05000000000000000000" pitchFamily="2" charset="2"/>
              <a:buChar char="Ø"/>
              <a:defRPr/>
            </a:pPr>
            <a:r>
              <a:rPr lang="en-US" dirty="0">
                <a:solidFill>
                  <a:schemeClr val="tx2"/>
                </a:solidFill>
              </a:rPr>
              <a:t>All anticoagulants are </a:t>
            </a:r>
            <a:r>
              <a:rPr lang="en-US" sz="2800" b="1" dirty="0">
                <a:solidFill>
                  <a:schemeClr val="tx2"/>
                </a:solidFill>
              </a:rPr>
              <a:t>similar in structure</a:t>
            </a:r>
          </a:p>
          <a:p>
            <a:pPr marL="800100" lvl="1" indent="-342900">
              <a:buFont typeface="Wingdings" panose="05000000000000000000" pitchFamily="2" charset="2"/>
              <a:buChar char="Ø"/>
              <a:defRPr/>
            </a:pPr>
            <a:endParaRPr lang="en-US" dirty="0">
              <a:solidFill>
                <a:schemeClr val="tx2"/>
              </a:solidFill>
            </a:endParaRPr>
          </a:p>
          <a:p>
            <a:pPr marL="800100" lvl="1" indent="-342900">
              <a:buFont typeface="Wingdings" panose="05000000000000000000" pitchFamily="2" charset="2"/>
              <a:buChar char="Ø"/>
              <a:defRPr/>
            </a:pPr>
            <a:r>
              <a:rPr lang="en-US" dirty="0">
                <a:solidFill>
                  <a:schemeClr val="tx2"/>
                </a:solidFill>
              </a:rPr>
              <a:t>An animal with warfarin resistance will also have some resistance to similar anticoagulants like </a:t>
            </a:r>
            <a:r>
              <a:rPr lang="en-US" dirty="0" err="1">
                <a:solidFill>
                  <a:schemeClr val="tx2"/>
                </a:solidFill>
              </a:rPr>
              <a:t>chlorophacinone</a:t>
            </a:r>
            <a:r>
              <a:rPr lang="en-US" dirty="0">
                <a:solidFill>
                  <a:schemeClr val="tx2"/>
                </a:solidFill>
              </a:rPr>
              <a:t> and </a:t>
            </a:r>
            <a:r>
              <a:rPr lang="en-US" dirty="0" err="1">
                <a:solidFill>
                  <a:schemeClr val="tx2"/>
                </a:solidFill>
              </a:rPr>
              <a:t>coumatetralyl</a:t>
            </a:r>
            <a:endParaRPr lang="en-US" dirty="0">
              <a:solidFill>
                <a:schemeClr val="tx2"/>
              </a:solidFill>
            </a:endParaRPr>
          </a:p>
        </p:txBody>
      </p:sp>
      <p:sp>
        <p:nvSpPr>
          <p:cNvPr id="18" name="Rectangle 17"/>
          <p:cNvSpPr/>
          <p:nvPr/>
        </p:nvSpPr>
        <p:spPr>
          <a:xfrm>
            <a:off x="2420753" y="3672842"/>
            <a:ext cx="734740" cy="2229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276058" y="5580579"/>
            <a:ext cx="746792" cy="309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232931" y="4842035"/>
            <a:ext cx="775328" cy="10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4640" y="4330149"/>
            <a:ext cx="1722127" cy="830997"/>
          </a:xfrm>
          <a:prstGeom prst="rect">
            <a:avLst/>
          </a:prstGeom>
          <a:noFill/>
        </p:spPr>
        <p:txBody>
          <a:bodyPr wrap="square" rtlCol="0">
            <a:spAutoFit/>
          </a:bodyPr>
          <a:lstStyle/>
          <a:p>
            <a:r>
              <a:rPr lang="en-GB" dirty="0"/>
              <a:t>Resistance SEVERITY</a:t>
            </a:r>
          </a:p>
        </p:txBody>
      </p:sp>
      <p:sp>
        <p:nvSpPr>
          <p:cNvPr id="22" name="TextBox 21"/>
          <p:cNvSpPr txBox="1"/>
          <p:nvPr/>
        </p:nvSpPr>
        <p:spPr>
          <a:xfrm>
            <a:off x="3664105" y="6457174"/>
            <a:ext cx="2691255" cy="461665"/>
          </a:xfrm>
          <a:prstGeom prst="rect">
            <a:avLst/>
          </a:prstGeom>
          <a:noFill/>
        </p:spPr>
        <p:txBody>
          <a:bodyPr wrap="square" rtlCol="0">
            <a:spAutoFit/>
          </a:bodyPr>
          <a:lstStyle/>
          <a:p>
            <a:r>
              <a:rPr lang="en-GB" dirty="0"/>
              <a:t>Anticoagulant</a:t>
            </a:r>
          </a:p>
        </p:txBody>
      </p:sp>
      <p:cxnSp>
        <p:nvCxnSpPr>
          <p:cNvPr id="24" name="Straight Connector 23"/>
          <p:cNvCxnSpPr/>
          <p:nvPr/>
        </p:nvCxnSpPr>
        <p:spPr>
          <a:xfrm>
            <a:off x="1921965" y="3481137"/>
            <a:ext cx="23446" cy="242698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21965" y="5901948"/>
            <a:ext cx="5709138" cy="6173"/>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34371" y="5950530"/>
            <a:ext cx="583348" cy="584775"/>
          </a:xfrm>
          <a:prstGeom prst="rect">
            <a:avLst/>
          </a:prstGeom>
          <a:noFill/>
        </p:spPr>
        <p:txBody>
          <a:bodyPr wrap="square" rtlCol="0">
            <a:spAutoFit/>
          </a:bodyPr>
          <a:lstStyle/>
          <a:p>
            <a:r>
              <a:rPr lang="en-GB" sz="3200" b="1" dirty="0"/>
              <a:t>A</a:t>
            </a:r>
          </a:p>
        </p:txBody>
      </p:sp>
      <p:sp>
        <p:nvSpPr>
          <p:cNvPr id="28" name="TextBox 27"/>
          <p:cNvSpPr txBox="1"/>
          <p:nvPr/>
        </p:nvSpPr>
        <p:spPr>
          <a:xfrm>
            <a:off x="4426385" y="5971889"/>
            <a:ext cx="583348" cy="584775"/>
          </a:xfrm>
          <a:prstGeom prst="rect">
            <a:avLst/>
          </a:prstGeom>
          <a:noFill/>
        </p:spPr>
        <p:txBody>
          <a:bodyPr wrap="square" rtlCol="0">
            <a:spAutoFit/>
          </a:bodyPr>
          <a:lstStyle/>
          <a:p>
            <a:r>
              <a:rPr lang="en-GB" sz="3200" b="1" dirty="0"/>
              <a:t>B</a:t>
            </a:r>
          </a:p>
        </p:txBody>
      </p:sp>
      <p:sp>
        <p:nvSpPr>
          <p:cNvPr id="29" name="TextBox 28"/>
          <p:cNvSpPr txBox="1"/>
          <p:nvPr/>
        </p:nvSpPr>
        <p:spPr>
          <a:xfrm>
            <a:off x="6318399" y="5985195"/>
            <a:ext cx="583348" cy="584775"/>
          </a:xfrm>
          <a:prstGeom prst="rect">
            <a:avLst/>
          </a:prstGeom>
          <a:noFill/>
        </p:spPr>
        <p:txBody>
          <a:bodyPr wrap="square" rtlCol="0">
            <a:spAutoFit/>
          </a:bodyPr>
          <a:lstStyle/>
          <a:p>
            <a:r>
              <a:rPr lang="en-GB" sz="3200" b="1" dirty="0"/>
              <a:t>C</a:t>
            </a:r>
          </a:p>
        </p:txBody>
      </p:sp>
      <p:sp>
        <p:nvSpPr>
          <p:cNvPr id="31" name="TextBox 30"/>
          <p:cNvSpPr txBox="1"/>
          <p:nvPr/>
        </p:nvSpPr>
        <p:spPr>
          <a:xfrm>
            <a:off x="6532255" y="3178434"/>
            <a:ext cx="2543339" cy="1200329"/>
          </a:xfrm>
          <a:prstGeom prst="rect">
            <a:avLst/>
          </a:prstGeom>
          <a:noFill/>
        </p:spPr>
        <p:txBody>
          <a:bodyPr wrap="square" rtlCol="0">
            <a:spAutoFit/>
          </a:bodyPr>
          <a:lstStyle/>
          <a:p>
            <a:r>
              <a:rPr lang="en-GB" dirty="0"/>
              <a:t>But resistance </a:t>
            </a:r>
            <a:r>
              <a:rPr lang="en-GB" u="sng" dirty="0"/>
              <a:t>severity</a:t>
            </a:r>
            <a:r>
              <a:rPr lang="en-GB" dirty="0"/>
              <a:t> won’t be exactly the same </a:t>
            </a:r>
          </a:p>
        </p:txBody>
      </p:sp>
      <p:sp>
        <p:nvSpPr>
          <p:cNvPr id="32" name="Oval 31"/>
          <p:cNvSpPr/>
          <p:nvPr/>
        </p:nvSpPr>
        <p:spPr>
          <a:xfrm>
            <a:off x="6410045" y="2881754"/>
            <a:ext cx="2406695" cy="1863894"/>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p:cNvCxnSpPr/>
          <p:nvPr/>
        </p:nvCxnSpPr>
        <p:spPr>
          <a:xfrm flipH="1">
            <a:off x="5894833" y="4119550"/>
            <a:ext cx="538658" cy="4868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75519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13544</TotalTime>
  <Words>4538</Words>
  <Application>Microsoft Macintosh PowerPoint</Application>
  <PresentationFormat>On-screen Show (4:3)</PresentationFormat>
  <Paragraphs>531</Paragraphs>
  <Slides>38</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Rdg Vesta</vt:lpstr>
      <vt:lpstr>Segoe UI Emoji</vt:lpstr>
      <vt:lpstr>Times New Roman</vt:lpstr>
      <vt:lpstr>Wingdings</vt:lpstr>
      <vt:lpstr>Wingdings 2</vt:lpstr>
      <vt:lpstr>Default Design</vt:lpstr>
      <vt:lpstr>1_Default Design</vt:lpstr>
      <vt:lpstr>Resistance to anticoagulant rodenticides  in rats and mice</vt:lpstr>
      <vt:lpstr>Rodent Pests with Resistance</vt:lpstr>
      <vt:lpstr>Before Anticoagulants</vt:lpstr>
      <vt:lpstr>Acute Rodenticides</vt:lpstr>
      <vt:lpstr>Anticoagulant Rodenticides</vt:lpstr>
      <vt:lpstr>How do they work?</vt:lpstr>
      <vt:lpstr>Genetic Resistance</vt:lpstr>
      <vt:lpstr>PowerPoint Presentation</vt:lpstr>
      <vt:lpstr>Cross Resistance</vt:lpstr>
      <vt:lpstr>First wave of resistance</vt:lpstr>
      <vt:lpstr>Identification of resistance</vt:lpstr>
      <vt:lpstr>Blood Clotting Response (BCR)</vt:lpstr>
      <vt:lpstr>RESISTANCE SEVERITY</vt:lpstr>
      <vt:lpstr>Calculating Resistance Factors</vt:lpstr>
      <vt:lpstr>Calculating Resistance Factors</vt:lpstr>
      <vt:lpstr>Resistance Definitions</vt:lpstr>
      <vt:lpstr>Resistance Variations</vt:lpstr>
      <vt:lpstr>Homozygous &amp; Heterozygous resistance </vt:lpstr>
      <vt:lpstr>In Response to Resistance</vt:lpstr>
      <vt:lpstr>Low level resistance didn’t last long…</vt:lpstr>
      <vt:lpstr>PowerPoint Presentation</vt:lpstr>
      <vt:lpstr>Norway rat VKORC1 mutations identified to date in the UK</vt:lpstr>
      <vt:lpstr>Europe Rat Mutations – RESISTANT COUNTRIES</vt:lpstr>
      <vt:lpstr>Europe Rat Mutations – NO RESISTANCE FOUND</vt:lpstr>
      <vt:lpstr>Global Rat Mutations – NO RESISTANCE FOUND</vt:lpstr>
      <vt:lpstr>RRAG RECOMMENDATIONS</vt:lpstr>
      <vt:lpstr>House mouse VKORC1 mutations</vt:lpstr>
      <vt:lpstr>House mouse resistance in Britain</vt:lpstr>
      <vt:lpstr>Global Mouse Resistance</vt:lpstr>
      <vt:lpstr>Recommendations</vt:lpstr>
      <vt:lpstr>Options for control</vt:lpstr>
      <vt:lpstr>Options for control</vt:lpstr>
      <vt:lpstr>Options for control</vt:lpstr>
      <vt:lpstr>RRAC Resistance maps  (Norway rat shown)</vt:lpstr>
      <vt:lpstr>PowerPoint Presentation</vt:lpstr>
      <vt:lpstr>Research facility at Reading University</vt:lpstr>
      <vt:lpstr>Summary recommendations</vt:lpstr>
      <vt:lpstr>PowerPoint Presentation</vt:lpstr>
    </vt:vector>
  </TitlesOfParts>
  <Company>Town and Country 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where the title of the presentation goes and can go onto more than one line</dc:title>
  <dc:creator>Des Vickers</dc:creator>
  <cp:lastModifiedBy>Robert Hayford</cp:lastModifiedBy>
  <cp:revision>1186</cp:revision>
  <cp:lastPrinted>2017-06-07T14:06:27Z</cp:lastPrinted>
  <dcterms:created xsi:type="dcterms:W3CDTF">2005-04-18T14:11:42Z</dcterms:created>
  <dcterms:modified xsi:type="dcterms:W3CDTF">2019-04-18T15:59:28Z</dcterms:modified>
</cp:coreProperties>
</file>